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74" r:id="rId1"/>
  </p:sldMasterIdLst>
  <p:sldIdLst>
    <p:sldId id="256" r:id="rId2"/>
    <p:sldId id="321" r:id="rId3"/>
    <p:sldId id="257" r:id="rId4"/>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430"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440" r:id="rId51"/>
    <p:sldId id="441" r:id="rId52"/>
    <p:sldId id="471" r:id="rId53"/>
    <p:sldId id="442" r:id="rId54"/>
    <p:sldId id="443" r:id="rId55"/>
    <p:sldId id="444" r:id="rId56"/>
    <p:sldId id="445" r:id="rId57"/>
    <p:sldId id="446" r:id="rId58"/>
    <p:sldId id="447" r:id="rId59"/>
    <p:sldId id="475" r:id="rId60"/>
    <p:sldId id="449" r:id="rId61"/>
    <p:sldId id="450" r:id="rId62"/>
    <p:sldId id="451" r:id="rId63"/>
    <p:sldId id="452" r:id="rId64"/>
    <p:sldId id="453" r:id="rId65"/>
    <p:sldId id="454" r:id="rId66"/>
    <p:sldId id="455" r:id="rId67"/>
    <p:sldId id="476" r:id="rId68"/>
    <p:sldId id="477" r:id="rId69"/>
    <p:sldId id="478" r:id="rId70"/>
    <p:sldId id="456" r:id="rId71"/>
    <p:sldId id="479" r:id="rId72"/>
    <p:sldId id="480" r:id="rId73"/>
    <p:sldId id="481" r:id="rId74"/>
    <p:sldId id="482" r:id="rId75"/>
    <p:sldId id="457" r:id="rId76"/>
    <p:sldId id="458" r:id="rId77"/>
    <p:sldId id="459" r:id="rId78"/>
    <p:sldId id="460" r:id="rId79"/>
    <p:sldId id="461" r:id="rId80"/>
    <p:sldId id="462" r:id="rId81"/>
    <p:sldId id="463" r:id="rId82"/>
    <p:sldId id="464" r:id="rId83"/>
    <p:sldId id="465" r:id="rId84"/>
    <p:sldId id="485" r:id="rId85"/>
    <p:sldId id="483" r:id="rId86"/>
    <p:sldId id="484" r:id="rId87"/>
    <p:sldId id="466" r:id="rId88"/>
    <p:sldId id="467" r:id="rId89"/>
    <p:sldId id="468" r:id="rId90"/>
    <p:sldId id="469" r:id="rId91"/>
    <p:sldId id="470" r:id="rId92"/>
    <p:sldId id="486" r:id="rId93"/>
    <p:sldId id="487" r:id="rId94"/>
    <p:sldId id="488" r:id="rId95"/>
    <p:sldId id="489" r:id="rId96"/>
    <p:sldId id="490" r:id="rId97"/>
    <p:sldId id="431" r:id="rId98"/>
    <p:sldId id="432" r:id="rId99"/>
    <p:sldId id="433" r:id="rId100"/>
    <p:sldId id="434" r:id="rId101"/>
    <p:sldId id="435" r:id="rId102"/>
    <p:sldId id="436" r:id="rId103"/>
    <p:sldId id="437" r:id="rId104"/>
    <p:sldId id="438" r:id="rId105"/>
    <p:sldId id="439" r:id="rId106"/>
  </p:sldIdLst>
  <p:sldSz cx="12192000" cy="6858000"/>
  <p:notesSz cx="12192000" cy="68580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744" y="-96"/>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02/12/2024</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6258" y="1782904"/>
            <a:ext cx="8126095" cy="1654299"/>
          </a:xfrm>
          <a:prstGeom prst="rect">
            <a:avLst/>
          </a:prstGeom>
        </p:spPr>
        <p:txBody>
          <a:bodyPr vert="horz" wrap="square" lIns="0" tIns="12700" rIns="0" bIns="0" rtlCol="0">
            <a:spAutoFit/>
          </a:bodyPr>
          <a:lstStyle/>
          <a:p>
            <a:pPr marL="635" algn="ctr">
              <a:lnSpc>
                <a:spcPts val="6415"/>
              </a:lnSpc>
              <a:spcBef>
                <a:spcPts val="100"/>
              </a:spcBef>
            </a:pPr>
            <a:r>
              <a:rPr sz="5400" dirty="0"/>
              <a:t>Unit</a:t>
            </a:r>
            <a:r>
              <a:rPr sz="5400" spc="-65" dirty="0"/>
              <a:t> </a:t>
            </a:r>
            <a:r>
              <a:rPr sz="5400" spc="-50" dirty="0"/>
              <a:t>2</a:t>
            </a:r>
            <a:endParaRPr sz="5400"/>
          </a:p>
          <a:p>
            <a:pPr algn="ctr">
              <a:lnSpc>
                <a:spcPts val="6415"/>
              </a:lnSpc>
            </a:pPr>
            <a:r>
              <a:rPr sz="5400" dirty="0"/>
              <a:t>Scan</a:t>
            </a:r>
            <a:r>
              <a:rPr sz="5400" spc="-35" dirty="0"/>
              <a:t> </a:t>
            </a:r>
            <a:r>
              <a:rPr sz="5400" dirty="0"/>
              <a:t>Conversion</a:t>
            </a:r>
            <a:r>
              <a:rPr sz="5400" spc="-390" dirty="0"/>
              <a:t> </a:t>
            </a:r>
            <a:r>
              <a:rPr sz="5400" spc="-10" dirty="0"/>
              <a:t>Algorithm</a:t>
            </a:r>
            <a:endParaRPr sz="5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Contd</a:t>
            </a:r>
            <a:r>
              <a:rPr lang="en-US" b="1" dirty="0" smtClean="0"/>
              <a:t>…</a:t>
            </a:r>
            <a:endParaRPr lang="en-US" b="1"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524002" y="1690687"/>
                <a:ext cx="11161492" cy="4131889"/>
              </a:xfrm>
            </p:spPr>
            <p:txBody>
              <a:bodyPr>
                <a:noAutofit/>
              </a:bodyPr>
              <a:lstStyle/>
              <a:p>
                <a:pPr marL="0" indent="0" algn="just">
                  <a:buNone/>
                </a:pPr>
                <a:r>
                  <a:rPr lang="en-US" sz="2400" b="1" u="sng" dirty="0" smtClean="0">
                    <a:solidFill>
                      <a:schemeClr val="tx1"/>
                    </a:solidFill>
                  </a:rPr>
                  <a:t>Negative </a:t>
                </a:r>
                <a:r>
                  <a:rPr lang="en-US" sz="2400" b="1" u="sng" dirty="0">
                    <a:solidFill>
                      <a:schemeClr val="tx1"/>
                    </a:solidFill>
                  </a:rPr>
                  <a:t>slope</a:t>
                </a:r>
              </a:p>
              <a:p>
                <a:pPr marL="0" indent="0" algn="just">
                  <a:buNone/>
                </a:pPr>
                <a:r>
                  <a:rPr lang="en-US" sz="2400" b="1" dirty="0">
                    <a:solidFill>
                      <a:schemeClr val="tx1"/>
                    </a:solidFill>
                  </a:rPr>
                  <a:t>1.	</a:t>
                </a:r>
                <a:r>
                  <a:rPr lang="en-US" sz="2400" b="1" i="1" dirty="0">
                    <a:solidFill>
                      <a:schemeClr val="tx1"/>
                    </a:solidFill>
                  </a:rPr>
                  <a:t>Starting from left to right</a:t>
                </a:r>
              </a:p>
              <a:p>
                <a:pPr marL="400050" lvl="1" indent="0" algn="just">
                  <a:buNone/>
                </a:pPr>
                <a:r>
                  <a:rPr lang="en-US" sz="2400" dirty="0">
                    <a:solidFill>
                      <a:schemeClr val="tx1"/>
                    </a:solidFill>
                  </a:rPr>
                  <a:t>a.	</a:t>
                </a:r>
                <a:r>
                  <a:rPr lang="en-US" sz="2400" dirty="0" smtClean="0">
                    <a:solidFill>
                      <a:schemeClr val="tx1"/>
                    </a:solidFill>
                  </a:rPr>
                  <a:t>             m </a:t>
                </a:r>
                <a:r>
                  <a:rPr lang="en-US" sz="2400" dirty="0">
                    <a:solidFill>
                      <a:schemeClr val="tx1"/>
                    </a:solidFill>
                  </a:rPr>
                  <a:t>≤ 1					</a:t>
                </a:r>
                <a:r>
                  <a:rPr lang="en-US" sz="2400" dirty="0" smtClean="0">
                    <a:solidFill>
                      <a:schemeClr val="tx1"/>
                    </a:solidFill>
                  </a:rPr>
                  <a:t>b.         m </a:t>
                </a:r>
                <a:r>
                  <a:rPr lang="en-US" sz="2400" dirty="0">
                    <a:solidFill>
                      <a:schemeClr val="tx1"/>
                    </a:solidFill>
                  </a:rPr>
                  <a:t>&gt; 1</a:t>
                </a:r>
              </a:p>
              <a:p>
                <a:pPr marL="400050" lvl="1" indent="0" algn="just">
                  <a:buNone/>
                </a:pPr>
                <a:r>
                  <a:rPr lang="en-US" sz="2400" dirty="0">
                    <a:solidFill>
                      <a:schemeClr val="tx1"/>
                    </a:solidFill>
                  </a:rPr>
                  <a:t>		∆x = 1						</a:t>
                </a:r>
                <a:r>
                  <a:rPr lang="en-US" sz="2400" dirty="0" smtClean="0">
                    <a:solidFill>
                      <a:schemeClr val="tx1"/>
                    </a:solidFill>
                  </a:rPr>
                  <a:t>∆</a:t>
                </a:r>
                <a:r>
                  <a:rPr lang="en-US" sz="2400" dirty="0">
                    <a:solidFill>
                      <a:schemeClr val="tx1"/>
                    </a:solidFill>
                  </a:rPr>
                  <a:t>y = </a:t>
                </a:r>
                <a:r>
                  <a:rPr lang="en-US" sz="2400" dirty="0" smtClean="0">
                    <a:solidFill>
                      <a:schemeClr val="tx1"/>
                    </a:solidFill>
                  </a:rPr>
                  <a:t>-1</a:t>
                </a:r>
                <a:endParaRPr lang="en-US" sz="2400" dirty="0">
                  <a:solidFill>
                    <a:schemeClr val="tx1"/>
                  </a:solidFill>
                </a:endParaRPr>
              </a:p>
              <a:p>
                <a:pPr marL="400050" lvl="1" indent="0" algn="just">
                  <a:buNone/>
                </a:pPr>
                <a:r>
                  <a:rPr lang="en-US" sz="2400" dirty="0">
                    <a:solidFill>
                      <a:schemeClr val="tx1"/>
                    </a:solidFill>
                  </a:rPr>
                  <a:t>		y</a:t>
                </a:r>
                <a:r>
                  <a:rPr lang="en-US" sz="2400" baseline="-25000" dirty="0">
                    <a:solidFill>
                      <a:schemeClr val="tx1"/>
                    </a:solidFill>
                  </a:rPr>
                  <a:t>k+1</a:t>
                </a:r>
                <a:r>
                  <a:rPr lang="en-US" sz="2400" dirty="0">
                    <a:solidFill>
                      <a:schemeClr val="tx1"/>
                    </a:solidFill>
                  </a:rPr>
                  <a:t> = </a:t>
                </a:r>
                <a:r>
                  <a:rPr lang="en-US" sz="2400" dirty="0" err="1">
                    <a:solidFill>
                      <a:schemeClr val="tx1"/>
                    </a:solidFill>
                  </a:rPr>
                  <a:t>y</a:t>
                </a:r>
                <a:r>
                  <a:rPr lang="en-US" sz="2400" baseline="-25000" dirty="0" err="1">
                    <a:solidFill>
                      <a:schemeClr val="tx1"/>
                    </a:solidFill>
                  </a:rPr>
                  <a:t>k</a:t>
                </a:r>
                <a:r>
                  <a:rPr lang="en-US" sz="2400" baseline="-25000" dirty="0">
                    <a:solidFill>
                      <a:schemeClr val="tx1"/>
                    </a:solidFill>
                  </a:rPr>
                  <a:t/>
                </a:r>
                <a:r>
                  <a:rPr lang="en-US" sz="2400" dirty="0">
                    <a:solidFill>
                      <a:schemeClr val="tx1"/>
                    </a:solidFill>
                  </a:rPr>
                  <a:t> + m					</a:t>
                </a:r>
                <a:r>
                  <a:rPr lang="en-US" sz="2400" dirty="0" smtClean="0">
                    <a:solidFill>
                      <a:schemeClr val="tx1"/>
                    </a:solidFill>
                  </a:rPr>
                  <a:t>x</a:t>
                </a:r>
                <a:r>
                  <a:rPr lang="en-US" sz="2400" baseline="-25000" dirty="0" smtClean="0">
                    <a:solidFill>
                      <a:schemeClr val="tx1"/>
                    </a:solidFill>
                  </a:rPr>
                  <a:t>k+1 </a:t>
                </a:r>
                <a:r>
                  <a:rPr lang="en-US" sz="2400" dirty="0" smtClean="0">
                    <a:solidFill>
                      <a:schemeClr val="tx1"/>
                    </a:solidFill>
                  </a:rPr>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a:solidFill>
                      <a:schemeClr val="tx1"/>
                    </a:solidFill>
                  </a:rPr>
                  <a:t/>
                </a:r>
                <a:r>
                  <a:rPr lang="en-US" sz="2400" dirty="0" smtClean="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endParaRPr lang="en-US" sz="2400" dirty="0">
                  <a:solidFill>
                    <a:schemeClr val="tx1"/>
                  </a:solidFill>
                </a:endParaRPr>
              </a:p>
              <a:p>
                <a:pPr marL="0" lvl="1" indent="0" algn="just">
                  <a:buNone/>
                </a:pPr>
                <a:r>
                  <a:rPr lang="en-US" sz="2400" b="1" dirty="0">
                    <a:solidFill>
                      <a:schemeClr val="tx1"/>
                    </a:solidFill>
                  </a:rPr>
                  <a:t>2. 	</a:t>
                </a:r>
                <a:r>
                  <a:rPr lang="en-US" sz="2400" b="1" i="1" dirty="0">
                    <a:solidFill>
                      <a:schemeClr val="tx1"/>
                    </a:solidFill>
                  </a:rPr>
                  <a:t>Starting from right to left</a:t>
                </a:r>
              </a:p>
              <a:p>
                <a:pPr marL="400050" lvl="1" indent="0" algn="just">
                  <a:buNone/>
                </a:pPr>
                <a:r>
                  <a:rPr lang="en-US" sz="2400" dirty="0">
                    <a:solidFill>
                      <a:schemeClr val="tx1"/>
                    </a:solidFill>
                  </a:rPr>
                  <a:t>	a.	m ≤ 1					</a:t>
                </a:r>
                <a:r>
                  <a:rPr lang="en-US" sz="2400" dirty="0" smtClean="0">
                    <a:solidFill>
                      <a:schemeClr val="tx1"/>
                    </a:solidFill>
                  </a:rPr>
                  <a:t>b.         m </a:t>
                </a:r>
                <a:r>
                  <a:rPr lang="en-US" sz="2400" dirty="0">
                    <a:solidFill>
                      <a:schemeClr val="tx1"/>
                    </a:solidFill>
                  </a:rPr>
                  <a:t>&gt; 1</a:t>
                </a:r>
              </a:p>
              <a:p>
                <a:pPr marL="400050" lvl="1" indent="0" algn="just">
                  <a:buNone/>
                </a:pPr>
                <a:r>
                  <a:rPr lang="en-US" sz="2400" dirty="0">
                    <a:solidFill>
                      <a:schemeClr val="tx1"/>
                    </a:solidFill>
                  </a:rPr>
                  <a:t>		∆x = -1						</a:t>
                </a:r>
                <a:r>
                  <a:rPr lang="en-US" sz="2400" dirty="0" smtClean="0">
                    <a:solidFill>
                      <a:schemeClr val="tx1"/>
                    </a:solidFill>
                  </a:rPr>
                  <a:t>∆</a:t>
                </a:r>
                <a:r>
                  <a:rPr lang="en-US" sz="2400" dirty="0">
                    <a:solidFill>
                      <a:schemeClr val="tx1"/>
                    </a:solidFill>
                  </a:rPr>
                  <a:t>y = </a:t>
                </a:r>
                <a:r>
                  <a:rPr lang="en-US" sz="2400" dirty="0" smtClean="0">
                    <a:solidFill>
                      <a:schemeClr val="tx1"/>
                    </a:solidFill>
                  </a:rPr>
                  <a:t>1</a:t>
                </a:r>
                <a:endParaRPr lang="en-US" sz="2400" dirty="0">
                  <a:solidFill>
                    <a:schemeClr val="tx1"/>
                  </a:solidFill>
                </a:endParaRPr>
              </a:p>
              <a:p>
                <a:pPr marL="400050" lvl="1" indent="0" algn="just">
                  <a:buNone/>
                </a:pPr>
                <a:r>
                  <a:rPr lang="en-US" sz="2400" dirty="0">
                    <a:solidFill>
                      <a:schemeClr val="tx1"/>
                    </a:solidFill>
                  </a:rPr>
                  <a:t>		y</a:t>
                </a:r>
                <a:r>
                  <a:rPr lang="en-US" sz="2400" baseline="-25000" dirty="0">
                    <a:solidFill>
                      <a:schemeClr val="tx1"/>
                    </a:solidFill>
                  </a:rPr>
                  <a:t>k+1</a:t>
                </a:r>
                <a:r>
                  <a:rPr lang="en-US" sz="2400" dirty="0">
                    <a:solidFill>
                      <a:schemeClr val="tx1"/>
                    </a:solidFill>
                  </a:rPr>
                  <a:t> = </a:t>
                </a:r>
                <a:r>
                  <a:rPr lang="en-US" sz="2400" dirty="0" err="1">
                    <a:solidFill>
                      <a:schemeClr val="tx1"/>
                    </a:solidFill>
                  </a:rPr>
                  <a:t>y</a:t>
                </a:r>
                <a:r>
                  <a:rPr lang="en-US" sz="2400" baseline="-25000" dirty="0" err="1">
                    <a:solidFill>
                      <a:schemeClr val="tx1"/>
                    </a:solidFill>
                  </a:rPr>
                  <a:t>k</a:t>
                </a:r>
                <a:r>
                  <a:rPr lang="en-US" sz="2400" baseline="-25000" dirty="0">
                    <a:solidFill>
                      <a:schemeClr val="tx1"/>
                    </a:solidFill>
                  </a:rPr>
                  <a:t/>
                </a:r>
                <a:r>
                  <a:rPr lang="en-US" sz="2400" dirty="0">
                    <a:solidFill>
                      <a:schemeClr val="tx1"/>
                    </a:solidFill>
                  </a:rPr>
                  <a:t> - m					</a:t>
                </a:r>
                <a:r>
                  <a:rPr lang="en-US" sz="2400" dirty="0" smtClean="0">
                    <a:solidFill>
                      <a:schemeClr val="tx1"/>
                    </a:solidFill>
                  </a:rPr>
                  <a:t>x</a:t>
                </a:r>
                <a:r>
                  <a:rPr lang="en-US" sz="2400" baseline="-25000" dirty="0" smtClean="0">
                    <a:solidFill>
                      <a:schemeClr val="tx1"/>
                    </a:solidFill>
                  </a:rPr>
                  <a:t>k+1 </a:t>
                </a:r>
                <a:r>
                  <a:rPr lang="en-US" sz="2400" dirty="0" smtClean="0">
                    <a:solidFill>
                      <a:schemeClr val="tx1"/>
                    </a:solidFill>
                  </a:rPr>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a:solidFill>
                      <a:schemeClr val="tx1"/>
                    </a:solidFill>
                  </a:rPr>
                  <a:t/>
                </a:r>
                <a:r>
                  <a:rPr lang="en-US" sz="2400" dirty="0" smtClean="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endParaRPr lang="en-US" sz="2400" dirty="0">
                  <a:solidFill>
                    <a:schemeClr val="tx1"/>
                  </a:solidFill>
                </a:endParaRPr>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4003" y="1690689"/>
                <a:ext cx="11161492" cy="4131889"/>
              </a:xfrm>
              <a:blipFill rotWithShape="0">
                <a:blip r:embed="rId2" cstate="print"/>
                <a:stretch>
                  <a:fillRect l="-874" t="-2065"/>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7:07:54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10</a:t>
            </a:fld>
            <a:endParaRPr lang="en-US"/>
          </a:p>
        </p:txBody>
      </p:sp>
    </p:spTree>
    <p:extLst>
      <p:ext uri="{BB962C8B-B14F-4D97-AF65-F5344CB8AC3E}">
        <p14:creationId xmlns="" xmlns:p14="http://schemas.microsoft.com/office/powerpoint/2010/main" val="23593719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3620" y="326262"/>
            <a:ext cx="10206699" cy="5819663"/>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9053" y="461434"/>
            <a:ext cx="10812297" cy="5929021"/>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5358" y="127993"/>
            <a:ext cx="11000955" cy="6452387"/>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4405" y="134141"/>
            <a:ext cx="10890041" cy="6522644"/>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18366" y="633422"/>
            <a:ext cx="10882151" cy="429718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5176" y="3299586"/>
            <a:ext cx="2138045" cy="627736"/>
          </a:xfrm>
          <a:prstGeom prst="rect">
            <a:avLst/>
          </a:prstGeom>
        </p:spPr>
        <p:txBody>
          <a:bodyPr vert="horz" wrap="square" lIns="0" tIns="12065" rIns="0" bIns="0" rtlCol="0">
            <a:spAutoFit/>
          </a:bodyPr>
          <a:lstStyle/>
          <a:p>
            <a:pPr marL="12700">
              <a:lnSpc>
                <a:spcPct val="100000"/>
              </a:lnSpc>
              <a:spcBef>
                <a:spcPts val="95"/>
              </a:spcBef>
            </a:pPr>
            <a:r>
              <a:rPr sz="4000" b="0" dirty="0">
                <a:latin typeface="Calibri"/>
                <a:cs typeface="Calibri"/>
              </a:rPr>
              <a:t>Thank </a:t>
            </a:r>
            <a:r>
              <a:rPr sz="4000" b="0" spc="-90" dirty="0">
                <a:latin typeface="Calibri"/>
                <a:cs typeface="Calibri"/>
              </a:rPr>
              <a:t>You</a:t>
            </a:r>
            <a:endParaRPr sz="40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7:07:54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11</a:t>
            </a:fld>
            <a:endParaRPr lang="en-US"/>
          </a:p>
        </p:txBody>
      </p:sp>
      <p:pic>
        <p:nvPicPr>
          <p:cNvPr id="6" name="object 2"/>
          <p:cNvPicPr/>
          <p:nvPr/>
        </p:nvPicPr>
        <p:blipFill>
          <a:blip r:embed="rId2" cstate="print"/>
          <a:stretch>
            <a:fillRect/>
          </a:stretch>
        </p:blipFill>
        <p:spPr>
          <a:xfrm>
            <a:off x="7107429" y="1615780"/>
            <a:ext cx="2874772" cy="2237232"/>
          </a:xfrm>
          <a:prstGeom prst="rect">
            <a:avLst/>
          </a:prstGeom>
        </p:spPr>
      </p:pic>
      <p:sp>
        <p:nvSpPr>
          <p:cNvPr id="7" name="object 3"/>
          <p:cNvSpPr txBox="1">
            <a:spLocks/>
          </p:cNvSpPr>
          <p:nvPr/>
        </p:nvSpPr>
        <p:spPr>
          <a:xfrm>
            <a:off x="387439" y="461819"/>
            <a:ext cx="1724660" cy="691215"/>
          </a:xfrm>
          <a:prstGeom prst="rect">
            <a:avLst/>
          </a:prstGeom>
        </p:spPr>
        <p:txBody>
          <a:bodyPr vert="horz" wrap="square" lIns="0" tIns="1397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10"/>
              </a:spcBef>
            </a:pPr>
            <a:r>
              <a:rPr lang="en-US" spc="-95" dirty="0" smtClean="0">
                <a:latin typeface="Cambria"/>
                <a:cs typeface="Cambria"/>
              </a:rPr>
              <a:t>C</a:t>
            </a:r>
            <a:r>
              <a:rPr lang="en-US" spc="-160" dirty="0" smtClean="0">
                <a:latin typeface="Cambria"/>
                <a:cs typeface="Cambria"/>
              </a:rPr>
              <a:t>A</a:t>
            </a:r>
            <a:r>
              <a:rPr lang="en-US" spc="-100" dirty="0" smtClean="0">
                <a:latin typeface="Cambria"/>
                <a:cs typeface="Cambria"/>
              </a:rPr>
              <a:t>S</a:t>
            </a:r>
            <a:r>
              <a:rPr lang="en-US" spc="5" dirty="0" smtClean="0">
                <a:latin typeface="Cambria"/>
                <a:cs typeface="Cambria"/>
              </a:rPr>
              <a:t>E</a:t>
            </a:r>
            <a:r>
              <a:rPr lang="en-US" spc="-229" dirty="0" smtClean="0">
                <a:latin typeface="Cambria"/>
                <a:cs typeface="Cambria"/>
              </a:rPr>
              <a:t> </a:t>
            </a:r>
            <a:r>
              <a:rPr lang="en-US" spc="5" dirty="0" smtClean="0">
                <a:latin typeface="Cambria"/>
                <a:cs typeface="Cambria"/>
              </a:rPr>
              <a:t>1</a:t>
            </a:r>
            <a:endParaRPr lang="en-US" spc="5" dirty="0">
              <a:latin typeface="Cambria"/>
              <a:cs typeface="Cambria"/>
            </a:endParaRPr>
          </a:p>
        </p:txBody>
      </p:sp>
      <p:sp>
        <p:nvSpPr>
          <p:cNvPr id="8" name="object 4"/>
          <p:cNvSpPr txBox="1"/>
          <p:nvPr/>
        </p:nvSpPr>
        <p:spPr>
          <a:xfrm>
            <a:off x="387439" y="1093973"/>
            <a:ext cx="5303520" cy="4203587"/>
          </a:xfrm>
          <a:prstGeom prst="rect">
            <a:avLst/>
          </a:prstGeom>
        </p:spPr>
        <p:txBody>
          <a:bodyPr vert="horz" wrap="square" lIns="0" tIns="118745" rIns="0" bIns="0" rtlCol="0">
            <a:spAutoFit/>
          </a:bodyPr>
          <a:lstStyle/>
          <a:p>
            <a:pPr marL="204470">
              <a:lnSpc>
                <a:spcPct val="100000"/>
              </a:lnSpc>
              <a:spcBef>
                <a:spcPts val="935"/>
              </a:spcBef>
            </a:pPr>
            <a:r>
              <a:rPr sz="3200" b="1" spc="-15" dirty="0">
                <a:latin typeface="Calibri"/>
                <a:cs typeface="Calibri"/>
              </a:rPr>
              <a:t>Positive</a:t>
            </a:r>
            <a:r>
              <a:rPr sz="3200" b="1" spc="-30" dirty="0">
                <a:latin typeface="Calibri"/>
                <a:cs typeface="Calibri"/>
              </a:rPr>
              <a:t> </a:t>
            </a:r>
            <a:r>
              <a:rPr sz="3200" b="1" spc="-5" dirty="0">
                <a:latin typeface="Calibri"/>
                <a:cs typeface="Calibri"/>
              </a:rPr>
              <a:t>Slope</a:t>
            </a:r>
            <a:endParaRPr sz="3200" dirty="0">
              <a:latin typeface="Calibri"/>
              <a:cs typeface="Calibri"/>
            </a:endParaRPr>
          </a:p>
          <a:p>
            <a:pPr marL="204470" marR="120650">
              <a:lnSpc>
                <a:spcPct val="120100"/>
              </a:lnSpc>
              <a:spcBef>
                <a:spcPts val="55"/>
              </a:spcBef>
            </a:pPr>
            <a:r>
              <a:rPr sz="2400" spc="-5" dirty="0">
                <a:latin typeface="Calibri"/>
                <a:cs typeface="Calibri"/>
              </a:rPr>
              <a:t>(Y </a:t>
            </a:r>
            <a:r>
              <a:rPr sz="2400" spc="-20" dirty="0">
                <a:latin typeface="Calibri"/>
                <a:cs typeface="Calibri"/>
              </a:rPr>
              <a:t>always </a:t>
            </a:r>
            <a:r>
              <a:rPr sz="2400" spc="-5" dirty="0">
                <a:latin typeface="Calibri"/>
                <a:cs typeface="Calibri"/>
              </a:rPr>
              <a:t>increase when </a:t>
            </a:r>
            <a:r>
              <a:rPr sz="2400" dirty="0">
                <a:latin typeface="Calibri"/>
                <a:cs typeface="Calibri"/>
              </a:rPr>
              <a:t>X </a:t>
            </a:r>
            <a:r>
              <a:rPr sz="2400" spc="-5" dirty="0">
                <a:latin typeface="Calibri"/>
                <a:cs typeface="Calibri"/>
              </a:rPr>
              <a:t>increases </a:t>
            </a:r>
            <a:r>
              <a:rPr sz="2400" dirty="0">
                <a:latin typeface="Calibri"/>
                <a:cs typeface="Calibri"/>
              </a:rPr>
              <a:t>and </a:t>
            </a:r>
            <a:r>
              <a:rPr sz="2400" spc="-535" dirty="0">
                <a:latin typeface="Calibri"/>
                <a:cs typeface="Calibri"/>
              </a:rPr>
              <a:t> </a:t>
            </a:r>
            <a:r>
              <a:rPr sz="2400" dirty="0">
                <a:latin typeface="Calibri"/>
                <a:cs typeface="Calibri"/>
              </a:rPr>
              <a:t>Y</a:t>
            </a:r>
            <a:r>
              <a:rPr sz="2400" spc="-25" dirty="0">
                <a:latin typeface="Calibri"/>
                <a:cs typeface="Calibri"/>
              </a:rPr>
              <a:t> </a:t>
            </a:r>
            <a:r>
              <a:rPr sz="2400" spc="-20" dirty="0">
                <a:latin typeface="Calibri"/>
                <a:cs typeface="Calibri"/>
              </a:rPr>
              <a:t>always</a:t>
            </a:r>
            <a:r>
              <a:rPr sz="2400" spc="-5" dirty="0">
                <a:latin typeface="Calibri"/>
                <a:cs typeface="Calibri"/>
              </a:rPr>
              <a:t> Decreases</a:t>
            </a:r>
            <a:r>
              <a:rPr sz="2400" spc="-25" dirty="0">
                <a:latin typeface="Calibri"/>
                <a:cs typeface="Calibri"/>
              </a:rPr>
              <a:t> </a:t>
            </a:r>
            <a:r>
              <a:rPr sz="2400" spc="-5" dirty="0">
                <a:latin typeface="Calibri"/>
                <a:cs typeface="Calibri"/>
              </a:rPr>
              <a:t>when </a:t>
            </a:r>
            <a:r>
              <a:rPr sz="2400" dirty="0">
                <a:latin typeface="Calibri"/>
                <a:cs typeface="Calibri"/>
              </a:rPr>
              <a:t>X</a:t>
            </a:r>
            <a:r>
              <a:rPr sz="2400" spc="-20" dirty="0">
                <a:latin typeface="Calibri"/>
                <a:cs typeface="Calibri"/>
              </a:rPr>
              <a:t> </a:t>
            </a:r>
            <a:r>
              <a:rPr sz="2400" spc="-5" dirty="0">
                <a:latin typeface="Calibri"/>
                <a:cs typeface="Calibri"/>
              </a:rPr>
              <a:t>decrease)</a:t>
            </a:r>
            <a:endParaRPr sz="2400" dirty="0">
              <a:latin typeface="Calibri"/>
              <a:cs typeface="Calibri"/>
            </a:endParaRPr>
          </a:p>
          <a:p>
            <a:pPr>
              <a:lnSpc>
                <a:spcPct val="100000"/>
              </a:lnSpc>
              <a:spcBef>
                <a:spcPts val="55"/>
              </a:spcBef>
            </a:pPr>
            <a:endParaRPr sz="3100" dirty="0">
              <a:latin typeface="Calibri"/>
              <a:cs typeface="Calibri"/>
            </a:endParaRPr>
          </a:p>
          <a:p>
            <a:pPr marL="12700">
              <a:lnSpc>
                <a:spcPct val="100000"/>
              </a:lnSpc>
            </a:pPr>
            <a:r>
              <a:rPr sz="4600" spc="-95" dirty="0">
                <a:latin typeface="Cambria"/>
                <a:cs typeface="Cambria"/>
              </a:rPr>
              <a:t>C</a:t>
            </a:r>
            <a:r>
              <a:rPr sz="4600" spc="-160" dirty="0">
                <a:latin typeface="Cambria"/>
                <a:cs typeface="Cambria"/>
              </a:rPr>
              <a:t>A</a:t>
            </a:r>
            <a:r>
              <a:rPr sz="4600" spc="-100" dirty="0">
                <a:latin typeface="Cambria"/>
                <a:cs typeface="Cambria"/>
              </a:rPr>
              <a:t>S</a:t>
            </a:r>
            <a:r>
              <a:rPr sz="4600" spc="5" dirty="0">
                <a:latin typeface="Cambria"/>
                <a:cs typeface="Cambria"/>
              </a:rPr>
              <a:t>E</a:t>
            </a:r>
            <a:r>
              <a:rPr sz="4600" spc="-235" dirty="0">
                <a:latin typeface="Cambria"/>
                <a:cs typeface="Cambria"/>
              </a:rPr>
              <a:t> </a:t>
            </a:r>
            <a:r>
              <a:rPr sz="4600" spc="5" dirty="0">
                <a:latin typeface="Cambria"/>
                <a:cs typeface="Cambria"/>
              </a:rPr>
              <a:t>2</a:t>
            </a:r>
            <a:endParaRPr sz="4600" dirty="0">
              <a:latin typeface="Cambria"/>
              <a:cs typeface="Cambria"/>
            </a:endParaRPr>
          </a:p>
          <a:p>
            <a:pPr marL="356870">
              <a:lnSpc>
                <a:spcPct val="100000"/>
              </a:lnSpc>
              <a:spcBef>
                <a:spcPts val="835"/>
              </a:spcBef>
            </a:pPr>
            <a:r>
              <a:rPr sz="3200" b="1" spc="-15" dirty="0">
                <a:latin typeface="Calibri"/>
                <a:cs typeface="Calibri"/>
              </a:rPr>
              <a:t>Negative</a:t>
            </a:r>
            <a:r>
              <a:rPr sz="3200" b="1" spc="-40" dirty="0">
                <a:latin typeface="Calibri"/>
                <a:cs typeface="Calibri"/>
              </a:rPr>
              <a:t> </a:t>
            </a:r>
            <a:r>
              <a:rPr sz="3200" b="1" spc="-5" dirty="0">
                <a:latin typeface="Calibri"/>
                <a:cs typeface="Calibri"/>
              </a:rPr>
              <a:t>Slope</a:t>
            </a:r>
            <a:endParaRPr sz="3200" dirty="0">
              <a:latin typeface="Calibri"/>
              <a:cs typeface="Calibri"/>
            </a:endParaRPr>
          </a:p>
          <a:p>
            <a:pPr marL="356870" marR="5080">
              <a:lnSpc>
                <a:spcPct val="120100"/>
              </a:lnSpc>
              <a:spcBef>
                <a:spcPts val="55"/>
              </a:spcBef>
            </a:pPr>
            <a:r>
              <a:rPr sz="2400" spc="-5" dirty="0">
                <a:latin typeface="Calibri"/>
                <a:cs typeface="Calibri"/>
              </a:rPr>
              <a:t>(Y </a:t>
            </a:r>
            <a:r>
              <a:rPr sz="2400" spc="-20" dirty="0">
                <a:latin typeface="Calibri"/>
                <a:cs typeface="Calibri"/>
              </a:rPr>
              <a:t>always </a:t>
            </a:r>
            <a:r>
              <a:rPr sz="2400" spc="-5" dirty="0">
                <a:latin typeface="Calibri"/>
                <a:cs typeface="Calibri"/>
              </a:rPr>
              <a:t>increase when </a:t>
            </a:r>
            <a:r>
              <a:rPr sz="2400" dirty="0">
                <a:latin typeface="Calibri"/>
                <a:cs typeface="Calibri"/>
              </a:rPr>
              <a:t>X </a:t>
            </a:r>
            <a:r>
              <a:rPr sz="2400" spc="-5" dirty="0">
                <a:latin typeface="Calibri"/>
                <a:cs typeface="Calibri"/>
              </a:rPr>
              <a:t>decrease </a:t>
            </a:r>
            <a:r>
              <a:rPr sz="2400" dirty="0">
                <a:latin typeface="Calibri"/>
                <a:cs typeface="Calibri"/>
              </a:rPr>
              <a:t>and </a:t>
            </a:r>
            <a:r>
              <a:rPr sz="2400" spc="-535" dirty="0">
                <a:latin typeface="Calibri"/>
                <a:cs typeface="Calibri"/>
              </a:rPr>
              <a:t> </a:t>
            </a:r>
            <a:r>
              <a:rPr sz="2400" dirty="0">
                <a:latin typeface="Calibri"/>
                <a:cs typeface="Calibri"/>
              </a:rPr>
              <a:t>Y</a:t>
            </a:r>
            <a:r>
              <a:rPr sz="2400" spc="-20" dirty="0">
                <a:latin typeface="Calibri"/>
                <a:cs typeface="Calibri"/>
              </a:rPr>
              <a:t> always</a:t>
            </a:r>
            <a:r>
              <a:rPr sz="2400" spc="-5" dirty="0">
                <a:latin typeface="Calibri"/>
                <a:cs typeface="Calibri"/>
              </a:rPr>
              <a:t> Decreases</a:t>
            </a:r>
            <a:r>
              <a:rPr sz="2400" spc="-15" dirty="0">
                <a:latin typeface="Calibri"/>
                <a:cs typeface="Calibri"/>
              </a:rPr>
              <a:t> </a:t>
            </a:r>
            <a:r>
              <a:rPr sz="2400" spc="-5" dirty="0">
                <a:latin typeface="Calibri"/>
                <a:cs typeface="Calibri"/>
              </a:rPr>
              <a:t>when </a:t>
            </a:r>
            <a:r>
              <a:rPr sz="2400" dirty="0">
                <a:latin typeface="Calibri"/>
                <a:cs typeface="Calibri"/>
              </a:rPr>
              <a:t>X</a:t>
            </a:r>
            <a:r>
              <a:rPr sz="2400" spc="-15" dirty="0">
                <a:latin typeface="Calibri"/>
                <a:cs typeface="Calibri"/>
              </a:rPr>
              <a:t> </a:t>
            </a:r>
            <a:r>
              <a:rPr sz="2400" spc="-5" dirty="0">
                <a:latin typeface="Calibri"/>
                <a:cs typeface="Calibri"/>
              </a:rPr>
              <a:t>increases)</a:t>
            </a:r>
            <a:endParaRPr sz="2400" dirty="0">
              <a:latin typeface="Calibri"/>
              <a:cs typeface="Calibri"/>
            </a:endParaRPr>
          </a:p>
        </p:txBody>
      </p:sp>
      <p:pic>
        <p:nvPicPr>
          <p:cNvPr id="9" name="object 5"/>
          <p:cNvPicPr/>
          <p:nvPr/>
        </p:nvPicPr>
        <p:blipFill>
          <a:blip r:embed="rId3" cstate="print"/>
          <a:stretch>
            <a:fillRect/>
          </a:stretch>
        </p:blipFill>
        <p:spPr>
          <a:xfrm>
            <a:off x="6398133" y="4239995"/>
            <a:ext cx="2212467" cy="1633601"/>
          </a:xfrm>
          <a:prstGeom prst="rect">
            <a:avLst/>
          </a:prstGeom>
        </p:spPr>
      </p:pic>
    </p:spTree>
    <p:extLst>
      <p:ext uri="{BB962C8B-B14F-4D97-AF65-F5344CB8AC3E}">
        <p14:creationId xmlns="" xmlns:p14="http://schemas.microsoft.com/office/powerpoint/2010/main" val="29063039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Numerical Examples</a:t>
            </a:r>
            <a:endParaRPr lang="en-US" b="1"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33714" y="1846414"/>
                <a:ext cx="11143996" cy="3774141"/>
              </a:xfrm>
            </p:spPr>
            <p:txBody>
              <a:bodyPr>
                <a:normAutofit/>
              </a:bodyPr>
              <a:lstStyle/>
              <a:p>
                <a:pPr marL="0" indent="0" algn="just">
                  <a:buNone/>
                </a:pPr>
                <a:r>
                  <a:rPr lang="en-US" sz="2400" b="1" dirty="0" smtClean="0">
                    <a:solidFill>
                      <a:schemeClr val="tx2"/>
                    </a:solidFill>
                  </a:rPr>
                  <a:t>Q. Digitize a line with end points (3,2) and (7,5) using DDA algorithm.</a:t>
                </a:r>
              </a:p>
              <a:p>
                <a:pPr marL="0" indent="0" algn="just">
                  <a:buNone/>
                </a:pPr>
                <a:r>
                  <a:rPr lang="en-US" sz="2400" dirty="0" smtClean="0">
                    <a:solidFill>
                      <a:schemeClr val="tx1"/>
                    </a:solidFill>
                  </a:rPr>
                  <a:t>Here, </a:t>
                </a:r>
              </a:p>
              <a:p>
                <a:pPr marL="0" indent="0" algn="just">
                  <a:buNone/>
                </a:pPr>
                <a:r>
                  <a:rPr lang="en-US" sz="2400" dirty="0" smtClean="0">
                    <a:solidFill>
                      <a:schemeClr val="tx1"/>
                    </a:solidFill>
                  </a:rPr>
                  <a:t>Slope (m)= </a:t>
                </a:r>
                <a14:m>
                  <m:oMath xmlns:m="http://schemas.openxmlformats.org/officeDocument/2006/math">
                    <m:f>
                      <m:fPr>
                        <m:ctrlPr>
                          <a:rPr lang="en-US" sz="2400" i="1" smtClean="0">
                            <a:solidFill>
                              <a:schemeClr val="tx1"/>
                            </a:solidFill>
                            <a:latin typeface="Cambria Math" panose="02040503050406030204" pitchFamily="18" charset="0"/>
                          </a:rPr>
                        </m:ctrlPr>
                      </m:fPr>
                      <m:num>
                        <m:r>
                          <m:rPr>
                            <m:nor/>
                          </m:rPr>
                          <a:rPr lang="en-US" sz="2400" dirty="0">
                            <a:solidFill>
                              <a:schemeClr val="tx1"/>
                            </a:solidFill>
                          </a:rPr>
                          <m:t>5 − 2</m:t>
                        </m:r>
                      </m:num>
                      <m:den>
                        <m:r>
                          <m:rPr>
                            <m:nor/>
                          </m:rPr>
                          <a:rPr lang="en-US" sz="2400" dirty="0">
                            <a:solidFill>
                              <a:schemeClr val="tx1"/>
                            </a:solidFill>
                          </a:rPr>
                          <m:t>7 − 3</m:t>
                        </m:r>
                      </m:den>
                    </m:f>
                    <m:r>
                      <a:rPr lang="en-US" sz="2400" b="0" i="1" smtClean="0">
                        <a:solidFill>
                          <a:schemeClr val="tx1"/>
                        </a:solidFill>
                        <a:latin typeface="Cambria Math" panose="02040503050406030204" pitchFamily="18" charset="0"/>
                      </a:rPr>
                      <m:t> </m:t>
                    </m:r>
                    <m:r>
                      <m:rPr>
                        <m:nor/>
                      </m:rPr>
                      <a:rPr lang="en-US" sz="2400" dirty="0">
                        <a:solidFill>
                          <a:schemeClr val="tx1"/>
                        </a:solidFill>
                      </a:rPr>
                      <m:t>=</m:t>
                    </m:r>
                    <m:r>
                      <a:rPr lang="en-US" sz="2400" b="0" i="1" dirty="0"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m:rPr>
                            <m:nor/>
                          </m:rPr>
                          <a:rPr lang="en-US" sz="2400" dirty="0">
                            <a:solidFill>
                              <a:schemeClr val="tx1"/>
                            </a:solidFill>
                          </a:rPr>
                          <m:t>3</m:t>
                        </m:r>
                      </m:num>
                      <m:den>
                        <m:r>
                          <m:rPr>
                            <m:nor/>
                          </m:rPr>
                          <a:rPr lang="en-US" sz="2400" dirty="0">
                            <a:solidFill>
                              <a:schemeClr val="tx1"/>
                            </a:solidFill>
                          </a:rPr>
                          <m:t>4</m:t>
                        </m:r>
                      </m:den>
                    </m:f>
                  </m:oMath>
                </a14:m>
                <a:r>
                  <a:rPr lang="en-US" sz="2400" dirty="0" smtClean="0">
                    <a:solidFill>
                      <a:schemeClr val="tx1"/>
                    </a:solidFill>
                  </a:rPr>
                  <a:t>	= 0.75		(positive slope less than 1)</a:t>
                </a:r>
              </a:p>
              <a:p>
                <a:pPr marL="0" indent="0" algn="just">
                  <a:buNone/>
                </a:pPr>
                <a:r>
                  <a:rPr lang="en-US" sz="2400" dirty="0" smtClean="0">
                    <a:solidFill>
                      <a:schemeClr val="tx1"/>
                    </a:solidFill>
                  </a:rPr>
                  <a:t>So, x</a:t>
                </a:r>
                <a:r>
                  <a:rPr lang="en-US" sz="2400" baseline="-25000" dirty="0" smtClean="0">
                    <a:solidFill>
                      <a:schemeClr val="tx1"/>
                    </a:solidFill>
                  </a:rPr>
                  <a:t>k+1</a:t>
                </a:r>
                <a:r>
                  <a:rPr lang="en-US" sz="2400" dirty="0" smtClean="0">
                    <a:solidFill>
                      <a:schemeClr val="tx1"/>
                    </a:solidFill>
                  </a:rPr>
                  <a:t> =</a:t>
                </a:r>
                <a:r>
                  <a:rPr lang="en-US" sz="2400" dirty="0" err="1" smtClean="0">
                    <a:solidFill>
                      <a:schemeClr val="tx1"/>
                    </a:solidFill>
                  </a:rPr>
                  <a:t>x</a:t>
                </a:r>
                <a:r>
                  <a:rPr lang="en-US" sz="2400" baseline="-25000" dirty="0" err="1" smtClean="0">
                    <a:solidFill>
                      <a:schemeClr val="tx1"/>
                    </a:solidFill>
                  </a:rPr>
                  <a:t>k</a:t>
                </a:r>
                <a:r>
                  <a:rPr lang="en-US" sz="2400" dirty="0" smtClean="0">
                    <a:solidFill>
                      <a:schemeClr val="tx1"/>
                    </a:solidFill>
                  </a:rPr>
                  <a:t>+ 1 and y</a:t>
                </a:r>
                <a:r>
                  <a:rPr lang="en-US" sz="2400" baseline="-25000" dirty="0" smtClean="0">
                    <a:solidFill>
                      <a:schemeClr val="tx1"/>
                    </a:solidFill>
                  </a:rPr>
                  <a:t>k+1</a:t>
                </a:r>
                <a:r>
                  <a:rPr lang="en-US" sz="2400" dirty="0" smtClean="0">
                    <a:solidFill>
                      <a:schemeClr val="tx1"/>
                    </a:solidFill>
                  </a:rPr>
                  <a:t>=</a:t>
                </a:r>
                <a:r>
                  <a:rPr lang="en-US" sz="2400" dirty="0" err="1" smtClean="0">
                    <a:solidFill>
                      <a:schemeClr val="tx1"/>
                    </a:solidFill>
                  </a:rPr>
                  <a:t>y</a:t>
                </a:r>
                <a:r>
                  <a:rPr lang="en-US" sz="2400" baseline="-25000" dirty="0" err="1" smtClean="0">
                    <a:solidFill>
                      <a:schemeClr val="tx1"/>
                    </a:solidFill>
                  </a:rPr>
                  <a:t>k</a:t>
                </a:r>
                <a:r>
                  <a:rPr lang="en-US" sz="2400" dirty="0" err="1" smtClean="0">
                    <a:solidFill>
                      <a:schemeClr val="tx1"/>
                    </a:solidFill>
                  </a:rPr>
                  <a:t>+m</a:t>
                </a:r>
                <a:endParaRPr lang="en-US" sz="2400" dirty="0" smtClean="0">
                  <a:solidFill>
                    <a:schemeClr val="tx1"/>
                  </a:solidFill>
                </a:endParaRPr>
              </a:p>
              <a:p>
                <a:pPr marL="0" indent="0" algn="just">
                  <a:buNone/>
                </a:pPr>
                <a:endParaRPr lang="en-US" sz="2400" dirty="0" smtClean="0">
                  <a:solidFill>
                    <a:schemeClr val="tx1"/>
                  </a:solidFill>
                </a:endParaRPr>
              </a:p>
              <a:p>
                <a:pPr marL="0" indent="0" algn="just">
                  <a:buNone/>
                </a:pPr>
                <a:endParaRPr lang="en-US" sz="2400"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3715" y="1846414"/>
                <a:ext cx="11143996" cy="3774141"/>
              </a:xfrm>
              <a:blipFill rotWithShape="0">
                <a:blip r:embed="rId2" cstate="print"/>
                <a:stretch>
                  <a:fillRect l="-821" t="-2262"/>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7:07:54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12</a:t>
            </a:fld>
            <a:endParaRPr lang="en-US"/>
          </a:p>
        </p:txBody>
      </p:sp>
      <p:graphicFrame>
        <p:nvGraphicFramePr>
          <p:cNvPr id="6" name="Table 5"/>
          <p:cNvGraphicFramePr>
            <a:graphicFrameLocks noGrp="1"/>
          </p:cNvGraphicFramePr>
          <p:nvPr>
            <p:extLst>
              <p:ext uri="{D42A27DB-BD31-4B8C-83A1-F6EECF244321}">
                <p14:modId xmlns="" xmlns:p14="http://schemas.microsoft.com/office/powerpoint/2010/main" val="3090667421"/>
              </p:ext>
            </p:extLst>
          </p:nvPr>
        </p:nvGraphicFramePr>
        <p:xfrm>
          <a:off x="1130479" y="3922081"/>
          <a:ext cx="8128003" cy="1854200"/>
        </p:xfrm>
        <a:graphic>
          <a:graphicData uri="http://schemas.openxmlformats.org/drawingml/2006/table">
            <a:tbl>
              <a:tblPr firstRow="1" bandRow="1">
                <a:tableStyleId>{5C22544A-7EE6-4342-B048-85BDC9FD1C3A}</a:tableStyleId>
              </a:tblPr>
              <a:tblGrid>
                <a:gridCol w="1007035"/>
                <a:gridCol w="1048871"/>
                <a:gridCol w="1102659"/>
                <a:gridCol w="2057400"/>
                <a:gridCol w="1557371"/>
                <a:gridCol w="1354667"/>
              </a:tblGrid>
              <a:tr h="370840">
                <a:tc>
                  <a:txBody>
                    <a:bodyPr/>
                    <a:lstStyle/>
                    <a:p>
                      <a:pPr algn="ctr"/>
                      <a:r>
                        <a:rPr lang="en-US" dirty="0" smtClean="0"/>
                        <a:t>k</a:t>
                      </a:r>
                      <a:endParaRPr lang="en-US" dirty="0"/>
                    </a:p>
                  </a:txBody>
                  <a:tcPr/>
                </a:tc>
                <a:tc>
                  <a:txBody>
                    <a:bodyPr/>
                    <a:lstStyle/>
                    <a:p>
                      <a:endParaRPr lang="en-US" dirty="0"/>
                    </a:p>
                  </a:txBody>
                  <a:tcPr/>
                </a:tc>
                <a:tc>
                  <a:txBody>
                    <a:bodyPr/>
                    <a:lstStyle/>
                    <a:p>
                      <a:endParaRPr lang="en-US" dirty="0"/>
                    </a:p>
                  </a:txBody>
                  <a:tcPr/>
                </a:tc>
                <a:tc>
                  <a:txBody>
                    <a:bodyPr/>
                    <a:lstStyle/>
                    <a:p>
                      <a:pPr algn="ctr"/>
                      <a:r>
                        <a:rPr lang="en-US" dirty="0" smtClean="0"/>
                        <a:t>x</a:t>
                      </a:r>
                      <a:r>
                        <a:rPr lang="en-US" sz="1800" b="1" kern="1200" baseline="-25000" dirty="0" smtClean="0">
                          <a:solidFill>
                            <a:schemeClr val="lt1"/>
                          </a:solidFill>
                          <a:latin typeface="+mn-lt"/>
                          <a:ea typeface="+mn-ea"/>
                          <a:cs typeface="+mn-cs"/>
                        </a:rPr>
                        <a:t>k+1</a:t>
                      </a:r>
                      <a:r>
                        <a:rPr lang="en-US" sz="1800" b="1" kern="1200" baseline="0" dirty="0" smtClean="0">
                          <a:solidFill>
                            <a:schemeClr val="lt1"/>
                          </a:solidFill>
                          <a:latin typeface="+mn-lt"/>
                          <a:ea typeface="+mn-ea"/>
                          <a:cs typeface="+mn-cs"/>
                        </a:rPr>
                        <a:t> = </a:t>
                      </a:r>
                      <a:r>
                        <a:rPr lang="en-US" dirty="0" err="1" smtClean="0"/>
                        <a:t>x</a:t>
                      </a:r>
                      <a:r>
                        <a:rPr lang="en-US" baseline="-25000" dirty="0" err="1" smtClean="0"/>
                        <a:t>k</a:t>
                      </a:r>
                      <a:r>
                        <a:rPr lang="en-US" sz="1800" b="1" kern="1200" baseline="0" dirty="0" smtClean="0">
                          <a:solidFill>
                            <a:schemeClr val="lt1"/>
                          </a:solidFill>
                          <a:latin typeface="+mn-lt"/>
                          <a:ea typeface="+mn-ea"/>
                          <a:cs typeface="+mn-cs"/>
                        </a:rPr>
                        <a:t> +1</a:t>
                      </a:r>
                      <a:endParaRPr lang="en-US" sz="1800" b="1" kern="1200" baseline="-25000" dirty="0">
                        <a:solidFill>
                          <a:schemeClr val="lt1"/>
                        </a:solidFill>
                        <a:latin typeface="+mn-lt"/>
                        <a:ea typeface="+mn-ea"/>
                        <a:cs typeface="+mn-cs"/>
                      </a:endParaRPr>
                    </a:p>
                  </a:txBody>
                  <a:tcPr/>
                </a:tc>
                <a:tc>
                  <a:txBody>
                    <a:bodyPr/>
                    <a:lstStyle/>
                    <a:p>
                      <a:pPr algn="ctr"/>
                      <a:r>
                        <a:rPr lang="en-US" dirty="0" smtClean="0"/>
                        <a:t>y</a:t>
                      </a:r>
                      <a:r>
                        <a:rPr lang="en-US" sz="1800" b="1" kern="1200" baseline="-25000" dirty="0" smtClean="0">
                          <a:solidFill>
                            <a:schemeClr val="lt1"/>
                          </a:solidFill>
                          <a:latin typeface="+mn-lt"/>
                          <a:ea typeface="+mn-ea"/>
                          <a:cs typeface="+mn-cs"/>
                        </a:rPr>
                        <a:t>k+1</a:t>
                      </a:r>
                      <a:r>
                        <a:rPr lang="en-US" sz="1800" b="1" kern="1200" baseline="0" dirty="0" smtClean="0">
                          <a:solidFill>
                            <a:schemeClr val="lt1"/>
                          </a:solidFill>
                          <a:latin typeface="+mn-lt"/>
                          <a:ea typeface="+mn-ea"/>
                          <a:cs typeface="+mn-cs"/>
                        </a:rPr>
                        <a:t> = </a:t>
                      </a:r>
                      <a:r>
                        <a:rPr lang="en-US" dirty="0" err="1" smtClean="0"/>
                        <a:t>y</a:t>
                      </a:r>
                      <a:r>
                        <a:rPr lang="en-US" sz="1800" b="1" kern="1200" baseline="-25000" dirty="0" err="1" smtClean="0">
                          <a:solidFill>
                            <a:schemeClr val="lt1"/>
                          </a:solidFill>
                          <a:latin typeface="+mn-lt"/>
                          <a:ea typeface="+mn-ea"/>
                          <a:cs typeface="+mn-cs"/>
                        </a:rPr>
                        <a:t>k</a:t>
                      </a:r>
                      <a:r>
                        <a:rPr lang="en-US" sz="1800" b="1" kern="1200" baseline="0" dirty="0" smtClean="0">
                          <a:solidFill>
                            <a:schemeClr val="lt1"/>
                          </a:solidFill>
                          <a:latin typeface="+mn-lt"/>
                          <a:ea typeface="+mn-ea"/>
                          <a:cs typeface="+mn-cs"/>
                        </a:rPr>
                        <a:t> + m</a:t>
                      </a:r>
                      <a:endParaRPr lang="en-US" sz="1800" b="1" kern="1200" baseline="-25000" dirty="0">
                        <a:solidFill>
                          <a:schemeClr val="lt1"/>
                        </a:solidFill>
                        <a:latin typeface="+mn-lt"/>
                        <a:ea typeface="+mn-ea"/>
                        <a:cs typeface="+mn-cs"/>
                      </a:endParaRPr>
                    </a:p>
                  </a:txBody>
                  <a:tcPr/>
                </a:tc>
                <a:tc>
                  <a:txBody>
                    <a:bodyPr/>
                    <a:lstStyle/>
                    <a:p>
                      <a:pPr algn="ctr"/>
                      <a:r>
                        <a:rPr lang="en-US" dirty="0" smtClean="0"/>
                        <a:t>(x</a:t>
                      </a:r>
                      <a:r>
                        <a:rPr lang="en-US" sz="1800" b="1" kern="1200" baseline="-25000" dirty="0" smtClean="0">
                          <a:solidFill>
                            <a:schemeClr val="lt1"/>
                          </a:solidFill>
                          <a:latin typeface="+mn-lt"/>
                          <a:ea typeface="+mn-ea"/>
                          <a:cs typeface="+mn-cs"/>
                        </a:rPr>
                        <a:t>k+1, </a:t>
                      </a:r>
                      <a:r>
                        <a:rPr lang="en-US" dirty="0" smtClean="0"/>
                        <a:t>y</a:t>
                      </a:r>
                      <a:r>
                        <a:rPr lang="en-US" sz="1800" b="1" kern="1200" baseline="-25000" dirty="0" smtClean="0">
                          <a:solidFill>
                            <a:schemeClr val="lt1"/>
                          </a:solidFill>
                          <a:latin typeface="+mn-lt"/>
                          <a:ea typeface="+mn-ea"/>
                          <a:cs typeface="+mn-cs"/>
                        </a:rPr>
                        <a:t>k+1</a:t>
                      </a:r>
                      <a:r>
                        <a:rPr lang="en-US" sz="1800" b="1" kern="1200" baseline="0" dirty="0" smtClean="0">
                          <a:solidFill>
                            <a:schemeClr val="lt1"/>
                          </a:solidFill>
                          <a:latin typeface="+mn-lt"/>
                          <a:ea typeface="+mn-ea"/>
                          <a:cs typeface="+mn-cs"/>
                        </a:rPr>
                        <a:t>)</a:t>
                      </a:r>
                      <a:endParaRPr lang="en-US" dirty="0"/>
                    </a:p>
                  </a:txBody>
                  <a:tcPr/>
                </a:tc>
              </a:tr>
              <a:tr h="370840">
                <a:tc>
                  <a:txBody>
                    <a:bodyPr/>
                    <a:lstStyle/>
                    <a:p>
                      <a:pPr algn="ctr"/>
                      <a:r>
                        <a:rPr lang="en-US" dirty="0" smtClean="0"/>
                        <a:t>0</a:t>
                      </a:r>
                      <a:endParaRPr lang="en-US" dirty="0"/>
                    </a:p>
                  </a:txBody>
                  <a:tcPr/>
                </a:tc>
                <a:tc>
                  <a:txBody>
                    <a:bodyPr/>
                    <a:lstStyle/>
                    <a:p>
                      <a:endParaRPr lang="en-US"/>
                    </a:p>
                  </a:txBody>
                  <a:tcPr/>
                </a:tc>
                <a:tc>
                  <a:txBody>
                    <a:bodyPr/>
                    <a:lstStyle/>
                    <a:p>
                      <a:endParaRPr lang="en-US" dirty="0"/>
                    </a:p>
                  </a:txBody>
                  <a:tcPr/>
                </a:tc>
                <a:tc>
                  <a:txBody>
                    <a:bodyPr/>
                    <a:lstStyle/>
                    <a:p>
                      <a:pPr algn="ctr"/>
                      <a:r>
                        <a:rPr lang="en-US" dirty="0" smtClean="0"/>
                        <a:t>4</a:t>
                      </a:r>
                      <a:endParaRPr lang="en-US" dirty="0"/>
                    </a:p>
                  </a:txBody>
                  <a:tcPr/>
                </a:tc>
                <a:tc>
                  <a:txBody>
                    <a:bodyPr/>
                    <a:lstStyle/>
                    <a:p>
                      <a:pPr algn="ctr"/>
                      <a:r>
                        <a:rPr lang="en-US" dirty="0" smtClean="0"/>
                        <a:t>2.75</a:t>
                      </a:r>
                      <a:endParaRPr lang="en-US" dirty="0"/>
                    </a:p>
                  </a:txBody>
                  <a:tcPr/>
                </a:tc>
                <a:tc>
                  <a:txBody>
                    <a:bodyPr/>
                    <a:lstStyle/>
                    <a:p>
                      <a:pPr algn="ctr"/>
                      <a:r>
                        <a:rPr lang="en-US" dirty="0" smtClean="0"/>
                        <a:t>(4,3)</a:t>
                      </a:r>
                      <a:endParaRPr lang="en-US" dirty="0"/>
                    </a:p>
                  </a:txBody>
                  <a:tcPr/>
                </a:tc>
              </a:tr>
              <a:tr h="370840">
                <a:tc>
                  <a:txBody>
                    <a:bodyPr/>
                    <a:lstStyle/>
                    <a:p>
                      <a:pPr algn="ctr"/>
                      <a:r>
                        <a:rPr lang="en-US" dirty="0" smtClean="0"/>
                        <a:t>1</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5</a:t>
                      </a:r>
                      <a:endParaRPr lang="en-US" dirty="0"/>
                    </a:p>
                  </a:txBody>
                  <a:tcPr/>
                </a:tc>
                <a:tc>
                  <a:txBody>
                    <a:bodyPr/>
                    <a:lstStyle/>
                    <a:p>
                      <a:pPr algn="ctr"/>
                      <a:r>
                        <a:rPr lang="en-US" dirty="0" smtClean="0"/>
                        <a:t>3.5</a:t>
                      </a:r>
                      <a:endParaRPr lang="en-US" dirty="0"/>
                    </a:p>
                  </a:txBody>
                  <a:tcPr/>
                </a:tc>
                <a:tc>
                  <a:txBody>
                    <a:bodyPr/>
                    <a:lstStyle/>
                    <a:p>
                      <a:pPr algn="ctr"/>
                      <a:r>
                        <a:rPr lang="en-US" dirty="0" smtClean="0"/>
                        <a:t>(5,4)</a:t>
                      </a:r>
                      <a:endParaRPr lang="en-US" dirty="0"/>
                    </a:p>
                  </a:txBody>
                  <a:tcPr/>
                </a:tc>
              </a:tr>
              <a:tr h="370840">
                <a:tc>
                  <a:txBody>
                    <a:bodyPr/>
                    <a:lstStyle/>
                    <a:p>
                      <a:pPr algn="ctr"/>
                      <a:r>
                        <a:rPr lang="en-US"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6</a:t>
                      </a:r>
                      <a:endParaRPr lang="en-US" dirty="0"/>
                    </a:p>
                  </a:txBody>
                  <a:tcPr/>
                </a:tc>
                <a:tc>
                  <a:txBody>
                    <a:bodyPr/>
                    <a:lstStyle/>
                    <a:p>
                      <a:pPr algn="ctr"/>
                      <a:r>
                        <a:rPr lang="en-US" dirty="0" smtClean="0"/>
                        <a:t>4.25</a:t>
                      </a:r>
                      <a:endParaRPr lang="en-US" dirty="0"/>
                    </a:p>
                  </a:txBody>
                  <a:tcPr/>
                </a:tc>
                <a:tc>
                  <a:txBody>
                    <a:bodyPr/>
                    <a:lstStyle/>
                    <a:p>
                      <a:pPr algn="ctr"/>
                      <a:r>
                        <a:rPr lang="en-US" dirty="0" smtClean="0"/>
                        <a:t>(6,4)</a:t>
                      </a:r>
                      <a:endParaRPr lang="en-US" dirty="0"/>
                    </a:p>
                  </a:txBody>
                  <a:tcPr/>
                </a:tc>
              </a:tr>
              <a:tr h="370840">
                <a:tc>
                  <a:txBody>
                    <a:bodyPr/>
                    <a:lstStyle/>
                    <a:p>
                      <a:pPr algn="ctr"/>
                      <a:r>
                        <a:rPr lang="en-US" dirty="0" smtClean="0"/>
                        <a:t>3</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7</a:t>
                      </a:r>
                      <a:endParaRPr lang="en-US" dirty="0"/>
                    </a:p>
                  </a:txBody>
                  <a:tcPr/>
                </a:tc>
                <a:tc>
                  <a:txBody>
                    <a:bodyPr/>
                    <a:lstStyle/>
                    <a:p>
                      <a:pPr algn="ctr"/>
                      <a:r>
                        <a:rPr lang="en-US" dirty="0" smtClean="0"/>
                        <a:t>5</a:t>
                      </a:r>
                      <a:endParaRPr lang="en-US" dirty="0"/>
                    </a:p>
                  </a:txBody>
                  <a:tcPr/>
                </a:tc>
                <a:tc>
                  <a:txBody>
                    <a:bodyPr/>
                    <a:lstStyle/>
                    <a:p>
                      <a:pPr algn="ctr"/>
                      <a:r>
                        <a:rPr lang="en-US" dirty="0" smtClean="0"/>
                        <a:t>(7,5)</a:t>
                      </a:r>
                      <a:endParaRPr lang="en-US" dirty="0"/>
                    </a:p>
                  </a:txBody>
                  <a:tcPr/>
                </a:tc>
              </a:tr>
            </a:tbl>
          </a:graphicData>
        </a:graphic>
      </p:graphicFrame>
    </p:spTree>
    <p:extLst>
      <p:ext uri="{BB962C8B-B14F-4D97-AF65-F5344CB8AC3E}">
        <p14:creationId xmlns="" xmlns:p14="http://schemas.microsoft.com/office/powerpoint/2010/main" val="14414641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541" y="947920"/>
            <a:ext cx="10153397" cy="728480"/>
          </a:xfrm>
        </p:spPr>
        <p:txBody>
          <a:bodyPr>
            <a:normAutofit fontScale="90000"/>
          </a:bodyPr>
          <a:lstStyle/>
          <a:p>
            <a:pPr algn="ctr"/>
            <a:r>
              <a:rPr lang="en-US" b="1" dirty="0" smtClean="0"/>
              <a:t>Algorithm </a:t>
            </a:r>
            <a:br>
              <a:rPr lang="en-US" b="1" dirty="0" smtClean="0"/>
            </a:br>
            <a:r>
              <a:rPr lang="en-US" b="1" dirty="0" smtClean="0"/>
              <a:t>(for positive slope &amp; starting from left to right)</a:t>
            </a:r>
            <a:endParaRPr lang="en-US" b="1" dirty="0"/>
          </a:p>
        </p:txBody>
      </p:sp>
      <p:sp>
        <p:nvSpPr>
          <p:cNvPr id="3" name="Content Placeholder 2"/>
          <p:cNvSpPr>
            <a:spLocks noGrp="1"/>
          </p:cNvSpPr>
          <p:nvPr>
            <p:ph idx="1"/>
          </p:nvPr>
        </p:nvSpPr>
        <p:spPr>
          <a:xfrm>
            <a:off x="497541" y="2140335"/>
            <a:ext cx="11143995" cy="3830161"/>
          </a:xfrm>
        </p:spPr>
        <p:txBody>
          <a:bodyPr>
            <a:noAutofit/>
          </a:bodyPr>
          <a:lstStyle/>
          <a:p>
            <a:pPr marL="457200" indent="-457200">
              <a:buFont typeface="+mj-lt"/>
              <a:buAutoNum type="arabicPeriod"/>
            </a:pPr>
            <a:r>
              <a:rPr lang="en-US" sz="2400" dirty="0" smtClean="0">
                <a:solidFill>
                  <a:schemeClr val="tx1"/>
                </a:solidFill>
              </a:rPr>
              <a:t>Read x</a:t>
            </a:r>
            <a:r>
              <a:rPr lang="en-US" sz="2400" baseline="-25000" dirty="0" smtClean="0">
                <a:solidFill>
                  <a:schemeClr val="tx1"/>
                </a:solidFill>
              </a:rPr>
              <a:t>1</a:t>
            </a:r>
            <a:r>
              <a:rPr lang="en-US" sz="2400" dirty="0" smtClean="0">
                <a:solidFill>
                  <a:schemeClr val="tx1"/>
                </a:solidFill>
              </a:rPr>
              <a:t>, y</a:t>
            </a:r>
            <a:r>
              <a:rPr lang="en-US" sz="2400" baseline="-25000" dirty="0">
                <a:solidFill>
                  <a:schemeClr val="tx1"/>
                </a:solidFill>
              </a:rPr>
              <a:t>1</a:t>
            </a:r>
            <a:r>
              <a:rPr lang="en-US" sz="2400" dirty="0" smtClean="0">
                <a:solidFill>
                  <a:schemeClr val="tx1"/>
                </a:solidFill>
              </a:rPr>
              <a:t>, x</a:t>
            </a:r>
            <a:r>
              <a:rPr lang="en-US" sz="2400" baseline="-25000" dirty="0">
                <a:solidFill>
                  <a:schemeClr val="tx1"/>
                </a:solidFill>
              </a:rPr>
              <a:t>2</a:t>
            </a:r>
            <a:r>
              <a:rPr lang="en-US" sz="2400" dirty="0" smtClean="0">
                <a:solidFill>
                  <a:schemeClr val="tx1"/>
                </a:solidFill>
              </a:rPr>
              <a:t>, y</a:t>
            </a:r>
            <a:r>
              <a:rPr lang="en-US" sz="2400" baseline="-25000" dirty="0">
                <a:solidFill>
                  <a:schemeClr val="tx1"/>
                </a:solidFill>
              </a:rPr>
              <a:t>2</a:t>
            </a:r>
            <a:r>
              <a:rPr lang="en-US" sz="2400" dirty="0" smtClean="0">
                <a:solidFill>
                  <a:schemeClr val="tx1"/>
                </a:solidFill>
              </a:rPr>
              <a:t> </a:t>
            </a:r>
            <a:r>
              <a:rPr lang="en-US" sz="2400" dirty="0">
                <a:solidFill>
                  <a:schemeClr val="tx1"/>
                </a:solidFill>
              </a:rPr>
              <a:t>where (x</a:t>
            </a:r>
            <a:r>
              <a:rPr lang="en-US" sz="2400" baseline="-25000" dirty="0">
                <a:solidFill>
                  <a:schemeClr val="tx1"/>
                </a:solidFill>
              </a:rPr>
              <a:t>1</a:t>
            </a:r>
            <a:r>
              <a:rPr lang="en-US" sz="2400" dirty="0">
                <a:solidFill>
                  <a:schemeClr val="tx1"/>
                </a:solidFill>
              </a:rPr>
              <a:t>, y</a:t>
            </a:r>
            <a:r>
              <a:rPr lang="en-US" sz="2400" baseline="-25000" dirty="0">
                <a:solidFill>
                  <a:schemeClr val="tx1"/>
                </a:solidFill>
              </a:rPr>
              <a:t>1</a:t>
            </a:r>
            <a:r>
              <a:rPr lang="en-US" sz="2400" dirty="0" smtClean="0">
                <a:solidFill>
                  <a:schemeClr val="tx1"/>
                </a:solidFill>
              </a:rPr>
              <a:t>) </a:t>
            </a:r>
            <a:r>
              <a:rPr lang="en-US" sz="2400" dirty="0">
                <a:solidFill>
                  <a:schemeClr val="tx1"/>
                </a:solidFill>
              </a:rPr>
              <a:t>and (x</a:t>
            </a:r>
            <a:r>
              <a:rPr lang="en-US" sz="2400" baseline="-25000" dirty="0">
                <a:solidFill>
                  <a:schemeClr val="tx1"/>
                </a:solidFill>
              </a:rPr>
              <a:t>2</a:t>
            </a:r>
            <a:r>
              <a:rPr lang="en-US" sz="2400" dirty="0">
                <a:solidFill>
                  <a:schemeClr val="tx1"/>
                </a:solidFill>
              </a:rPr>
              <a:t>, y</a:t>
            </a:r>
            <a:r>
              <a:rPr lang="en-US" sz="2400" baseline="-25000" dirty="0">
                <a:solidFill>
                  <a:schemeClr val="tx1"/>
                </a:solidFill>
              </a:rPr>
              <a:t>2</a:t>
            </a:r>
            <a:r>
              <a:rPr lang="en-US" sz="2400" dirty="0" smtClean="0">
                <a:solidFill>
                  <a:schemeClr val="tx1"/>
                </a:solidFill>
              </a:rPr>
              <a:t>) are two end points.</a:t>
            </a:r>
          </a:p>
          <a:p>
            <a:pPr marL="457200" indent="-457200">
              <a:buFont typeface="+mj-lt"/>
              <a:buAutoNum type="arabicPeriod"/>
            </a:pPr>
            <a:r>
              <a:rPr lang="en-US" sz="2400" dirty="0" smtClean="0">
                <a:solidFill>
                  <a:schemeClr val="tx1"/>
                </a:solidFill>
              </a:rPr>
              <a:t>Calculate </a:t>
            </a:r>
            <a:r>
              <a:rPr lang="en-US" sz="2400" dirty="0">
                <a:solidFill>
                  <a:schemeClr val="tx1"/>
                </a:solidFill>
              </a:rPr>
              <a:t>∆</a:t>
            </a:r>
            <a:r>
              <a:rPr lang="en-US" sz="2400" dirty="0" smtClean="0">
                <a:solidFill>
                  <a:schemeClr val="tx1"/>
                </a:solidFill>
              </a:rPr>
              <a:t>x = </a:t>
            </a:r>
            <a:r>
              <a:rPr lang="en-US" sz="2400" dirty="0">
                <a:solidFill>
                  <a:schemeClr val="tx1"/>
                </a:solidFill>
              </a:rPr>
              <a:t>x</a:t>
            </a:r>
            <a:r>
              <a:rPr lang="en-US" sz="2400" baseline="-25000" dirty="0">
                <a:solidFill>
                  <a:schemeClr val="tx1"/>
                </a:solidFill>
              </a:rPr>
              <a:t>2</a:t>
            </a:r>
            <a:r>
              <a:rPr lang="en-US" sz="2400" dirty="0" smtClean="0">
                <a:solidFill>
                  <a:schemeClr val="tx1"/>
                </a:solidFill>
              </a:rPr>
              <a:t> - x</a:t>
            </a:r>
            <a:r>
              <a:rPr lang="en-US" sz="2400" baseline="-25000" dirty="0" smtClean="0">
                <a:solidFill>
                  <a:schemeClr val="tx1"/>
                </a:solidFill>
              </a:rPr>
              <a:t>1</a:t>
            </a:r>
            <a:r>
              <a:rPr lang="en-US" sz="2400" dirty="0" smtClean="0">
                <a:solidFill>
                  <a:schemeClr val="tx1"/>
                </a:solidFill>
              </a:rPr>
              <a:t> and ∆y </a:t>
            </a:r>
            <a:r>
              <a:rPr lang="en-US" sz="2400" dirty="0">
                <a:solidFill>
                  <a:schemeClr val="tx1"/>
                </a:solidFill>
              </a:rPr>
              <a:t>= </a:t>
            </a:r>
            <a:r>
              <a:rPr lang="en-US" sz="2400" dirty="0" smtClean="0">
                <a:solidFill>
                  <a:schemeClr val="tx1"/>
                </a:solidFill>
              </a:rPr>
              <a:t>y</a:t>
            </a:r>
            <a:r>
              <a:rPr lang="en-US" sz="2400" baseline="-25000" dirty="0" smtClean="0">
                <a:solidFill>
                  <a:schemeClr val="tx1"/>
                </a:solidFill>
              </a:rPr>
              <a:t>2</a:t>
            </a:r>
            <a:r>
              <a:rPr lang="en-US" sz="2400" dirty="0" smtClean="0">
                <a:solidFill>
                  <a:schemeClr val="tx1"/>
                </a:solidFill>
              </a:rPr>
              <a:t> </a:t>
            </a:r>
            <a:r>
              <a:rPr lang="en-US" sz="2400" dirty="0">
                <a:solidFill>
                  <a:schemeClr val="tx1"/>
                </a:solidFill>
              </a:rPr>
              <a:t>- </a:t>
            </a:r>
            <a:r>
              <a:rPr lang="en-US" sz="2400" dirty="0" smtClean="0">
                <a:solidFill>
                  <a:schemeClr val="tx1"/>
                </a:solidFill>
              </a:rPr>
              <a:t>y</a:t>
            </a:r>
            <a:r>
              <a:rPr lang="en-US" sz="2400" baseline="-25000" dirty="0" smtClean="0">
                <a:solidFill>
                  <a:schemeClr val="tx1"/>
                </a:solidFill>
              </a:rPr>
              <a:t>1</a:t>
            </a:r>
          </a:p>
          <a:p>
            <a:pPr marL="457200" indent="-457200">
              <a:buFont typeface="+mj-lt"/>
              <a:buAutoNum type="arabicPeriod"/>
            </a:pPr>
            <a:r>
              <a:rPr lang="en-US" sz="2400" dirty="0" smtClean="0">
                <a:solidFill>
                  <a:schemeClr val="tx1"/>
                </a:solidFill>
              </a:rPr>
              <a:t>If |</a:t>
            </a:r>
            <a:r>
              <a:rPr lang="en-US" sz="2400" dirty="0">
                <a:solidFill>
                  <a:schemeClr val="tx1"/>
                </a:solidFill>
              </a:rPr>
              <a:t>∆</a:t>
            </a:r>
            <a:r>
              <a:rPr lang="en-US" sz="2400" dirty="0" smtClean="0">
                <a:solidFill>
                  <a:schemeClr val="tx1"/>
                </a:solidFill>
              </a:rPr>
              <a:t>x| ≥ </a:t>
            </a:r>
            <a:r>
              <a:rPr lang="en-US" sz="2400" dirty="0">
                <a:solidFill>
                  <a:schemeClr val="tx1"/>
                </a:solidFill>
              </a:rPr>
              <a:t>|</a:t>
            </a:r>
            <a:r>
              <a:rPr lang="en-US" sz="2400" dirty="0" smtClean="0">
                <a:solidFill>
                  <a:schemeClr val="tx1"/>
                </a:solidFill>
              </a:rPr>
              <a:t>∆y| i.e. |m| ≤ 1</a:t>
            </a:r>
          </a:p>
          <a:p>
            <a:pPr marL="0" indent="0">
              <a:buNone/>
            </a:pPr>
            <a:r>
              <a:rPr lang="en-US" sz="2400" dirty="0">
                <a:solidFill>
                  <a:schemeClr val="tx1"/>
                </a:solidFill>
              </a:rPr>
              <a:t>	</a:t>
            </a:r>
            <a:r>
              <a:rPr lang="en-US" sz="2400" dirty="0" smtClean="0">
                <a:solidFill>
                  <a:schemeClr val="tx1"/>
                </a:solidFill>
              </a:rPr>
              <a:t>	steps </a:t>
            </a:r>
            <a:r>
              <a:rPr lang="en-US" sz="2400" dirty="0">
                <a:solidFill>
                  <a:schemeClr val="tx1"/>
                </a:solidFill>
              </a:rPr>
              <a:t>= ∆</a:t>
            </a:r>
            <a:r>
              <a:rPr lang="en-US" sz="2400" dirty="0" smtClean="0">
                <a:solidFill>
                  <a:schemeClr val="tx1"/>
                </a:solidFill>
              </a:rPr>
              <a:t>x</a:t>
            </a:r>
          </a:p>
          <a:p>
            <a:pPr marL="0" indent="0">
              <a:buNone/>
            </a:pPr>
            <a:r>
              <a:rPr lang="en-US" sz="2400" dirty="0">
                <a:solidFill>
                  <a:schemeClr val="tx1"/>
                </a:solidFill>
              </a:rPr>
              <a:t>	</a:t>
            </a:r>
            <a:r>
              <a:rPr lang="en-US" sz="2400" dirty="0" smtClean="0">
                <a:solidFill>
                  <a:schemeClr val="tx1"/>
                </a:solidFill>
              </a:rPr>
              <a:t>otherwise</a:t>
            </a:r>
          </a:p>
          <a:p>
            <a:pPr marL="0" indent="0">
              <a:buNone/>
            </a:pPr>
            <a:r>
              <a:rPr lang="en-US" sz="2400" dirty="0">
                <a:solidFill>
                  <a:schemeClr val="tx1"/>
                </a:solidFill>
              </a:rPr>
              <a:t>		steps = </a:t>
            </a:r>
            <a:r>
              <a:rPr lang="en-US" sz="2400" dirty="0" smtClean="0">
                <a:solidFill>
                  <a:schemeClr val="tx1"/>
                </a:solidFill>
              </a:rPr>
              <a:t>∆y</a:t>
            </a:r>
          </a:p>
          <a:p>
            <a:pPr marL="0" indent="0">
              <a:buNone/>
            </a:pPr>
            <a:r>
              <a:rPr lang="en-US" sz="2400" dirty="0">
                <a:solidFill>
                  <a:schemeClr val="tx1"/>
                </a:solidFill>
              </a:rPr>
              <a:t>	</a:t>
            </a:r>
            <a:r>
              <a:rPr lang="en-US" sz="2400" dirty="0" smtClean="0">
                <a:solidFill>
                  <a:schemeClr val="tx1"/>
                </a:solidFill>
              </a:rPr>
              <a:t>end if</a:t>
            </a:r>
          </a:p>
          <a:p>
            <a:pPr marL="457200" indent="-457200">
              <a:buFont typeface="+mj-lt"/>
              <a:buAutoNum type="arabicPeriod" startAt="4"/>
            </a:pPr>
            <a:r>
              <a:rPr lang="en-US" sz="2400" dirty="0" smtClean="0">
                <a:solidFill>
                  <a:schemeClr val="tx1"/>
                </a:solidFill>
              </a:rPr>
              <a:t>Calculate</a:t>
            </a:r>
          </a:p>
          <a:p>
            <a:pPr marL="0" indent="0">
              <a:buNone/>
            </a:pPr>
            <a:r>
              <a:rPr lang="en-US" sz="2400" dirty="0">
                <a:solidFill>
                  <a:schemeClr val="tx1"/>
                </a:solidFill>
              </a:rPr>
              <a:t>	</a:t>
            </a:r>
            <a:r>
              <a:rPr lang="en-US" sz="2400" dirty="0" smtClean="0">
                <a:solidFill>
                  <a:schemeClr val="tx1"/>
                </a:solidFill>
              </a:rPr>
              <a:t>	</a:t>
            </a:r>
            <a:r>
              <a:rPr lang="en-US" sz="2400" dirty="0" err="1" smtClean="0">
                <a:solidFill>
                  <a:schemeClr val="tx1"/>
                </a:solidFill>
              </a:rPr>
              <a:t>x</a:t>
            </a:r>
            <a:r>
              <a:rPr lang="en-US" sz="2400" baseline="-25000" dirty="0" err="1" smtClean="0">
                <a:solidFill>
                  <a:schemeClr val="tx1"/>
                </a:solidFill>
              </a:rPr>
              <a:t>inc</a:t>
            </a:r>
            <a:r>
              <a:rPr lang="en-US" sz="2400" dirty="0" smtClean="0">
                <a:solidFill>
                  <a:schemeClr val="tx1"/>
                </a:solidFill>
              </a:rPr>
              <a:t> = </a:t>
            </a:r>
            <a:r>
              <a:rPr lang="en-US" sz="2400" dirty="0">
                <a:solidFill>
                  <a:schemeClr val="tx1"/>
                </a:solidFill>
              </a:rPr>
              <a:t>∆</a:t>
            </a:r>
            <a:r>
              <a:rPr lang="en-US" sz="2400" dirty="0" smtClean="0">
                <a:solidFill>
                  <a:schemeClr val="tx1"/>
                </a:solidFill>
              </a:rPr>
              <a:t>x / steps		and </a:t>
            </a:r>
            <a:r>
              <a:rPr lang="en-US" sz="2400" dirty="0" err="1" smtClean="0">
                <a:solidFill>
                  <a:schemeClr val="tx1"/>
                </a:solidFill>
              </a:rPr>
              <a:t>y</a:t>
            </a:r>
            <a:r>
              <a:rPr lang="en-US" sz="2400" baseline="-25000" dirty="0" err="1" smtClean="0">
                <a:solidFill>
                  <a:schemeClr val="tx1"/>
                </a:solidFill>
              </a:rPr>
              <a:t>inc</a:t>
            </a:r>
            <a:r>
              <a:rPr lang="en-US" sz="2400" dirty="0" smtClean="0">
                <a:solidFill>
                  <a:schemeClr val="tx1"/>
                </a:solidFill>
              </a:rPr>
              <a:t> = ∆y </a:t>
            </a:r>
            <a:r>
              <a:rPr lang="en-US" sz="2400" dirty="0">
                <a:solidFill>
                  <a:schemeClr val="tx1"/>
                </a:solidFill>
              </a:rPr>
              <a:t>/ steps</a:t>
            </a:r>
            <a:endParaRPr lang="en-US" sz="2400" dirty="0" smtClean="0">
              <a:solidFill>
                <a:schemeClr val="tx1"/>
              </a:solidFill>
            </a:endParaRPr>
          </a:p>
          <a:p>
            <a:pPr marL="0" indent="0">
              <a:buNone/>
            </a:pPr>
            <a:r>
              <a:rPr lang="en-US" sz="2400" dirty="0">
                <a:solidFill>
                  <a:schemeClr val="tx1"/>
                </a:solidFill>
              </a:rPr>
              <a:t>	</a:t>
            </a:r>
            <a:r>
              <a:rPr lang="en-US" sz="2400" dirty="0" smtClean="0">
                <a:solidFill>
                  <a:schemeClr val="tx1"/>
                </a:solidFill>
              </a:rPr>
              <a:t>	</a:t>
            </a:r>
            <a:endParaRPr lang="en-US" sz="2400" dirty="0">
              <a:solidFill>
                <a:schemeClr val="tx1"/>
              </a:solidFill>
            </a:endParaRPr>
          </a:p>
          <a:p>
            <a:pPr marL="0" indent="0">
              <a:buNone/>
            </a:pPr>
            <a:endParaRPr lang="en-US" sz="2400" dirty="0" smtClean="0">
              <a:solidFill>
                <a:schemeClr val="tx1"/>
              </a:solidFill>
            </a:endParaRPr>
          </a:p>
          <a:p>
            <a:pPr marL="457200" indent="-457200">
              <a:buFont typeface="+mj-lt"/>
              <a:buAutoNum type="arabicPeriod"/>
            </a:pPr>
            <a:endParaRPr lang="en-US" sz="2400" dirty="0" smtClean="0">
              <a:solidFill>
                <a:schemeClr val="tx1"/>
              </a:solidFill>
            </a:endParaRPr>
          </a:p>
          <a:p>
            <a:pPr marL="0" indent="0">
              <a:buNone/>
            </a:pPr>
            <a:endParaRPr lang="en-US" sz="2400" dirty="0">
              <a:solidFill>
                <a:schemeClr val="tx1"/>
              </a:solidFill>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7:07:54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13</a:t>
            </a:fld>
            <a:endParaRPr lang="en-US"/>
          </a:p>
        </p:txBody>
      </p:sp>
    </p:spTree>
    <p:extLst>
      <p:ext uri="{BB962C8B-B14F-4D97-AF65-F5344CB8AC3E}">
        <p14:creationId xmlns="" xmlns:p14="http://schemas.microsoft.com/office/powerpoint/2010/main" val="355604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Contd</a:t>
            </a:r>
            <a:r>
              <a:rPr lang="en-US" b="1" dirty="0" smtClean="0"/>
              <a:t>…</a:t>
            </a:r>
            <a:endParaRPr lang="en-US" b="1" dirty="0"/>
          </a:p>
        </p:txBody>
      </p:sp>
      <p:sp>
        <p:nvSpPr>
          <p:cNvPr id="3" name="Content Placeholder 2"/>
          <p:cNvSpPr>
            <a:spLocks noGrp="1"/>
          </p:cNvSpPr>
          <p:nvPr>
            <p:ph idx="1"/>
          </p:nvPr>
        </p:nvSpPr>
        <p:spPr>
          <a:xfrm>
            <a:off x="510988" y="2272555"/>
            <a:ext cx="11130549" cy="3747247"/>
          </a:xfrm>
        </p:spPr>
        <p:txBody>
          <a:bodyPr>
            <a:normAutofit/>
          </a:bodyPr>
          <a:lstStyle/>
          <a:p>
            <a:pPr>
              <a:buFont typeface="+mj-lt"/>
              <a:buAutoNum type="arabicPeriod" startAt="5"/>
            </a:pPr>
            <a:r>
              <a:rPr lang="en-US" sz="2400" dirty="0">
                <a:solidFill>
                  <a:schemeClr val="tx1"/>
                </a:solidFill>
              </a:rPr>
              <a:t>f</a:t>
            </a:r>
            <a:r>
              <a:rPr lang="en-US" sz="2400" dirty="0" smtClean="0">
                <a:solidFill>
                  <a:schemeClr val="tx1"/>
                </a:solidFill>
              </a:rPr>
              <a:t>or </a:t>
            </a:r>
            <a:r>
              <a:rPr lang="en-US" sz="2400" dirty="0" err="1" smtClean="0">
                <a:solidFill>
                  <a:schemeClr val="tx1"/>
                </a:solidFill>
              </a:rPr>
              <a:t>i</a:t>
            </a:r>
            <a:r>
              <a:rPr lang="en-US" sz="2400" dirty="0" smtClean="0">
                <a:solidFill>
                  <a:schemeClr val="tx1"/>
                </a:solidFill>
              </a:rPr>
              <a:t> = 1 to steps in step of 1</a:t>
            </a:r>
          </a:p>
          <a:p>
            <a:pPr marL="0" indent="0">
              <a:buNone/>
            </a:pPr>
            <a:r>
              <a:rPr lang="en-US" sz="2400" dirty="0">
                <a:solidFill>
                  <a:schemeClr val="tx1"/>
                </a:solidFill>
              </a:rPr>
              <a:t>	</a:t>
            </a:r>
            <a:r>
              <a:rPr lang="en-US" sz="2400" dirty="0" smtClean="0">
                <a:solidFill>
                  <a:schemeClr val="tx1"/>
                </a:solidFill>
              </a:rPr>
              <a:t>	plot(</a:t>
            </a:r>
            <a:r>
              <a:rPr lang="en-US" sz="2400" dirty="0">
                <a:solidFill>
                  <a:schemeClr val="tx1"/>
                </a:solidFill>
              </a:rPr>
              <a:t>x</a:t>
            </a:r>
            <a:r>
              <a:rPr lang="en-US" sz="2400" baseline="-25000" dirty="0">
                <a:solidFill>
                  <a:schemeClr val="tx1"/>
                </a:solidFill>
              </a:rPr>
              <a:t>1</a:t>
            </a:r>
            <a:r>
              <a:rPr lang="en-US" sz="2400" dirty="0">
                <a:solidFill>
                  <a:schemeClr val="tx1"/>
                </a:solidFill>
              </a:rPr>
              <a:t>, y</a:t>
            </a:r>
            <a:r>
              <a:rPr lang="en-US" sz="2400" baseline="-25000" dirty="0">
                <a:solidFill>
                  <a:schemeClr val="tx1"/>
                </a:solidFill>
              </a:rPr>
              <a:t>1</a:t>
            </a:r>
            <a:r>
              <a:rPr lang="en-US" sz="2400" dirty="0" smtClean="0">
                <a:solidFill>
                  <a:schemeClr val="tx1"/>
                </a:solidFill>
              </a:rPr>
              <a:t>)</a:t>
            </a:r>
          </a:p>
          <a:p>
            <a:pPr marL="0" indent="0">
              <a:buNone/>
            </a:pPr>
            <a:r>
              <a:rPr lang="en-US" sz="2400" dirty="0" smtClean="0">
                <a:solidFill>
                  <a:schemeClr val="tx1"/>
                </a:solidFill>
              </a:rPr>
              <a:t>//</a:t>
            </a:r>
            <a:r>
              <a:rPr lang="en-US" sz="2400" dirty="0" err="1" smtClean="0">
                <a:solidFill>
                  <a:schemeClr val="tx1"/>
                </a:solidFill>
              </a:rPr>
              <a:t>putpixel</a:t>
            </a:r>
            <a:r>
              <a:rPr lang="en-US" sz="2400" dirty="0" smtClean="0">
                <a:solidFill>
                  <a:schemeClr val="tx1"/>
                </a:solidFill>
              </a:rPr>
              <a:t>(x1,y1,RED)</a:t>
            </a:r>
          </a:p>
          <a:p>
            <a:pPr marL="0" indent="0">
              <a:buNone/>
            </a:pPr>
            <a:r>
              <a:rPr lang="en-US" sz="2400" dirty="0" smtClean="0">
                <a:solidFill>
                  <a:schemeClr val="tx1"/>
                </a:solidFill>
              </a:rPr>
              <a:t>		x</a:t>
            </a:r>
            <a:r>
              <a:rPr lang="en-US" sz="2400" baseline="-25000" dirty="0" smtClean="0">
                <a:solidFill>
                  <a:schemeClr val="tx1"/>
                </a:solidFill>
              </a:rPr>
              <a:t>1</a:t>
            </a:r>
            <a:r>
              <a:rPr lang="en-US" sz="2400" dirty="0" smtClean="0">
                <a:solidFill>
                  <a:schemeClr val="tx1"/>
                </a:solidFill>
              </a:rPr>
              <a:t> = </a:t>
            </a:r>
            <a:r>
              <a:rPr lang="en-US" sz="2400" dirty="0">
                <a:solidFill>
                  <a:schemeClr val="tx1"/>
                </a:solidFill>
              </a:rPr>
              <a:t>x</a:t>
            </a:r>
            <a:r>
              <a:rPr lang="en-US" sz="2400" baseline="-25000" dirty="0">
                <a:solidFill>
                  <a:schemeClr val="tx1"/>
                </a:solidFill>
              </a:rPr>
              <a:t>1</a:t>
            </a:r>
            <a:r>
              <a:rPr lang="en-US" sz="2400" dirty="0" smtClean="0">
                <a:solidFill>
                  <a:schemeClr val="tx1"/>
                </a:solidFill>
              </a:rPr>
              <a:t> + </a:t>
            </a:r>
            <a:r>
              <a:rPr lang="en-US" sz="2400" dirty="0" err="1" smtClean="0">
                <a:solidFill>
                  <a:schemeClr val="tx1"/>
                </a:solidFill>
              </a:rPr>
              <a:t>x</a:t>
            </a:r>
            <a:r>
              <a:rPr lang="en-US" sz="2400" baseline="-25000" dirty="0" err="1" smtClean="0">
                <a:solidFill>
                  <a:schemeClr val="tx1"/>
                </a:solidFill>
              </a:rPr>
              <a:t>inc</a:t>
            </a:r>
            <a:endParaRPr lang="en-US" sz="2400" baseline="-25000" dirty="0" smtClean="0">
              <a:solidFill>
                <a:schemeClr val="tx1"/>
              </a:solidFill>
            </a:endParaRPr>
          </a:p>
          <a:p>
            <a:pPr marL="0" indent="0">
              <a:buNone/>
            </a:pPr>
            <a:r>
              <a:rPr lang="en-US" sz="2400" baseline="-25000" dirty="0">
                <a:solidFill>
                  <a:schemeClr val="tx1"/>
                </a:solidFill>
              </a:rPr>
              <a:t>	</a:t>
            </a:r>
            <a:r>
              <a:rPr lang="en-US" sz="2400" baseline="-25000" dirty="0" smtClean="0">
                <a:solidFill>
                  <a:schemeClr val="tx1"/>
                </a:solidFill>
              </a:rPr>
              <a:t>	</a:t>
            </a:r>
            <a:r>
              <a:rPr lang="en-US" sz="2400" dirty="0" smtClean="0">
                <a:solidFill>
                  <a:schemeClr val="tx1"/>
                </a:solidFill>
              </a:rPr>
              <a:t>y</a:t>
            </a:r>
            <a:r>
              <a:rPr lang="en-US" sz="2400" baseline="-25000" dirty="0" smtClean="0">
                <a:solidFill>
                  <a:schemeClr val="tx1"/>
                </a:solidFill>
              </a:rPr>
              <a:t>1</a:t>
            </a:r>
            <a:r>
              <a:rPr lang="en-US" sz="2400" dirty="0" smtClean="0">
                <a:solidFill>
                  <a:schemeClr val="tx1"/>
                </a:solidFill>
              </a:rPr>
              <a:t> </a:t>
            </a:r>
            <a:r>
              <a:rPr lang="en-US" sz="2400" dirty="0">
                <a:solidFill>
                  <a:schemeClr val="tx1"/>
                </a:solidFill>
              </a:rPr>
              <a:t>= </a:t>
            </a:r>
            <a:r>
              <a:rPr lang="en-US" sz="2400" dirty="0" smtClean="0">
                <a:solidFill>
                  <a:schemeClr val="tx1"/>
                </a:solidFill>
              </a:rPr>
              <a:t>y</a:t>
            </a:r>
            <a:r>
              <a:rPr lang="en-US" sz="2400" baseline="-25000" dirty="0" smtClean="0">
                <a:solidFill>
                  <a:schemeClr val="tx1"/>
                </a:solidFill>
              </a:rPr>
              <a:t>1</a:t>
            </a:r>
            <a:r>
              <a:rPr lang="en-US" sz="2400" dirty="0" smtClean="0">
                <a:solidFill>
                  <a:schemeClr val="tx1"/>
                </a:solidFill>
              </a:rPr>
              <a:t> </a:t>
            </a:r>
            <a:r>
              <a:rPr lang="en-US" sz="2400" dirty="0">
                <a:solidFill>
                  <a:schemeClr val="tx1"/>
                </a:solidFill>
              </a:rPr>
              <a:t>+ </a:t>
            </a:r>
            <a:r>
              <a:rPr lang="en-US" sz="2400" dirty="0" err="1" smtClean="0">
                <a:solidFill>
                  <a:schemeClr val="tx1"/>
                </a:solidFill>
              </a:rPr>
              <a:t>y</a:t>
            </a:r>
            <a:r>
              <a:rPr lang="en-US" sz="2400" baseline="-25000" dirty="0" err="1" smtClean="0">
                <a:solidFill>
                  <a:schemeClr val="tx1"/>
                </a:solidFill>
              </a:rPr>
              <a:t>inc</a:t>
            </a:r>
            <a:endParaRPr lang="en-US" sz="2400" dirty="0">
              <a:solidFill>
                <a:schemeClr val="tx1"/>
              </a:solidFill>
            </a:endParaRPr>
          </a:p>
          <a:p>
            <a:pPr marL="0" indent="0">
              <a:buNone/>
            </a:pPr>
            <a:r>
              <a:rPr lang="en-US" sz="2400" dirty="0" smtClean="0">
                <a:solidFill>
                  <a:schemeClr val="tx1"/>
                </a:solidFill>
              </a:rPr>
              <a:t>	end for</a:t>
            </a:r>
          </a:p>
          <a:p>
            <a:pPr marL="457200" indent="-457200">
              <a:buFont typeface="+mj-lt"/>
              <a:buAutoNum type="arabicPeriod" startAt="6"/>
            </a:pPr>
            <a:r>
              <a:rPr lang="en-US" sz="2400" dirty="0" smtClean="0">
                <a:solidFill>
                  <a:schemeClr val="tx1"/>
                </a:solidFill>
              </a:rPr>
              <a:t>End</a:t>
            </a:r>
          </a:p>
          <a:p>
            <a:pPr marL="0" indent="0">
              <a:buNone/>
            </a:pPr>
            <a:endParaRPr lang="en-US" sz="2400" dirty="0">
              <a:solidFill>
                <a:schemeClr val="tx1"/>
              </a:solidFill>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7:07:54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14</a:t>
            </a:fld>
            <a:endParaRPr lang="en-US"/>
          </a:p>
        </p:txBody>
      </p:sp>
    </p:spTree>
    <p:extLst>
      <p:ext uri="{BB962C8B-B14F-4D97-AF65-F5344CB8AC3E}">
        <p14:creationId xmlns="" xmlns:p14="http://schemas.microsoft.com/office/powerpoint/2010/main" val="33164786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Advantages of DDA</a:t>
            </a:r>
            <a:endParaRPr lang="en-US" b="1" dirty="0"/>
          </a:p>
        </p:txBody>
      </p:sp>
      <p:sp>
        <p:nvSpPr>
          <p:cNvPr id="3" name="Content Placeholder 2"/>
          <p:cNvSpPr>
            <a:spLocks noGrp="1"/>
          </p:cNvSpPr>
          <p:nvPr>
            <p:ph idx="1"/>
          </p:nvPr>
        </p:nvSpPr>
        <p:spPr>
          <a:xfrm>
            <a:off x="524436" y="2240431"/>
            <a:ext cx="11117101" cy="4153976"/>
          </a:xfrm>
        </p:spPr>
        <p:txBody>
          <a:bodyPr>
            <a:noAutofit/>
          </a:bodyPr>
          <a:lstStyle/>
          <a:p>
            <a:pPr algn="just" fontAlgn="base"/>
            <a:r>
              <a:rPr lang="en-US" sz="2400" dirty="0"/>
              <a:t>It is </a:t>
            </a:r>
            <a:r>
              <a:rPr lang="en-US" sz="2400" dirty="0" smtClean="0"/>
              <a:t>the simplest algorithm and it doesn’t require special skills to implement.</a:t>
            </a:r>
          </a:p>
          <a:p>
            <a:pPr marL="0" indent="0" algn="just">
              <a:buNone/>
            </a:pPr>
            <a:endParaRPr lang="en-US" sz="2400"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7:07:54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15</a:t>
            </a:fld>
            <a:endParaRPr lang="en-US"/>
          </a:p>
        </p:txBody>
      </p:sp>
    </p:spTree>
    <p:extLst>
      <p:ext uri="{BB962C8B-B14F-4D97-AF65-F5344CB8AC3E}">
        <p14:creationId xmlns="" xmlns:p14="http://schemas.microsoft.com/office/powerpoint/2010/main" val="18941610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Disadvantages </a:t>
            </a:r>
            <a:r>
              <a:rPr lang="en-US" b="1" dirty="0"/>
              <a:t>of DDA</a:t>
            </a:r>
            <a:endParaRPr lang="en-US" dirty="0"/>
          </a:p>
        </p:txBody>
      </p:sp>
      <p:sp>
        <p:nvSpPr>
          <p:cNvPr id="3" name="Content Placeholder 2"/>
          <p:cNvSpPr>
            <a:spLocks noGrp="1"/>
          </p:cNvSpPr>
          <p:nvPr>
            <p:ph idx="1"/>
          </p:nvPr>
        </p:nvSpPr>
        <p:spPr>
          <a:xfrm>
            <a:off x="524436" y="2286000"/>
            <a:ext cx="11117101" cy="3733800"/>
          </a:xfrm>
        </p:spPr>
        <p:txBody>
          <a:bodyPr>
            <a:normAutofit/>
          </a:bodyPr>
          <a:lstStyle/>
          <a:p>
            <a:pPr algn="just"/>
            <a:r>
              <a:rPr lang="en-US" sz="2400" dirty="0" smtClean="0">
                <a:solidFill>
                  <a:schemeClr val="tx1"/>
                </a:solidFill>
              </a:rPr>
              <a:t>Rounding off operations and floating point operations in DDA algorithm consumes a lot of time.</a:t>
            </a:r>
          </a:p>
          <a:p>
            <a:pPr algn="just"/>
            <a:r>
              <a:rPr lang="en-US" sz="2400" dirty="0" smtClean="0">
                <a:solidFill>
                  <a:schemeClr val="tx1"/>
                </a:solidFill>
              </a:rPr>
              <a:t>Round off errors involved in successive addition of floating point increment can cause the calculated pixel position drift away from the path of the true line. With one coordinate always incremented in the unit steps, the resulting approximation may not close to true line. </a:t>
            </a:r>
            <a:endParaRPr lang="en-US" sz="2400" dirty="0">
              <a:solidFill>
                <a:schemeClr val="tx1"/>
              </a:solidFill>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7:07:55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16</a:t>
            </a:fld>
            <a:endParaRPr lang="en-US"/>
          </a:p>
        </p:txBody>
      </p:sp>
    </p:spTree>
    <p:extLst>
      <p:ext uri="{BB962C8B-B14F-4D97-AF65-F5344CB8AC3E}">
        <p14:creationId xmlns="" xmlns:p14="http://schemas.microsoft.com/office/powerpoint/2010/main" val="3140808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Assignment</a:t>
            </a:r>
            <a:endParaRPr lang="en-US" b="1" dirty="0"/>
          </a:p>
        </p:txBody>
      </p:sp>
      <p:sp>
        <p:nvSpPr>
          <p:cNvPr id="3" name="Content Placeholder 2"/>
          <p:cNvSpPr>
            <a:spLocks noGrp="1"/>
          </p:cNvSpPr>
          <p:nvPr>
            <p:ph idx="1"/>
          </p:nvPr>
        </p:nvSpPr>
        <p:spPr>
          <a:xfrm>
            <a:off x="497543" y="2286000"/>
            <a:ext cx="11143996" cy="3733800"/>
          </a:xfrm>
        </p:spPr>
        <p:txBody>
          <a:bodyPr>
            <a:normAutofit/>
          </a:bodyPr>
          <a:lstStyle/>
          <a:p>
            <a:pPr algn="just"/>
            <a:r>
              <a:rPr lang="en-US" sz="2400" dirty="0" smtClean="0">
                <a:solidFill>
                  <a:schemeClr val="tx1"/>
                </a:solidFill>
              </a:rPr>
              <a:t>For all 8 cases, choose endpoints by yourself and digitize the lines using DDA algorithm. (Use graph paper for plotting)</a:t>
            </a:r>
            <a:endParaRPr lang="en-US" sz="2400" dirty="0">
              <a:solidFill>
                <a:schemeClr val="tx1"/>
              </a:solidFill>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7:07:55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17</a:t>
            </a:fld>
            <a:endParaRPr lang="en-US"/>
          </a:p>
        </p:txBody>
      </p:sp>
    </p:spTree>
    <p:extLst>
      <p:ext uri="{BB962C8B-B14F-4D97-AF65-F5344CB8AC3E}">
        <p14:creationId xmlns="" xmlns:p14="http://schemas.microsoft.com/office/powerpoint/2010/main" val="107195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Assignment</a:t>
            </a:r>
            <a:endParaRPr lang="en-US" b="1" dirty="0"/>
          </a:p>
        </p:txBody>
      </p:sp>
      <p:sp>
        <p:nvSpPr>
          <p:cNvPr id="3" name="Content Placeholder 2"/>
          <p:cNvSpPr>
            <a:spLocks noGrp="1"/>
          </p:cNvSpPr>
          <p:nvPr>
            <p:ph idx="1"/>
          </p:nvPr>
        </p:nvSpPr>
        <p:spPr>
          <a:xfrm>
            <a:off x="537883" y="2245659"/>
            <a:ext cx="11103655" cy="3774141"/>
          </a:xfrm>
        </p:spPr>
        <p:txBody>
          <a:bodyPr>
            <a:noAutofit/>
          </a:bodyPr>
          <a:lstStyle/>
          <a:p>
            <a:pPr algn="just">
              <a:buFont typeface="+mj-lt"/>
              <a:buAutoNum type="arabicPeriod"/>
            </a:pPr>
            <a:r>
              <a:rPr lang="en-US" sz="2200" dirty="0">
                <a:solidFill>
                  <a:schemeClr val="tx1"/>
                </a:solidFill>
              </a:rPr>
              <a:t>Digitize a line with end points </a:t>
            </a:r>
            <a:r>
              <a:rPr lang="en-US" sz="2200" dirty="0" smtClean="0">
                <a:solidFill>
                  <a:schemeClr val="tx1"/>
                </a:solidFill>
              </a:rPr>
              <a:t>(50,60) </a:t>
            </a:r>
            <a:r>
              <a:rPr lang="en-US" sz="2200" dirty="0">
                <a:solidFill>
                  <a:schemeClr val="tx1"/>
                </a:solidFill>
              </a:rPr>
              <a:t>and </a:t>
            </a:r>
            <a:r>
              <a:rPr lang="en-US" sz="2200" dirty="0" smtClean="0">
                <a:solidFill>
                  <a:schemeClr val="tx1"/>
                </a:solidFill>
              </a:rPr>
              <a:t>(65,70) </a:t>
            </a:r>
            <a:r>
              <a:rPr lang="en-US" sz="2200" dirty="0">
                <a:solidFill>
                  <a:schemeClr val="tx1"/>
                </a:solidFill>
              </a:rPr>
              <a:t>using DDA </a:t>
            </a:r>
            <a:r>
              <a:rPr lang="en-US" sz="2200" dirty="0" smtClean="0">
                <a:solidFill>
                  <a:schemeClr val="tx1"/>
                </a:solidFill>
              </a:rPr>
              <a:t>algorithm.</a:t>
            </a:r>
          </a:p>
          <a:p>
            <a:pPr algn="just">
              <a:buFont typeface="+mj-lt"/>
              <a:buAutoNum type="arabicPeriod"/>
            </a:pPr>
            <a:r>
              <a:rPr lang="en-US" sz="2200" dirty="0" smtClean="0">
                <a:solidFill>
                  <a:schemeClr val="tx1"/>
                </a:solidFill>
              </a:rPr>
              <a:t>Digitize the line from A(1,1) to B(10,8) using scan conversion line algorithm.</a:t>
            </a:r>
          </a:p>
          <a:p>
            <a:pPr algn="just">
              <a:buFont typeface="+mj-lt"/>
              <a:buAutoNum type="arabicPeriod"/>
            </a:pPr>
            <a:r>
              <a:rPr lang="en-US" sz="2200" dirty="0" smtClean="0">
                <a:solidFill>
                  <a:schemeClr val="tx1"/>
                </a:solidFill>
              </a:rPr>
              <a:t>Draw a line with two endpoints P(5,3) and Q(1,2) using DDA algorithm.</a:t>
            </a:r>
            <a:endParaRPr lang="en-US" sz="2200" dirty="0">
              <a:solidFill>
                <a:schemeClr val="tx1"/>
              </a:solidFill>
            </a:endParaRPr>
          </a:p>
          <a:p>
            <a:pPr algn="just">
              <a:buFont typeface="+mj-lt"/>
              <a:buAutoNum type="arabicPeriod"/>
            </a:pPr>
            <a:r>
              <a:rPr lang="en-US" sz="2200" dirty="0" smtClean="0"/>
              <a:t>Digitize the line with endpoints A(1,7) and B(6,3) using digital  differential analyzer line drawing algorithm. Show all necessary steps. </a:t>
            </a:r>
          </a:p>
          <a:p>
            <a:pPr algn="just">
              <a:buFont typeface="+mj-lt"/>
              <a:buAutoNum type="arabicPeriod"/>
            </a:pPr>
            <a:r>
              <a:rPr lang="en-US" sz="2200" dirty="0" smtClean="0">
                <a:solidFill>
                  <a:schemeClr val="tx1"/>
                </a:solidFill>
              </a:rPr>
              <a:t>Digitize the line with endpoints (1,2) and (5,6) using digital differential analyzer method.</a:t>
            </a:r>
          </a:p>
          <a:p>
            <a:pPr algn="just">
              <a:buFont typeface="+mj-lt"/>
              <a:buAutoNum type="arabicPeriod"/>
            </a:pPr>
            <a:r>
              <a:rPr lang="en-US" sz="2200" dirty="0" smtClean="0">
                <a:solidFill>
                  <a:schemeClr val="tx1"/>
                </a:solidFill>
              </a:rPr>
              <a:t>Draw a line using DDA with two endpoints A(0,0) and B</a:t>
            </a:r>
            <a:r>
              <a:rPr lang="en-US" sz="2200" dirty="0">
                <a:solidFill>
                  <a:schemeClr val="tx1"/>
                </a:solidFill>
              </a:rPr>
              <a:t>(-10,8</a:t>
            </a:r>
            <a:r>
              <a:rPr lang="en-US" sz="2200" dirty="0" smtClean="0">
                <a:solidFill>
                  <a:schemeClr val="tx1"/>
                </a:solidFill>
              </a:rPr>
              <a:t>).</a:t>
            </a:r>
          </a:p>
          <a:p>
            <a:pPr algn="just">
              <a:buFont typeface="+mj-lt"/>
              <a:buAutoNum type="arabicPeriod"/>
            </a:pPr>
            <a:r>
              <a:rPr lang="en-US" sz="2200" dirty="0" smtClean="0">
                <a:solidFill>
                  <a:schemeClr val="tx1"/>
                </a:solidFill>
              </a:rPr>
              <a:t>Digitize a line using DDA with all necessary steps with two endpoints (7,10) and (2,19).</a:t>
            </a:r>
            <a:endParaRPr lang="en-US" sz="2200" dirty="0">
              <a:solidFill>
                <a:schemeClr val="tx1"/>
              </a:solidFill>
            </a:endParaRPr>
          </a:p>
          <a:p>
            <a:pPr algn="just">
              <a:buFont typeface="+mj-lt"/>
              <a:buAutoNum type="arabicPeriod"/>
            </a:pPr>
            <a:endParaRPr lang="en-US" sz="2200" dirty="0">
              <a:solidFill>
                <a:schemeClr val="tx1"/>
              </a:solidFill>
            </a:endParaRPr>
          </a:p>
          <a:p>
            <a:pPr algn="just">
              <a:buFont typeface="+mj-lt"/>
              <a:buAutoNum type="arabicPeriod"/>
            </a:pPr>
            <a:endParaRPr lang="en-US" sz="2200" dirty="0">
              <a:solidFill>
                <a:schemeClr val="tx1"/>
              </a:solidFill>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7:07:55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18</a:t>
            </a:fld>
            <a:endParaRPr lang="en-US"/>
          </a:p>
        </p:txBody>
      </p:sp>
    </p:spTree>
    <p:extLst>
      <p:ext uri="{BB962C8B-B14F-4D97-AF65-F5344CB8AC3E}">
        <p14:creationId xmlns="" xmlns:p14="http://schemas.microsoft.com/office/powerpoint/2010/main" val="3228827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95" dirty="0" err="1"/>
              <a:t>B</a:t>
            </a:r>
            <a:r>
              <a:rPr lang="en-US" spc="-160" dirty="0" err="1"/>
              <a:t>r</a:t>
            </a:r>
            <a:r>
              <a:rPr lang="en-US" spc="-95" dirty="0" err="1"/>
              <a:t>e</a:t>
            </a:r>
            <a:r>
              <a:rPr lang="en-US" spc="-105" dirty="0" err="1"/>
              <a:t>s</a:t>
            </a:r>
            <a:r>
              <a:rPr lang="en-US" spc="-95" dirty="0" err="1"/>
              <a:t>e</a:t>
            </a:r>
            <a:r>
              <a:rPr lang="en-US" spc="-90" dirty="0" err="1"/>
              <a:t>n</a:t>
            </a:r>
            <a:r>
              <a:rPr lang="en-US" spc="-85" dirty="0" err="1"/>
              <a:t>h</a:t>
            </a:r>
            <a:r>
              <a:rPr lang="en-US" spc="-114" dirty="0" err="1"/>
              <a:t>a</a:t>
            </a:r>
            <a:r>
              <a:rPr lang="en-US" spc="-215" dirty="0" err="1"/>
              <a:t>m</a:t>
            </a:r>
            <a:r>
              <a:rPr lang="en-US" spc="-105" dirty="0" err="1"/>
              <a:t>’</a:t>
            </a:r>
            <a:r>
              <a:rPr lang="en-US" dirty="0" err="1"/>
              <a:t>s</a:t>
            </a:r>
            <a:r>
              <a:rPr lang="en-US" spc="-265" dirty="0"/>
              <a:t> </a:t>
            </a:r>
            <a:r>
              <a:rPr lang="en-US" spc="-90" dirty="0"/>
              <a:t>L</a:t>
            </a:r>
            <a:r>
              <a:rPr lang="en-US" spc="-105" dirty="0"/>
              <a:t>i</a:t>
            </a:r>
            <a:r>
              <a:rPr lang="en-US" spc="-90" dirty="0"/>
              <a:t>n</a:t>
            </a:r>
            <a:r>
              <a:rPr lang="en-US" spc="5" dirty="0"/>
              <a:t>e</a:t>
            </a:r>
            <a:r>
              <a:rPr lang="en-US" spc="-220" dirty="0"/>
              <a:t> </a:t>
            </a:r>
            <a:r>
              <a:rPr lang="en-US" spc="-220" dirty="0" smtClean="0"/>
              <a:t>Drawing </a:t>
            </a:r>
            <a:r>
              <a:rPr lang="en-US" spc="-100" dirty="0" smtClean="0"/>
              <a:t>Al</a:t>
            </a:r>
            <a:r>
              <a:rPr lang="en-US" spc="-90" dirty="0" smtClean="0"/>
              <a:t>g</a:t>
            </a:r>
            <a:r>
              <a:rPr lang="en-US" spc="-100" dirty="0" smtClean="0"/>
              <a:t>o</a:t>
            </a:r>
            <a:r>
              <a:rPr lang="en-US" spc="-90" dirty="0" smtClean="0"/>
              <a:t>r</a:t>
            </a:r>
            <a:r>
              <a:rPr lang="en-US" spc="-105" dirty="0" smtClean="0"/>
              <a:t>i</a:t>
            </a:r>
            <a:r>
              <a:rPr lang="en-US" spc="-100" dirty="0" smtClean="0"/>
              <a:t>t</a:t>
            </a:r>
            <a:r>
              <a:rPr lang="en-US" spc="-85" dirty="0" smtClean="0"/>
              <a:t>h</a:t>
            </a:r>
            <a:r>
              <a:rPr lang="en-US" spc="5" dirty="0" smtClean="0"/>
              <a:t>m</a:t>
            </a:r>
            <a:endParaRPr lang="en-US" dirty="0"/>
          </a:p>
        </p:txBody>
      </p:sp>
      <p:sp>
        <p:nvSpPr>
          <p:cNvPr id="3" name="Content Placeholder 2"/>
          <p:cNvSpPr>
            <a:spLocks noGrp="1"/>
          </p:cNvSpPr>
          <p:nvPr>
            <p:ph idx="1"/>
          </p:nvPr>
        </p:nvSpPr>
        <p:spPr>
          <a:xfrm>
            <a:off x="838200" y="1555169"/>
            <a:ext cx="10515600" cy="4351338"/>
          </a:xfrm>
        </p:spPr>
        <p:txBody>
          <a:bodyPr>
            <a:normAutofit fontScale="77500" lnSpcReduction="20000"/>
          </a:bodyPr>
          <a:lstStyle/>
          <a:p>
            <a:pPr marL="468630" indent="0">
              <a:lnSpc>
                <a:spcPts val="2280"/>
              </a:lnSpc>
              <a:spcBef>
                <a:spcPts val="95"/>
              </a:spcBef>
              <a:buNone/>
            </a:pPr>
            <a:r>
              <a:rPr lang="en-US" spc="-10" dirty="0" smtClean="0">
                <a:latin typeface="Calibri"/>
                <a:cs typeface="Calibri"/>
              </a:rPr>
              <a:t>The</a:t>
            </a:r>
            <a:r>
              <a:rPr lang="en-US" spc="140" dirty="0" smtClean="0">
                <a:latin typeface="Calibri"/>
                <a:cs typeface="Calibri"/>
              </a:rPr>
              <a:t> </a:t>
            </a:r>
            <a:r>
              <a:rPr lang="en-US" spc="-5" dirty="0">
                <a:latin typeface="Calibri"/>
                <a:cs typeface="Calibri"/>
              </a:rPr>
              <a:t>BLA</a:t>
            </a:r>
            <a:r>
              <a:rPr lang="en-US" spc="145" dirty="0">
                <a:latin typeface="Calibri"/>
                <a:cs typeface="Calibri"/>
              </a:rPr>
              <a:t> </a:t>
            </a:r>
            <a:r>
              <a:rPr lang="en-US" spc="-5" dirty="0">
                <a:latin typeface="Calibri"/>
                <a:cs typeface="Calibri"/>
              </a:rPr>
              <a:t>is</a:t>
            </a:r>
            <a:r>
              <a:rPr lang="en-US" spc="135" dirty="0">
                <a:latin typeface="Calibri"/>
                <a:cs typeface="Calibri"/>
              </a:rPr>
              <a:t> </a:t>
            </a:r>
            <a:r>
              <a:rPr lang="en-US" spc="-5" dirty="0">
                <a:latin typeface="Calibri"/>
                <a:cs typeface="Calibri"/>
              </a:rPr>
              <a:t>a</a:t>
            </a:r>
            <a:r>
              <a:rPr lang="en-US" spc="155" dirty="0">
                <a:latin typeface="Calibri"/>
                <a:cs typeface="Calibri"/>
              </a:rPr>
              <a:t> </a:t>
            </a:r>
            <a:r>
              <a:rPr lang="en-US" spc="-15" dirty="0">
                <a:latin typeface="Calibri"/>
                <a:cs typeface="Calibri"/>
              </a:rPr>
              <a:t>more</a:t>
            </a:r>
            <a:r>
              <a:rPr lang="en-US" spc="140" dirty="0">
                <a:latin typeface="Calibri"/>
                <a:cs typeface="Calibri"/>
              </a:rPr>
              <a:t> </a:t>
            </a:r>
            <a:r>
              <a:rPr lang="en-US" spc="-10" dirty="0">
                <a:latin typeface="Calibri"/>
                <a:cs typeface="Calibri"/>
              </a:rPr>
              <a:t>efficient</a:t>
            </a:r>
            <a:r>
              <a:rPr lang="en-US" spc="160" dirty="0">
                <a:latin typeface="Calibri"/>
                <a:cs typeface="Calibri"/>
              </a:rPr>
              <a:t> </a:t>
            </a:r>
            <a:r>
              <a:rPr lang="en-US" spc="-5" dirty="0">
                <a:latin typeface="Calibri"/>
                <a:cs typeface="Calibri"/>
              </a:rPr>
              <a:t>method</a:t>
            </a:r>
            <a:r>
              <a:rPr lang="en-US" spc="170" dirty="0">
                <a:latin typeface="Calibri"/>
                <a:cs typeface="Calibri"/>
              </a:rPr>
              <a:t> </a:t>
            </a:r>
            <a:r>
              <a:rPr lang="en-US" spc="-10" dirty="0">
                <a:latin typeface="Calibri"/>
                <a:cs typeface="Calibri"/>
              </a:rPr>
              <a:t>used</a:t>
            </a:r>
            <a:r>
              <a:rPr lang="en-US" spc="160" dirty="0">
                <a:latin typeface="Calibri"/>
                <a:cs typeface="Calibri"/>
              </a:rPr>
              <a:t> </a:t>
            </a:r>
            <a:r>
              <a:rPr lang="en-US" spc="-15" dirty="0">
                <a:latin typeface="Calibri"/>
                <a:cs typeface="Calibri"/>
              </a:rPr>
              <a:t>to</a:t>
            </a:r>
            <a:r>
              <a:rPr lang="en-US" spc="130" dirty="0">
                <a:latin typeface="Calibri"/>
                <a:cs typeface="Calibri"/>
              </a:rPr>
              <a:t> </a:t>
            </a:r>
            <a:r>
              <a:rPr lang="en-US" spc="-5" dirty="0">
                <a:latin typeface="Calibri"/>
                <a:cs typeface="Calibri"/>
              </a:rPr>
              <a:t>plot</a:t>
            </a:r>
            <a:r>
              <a:rPr lang="en-US" spc="155" dirty="0">
                <a:latin typeface="Calibri"/>
                <a:cs typeface="Calibri"/>
              </a:rPr>
              <a:t> </a:t>
            </a:r>
            <a:r>
              <a:rPr lang="en-US" spc="-15" dirty="0">
                <a:latin typeface="Calibri"/>
                <a:cs typeface="Calibri"/>
              </a:rPr>
              <a:t>pixel</a:t>
            </a:r>
            <a:r>
              <a:rPr lang="en-US" spc="155" dirty="0">
                <a:latin typeface="Calibri"/>
                <a:cs typeface="Calibri"/>
              </a:rPr>
              <a:t> </a:t>
            </a:r>
            <a:r>
              <a:rPr lang="en-US" spc="-10" dirty="0" smtClean="0">
                <a:latin typeface="Calibri"/>
                <a:cs typeface="Calibri"/>
              </a:rPr>
              <a:t>position</a:t>
            </a:r>
            <a:r>
              <a:rPr lang="en-US" dirty="0" smtClean="0">
                <a:latin typeface="Calibri"/>
                <a:cs typeface="Calibri"/>
              </a:rPr>
              <a:t> </a:t>
            </a:r>
            <a:r>
              <a:rPr lang="en-US" spc="-5" dirty="0" smtClean="0">
                <a:latin typeface="Calibri"/>
                <a:cs typeface="Calibri"/>
              </a:rPr>
              <a:t>along</a:t>
            </a:r>
            <a:r>
              <a:rPr lang="en-US" dirty="0" smtClean="0">
                <a:latin typeface="Calibri"/>
                <a:cs typeface="Calibri"/>
              </a:rPr>
              <a:t> </a:t>
            </a:r>
            <a:r>
              <a:rPr lang="en-US" spc="-5" dirty="0">
                <a:latin typeface="Calibri"/>
                <a:cs typeface="Calibri"/>
              </a:rPr>
              <a:t>a</a:t>
            </a:r>
            <a:r>
              <a:rPr lang="en-US" spc="5" dirty="0">
                <a:latin typeface="Calibri"/>
                <a:cs typeface="Calibri"/>
              </a:rPr>
              <a:t> </a:t>
            </a:r>
            <a:r>
              <a:rPr lang="en-US" spc="-15" dirty="0">
                <a:latin typeface="Calibri"/>
                <a:cs typeface="Calibri"/>
              </a:rPr>
              <a:t>straight-line</a:t>
            </a:r>
            <a:r>
              <a:rPr lang="en-US" spc="60" dirty="0">
                <a:latin typeface="Calibri"/>
                <a:cs typeface="Calibri"/>
              </a:rPr>
              <a:t> </a:t>
            </a:r>
            <a:r>
              <a:rPr lang="en-US" spc="-5" dirty="0">
                <a:latin typeface="Calibri"/>
                <a:cs typeface="Calibri"/>
              </a:rPr>
              <a:t>path.</a:t>
            </a:r>
            <a:endParaRPr lang="en-US" dirty="0">
              <a:latin typeface="Calibri"/>
              <a:cs typeface="Calibri"/>
            </a:endParaRPr>
          </a:p>
          <a:p>
            <a:pPr marL="0" indent="0">
              <a:lnSpc>
                <a:spcPct val="100000"/>
              </a:lnSpc>
              <a:spcBef>
                <a:spcPts val="240"/>
              </a:spcBef>
              <a:buNone/>
            </a:pPr>
            <a:r>
              <a:rPr lang="en-US" b="1" u="sng" spc="-20" dirty="0">
                <a:latin typeface="Calibri"/>
                <a:cs typeface="Calibri"/>
              </a:rPr>
              <a:t>Advantage</a:t>
            </a:r>
            <a:r>
              <a:rPr lang="en-US" b="1" u="sng" spc="25" dirty="0">
                <a:latin typeface="Calibri"/>
                <a:cs typeface="Calibri"/>
              </a:rPr>
              <a:t> </a:t>
            </a:r>
            <a:r>
              <a:rPr lang="en-US" b="1" u="sng" spc="-5" dirty="0">
                <a:latin typeface="Calibri"/>
                <a:cs typeface="Calibri"/>
              </a:rPr>
              <a:t>of</a:t>
            </a:r>
            <a:r>
              <a:rPr lang="en-US" b="1" u="sng" spc="15" dirty="0">
                <a:latin typeface="Calibri"/>
                <a:cs typeface="Calibri"/>
              </a:rPr>
              <a:t> </a:t>
            </a:r>
            <a:r>
              <a:rPr lang="en-US" b="1" u="sng" spc="-5" dirty="0">
                <a:latin typeface="Calibri"/>
                <a:cs typeface="Calibri"/>
              </a:rPr>
              <a:t>BLA</a:t>
            </a:r>
            <a:r>
              <a:rPr lang="en-US" b="1" u="sng" spc="-10" dirty="0">
                <a:latin typeface="Calibri"/>
                <a:cs typeface="Calibri"/>
              </a:rPr>
              <a:t> </a:t>
            </a:r>
            <a:r>
              <a:rPr lang="en-US" b="1" u="sng" spc="-15" dirty="0">
                <a:latin typeface="Calibri"/>
                <a:cs typeface="Calibri"/>
              </a:rPr>
              <a:t>over</a:t>
            </a:r>
            <a:r>
              <a:rPr lang="en-US" b="1" u="sng" spc="10" dirty="0">
                <a:latin typeface="Calibri"/>
                <a:cs typeface="Calibri"/>
              </a:rPr>
              <a:t> </a:t>
            </a:r>
            <a:r>
              <a:rPr lang="en-US" b="1" u="sng" spc="-30" dirty="0">
                <a:latin typeface="Calibri"/>
                <a:cs typeface="Calibri"/>
              </a:rPr>
              <a:t>DDA</a:t>
            </a:r>
            <a:endParaRPr lang="en-US" u="sng" dirty="0">
              <a:latin typeface="Calibri"/>
              <a:cs typeface="Calibri"/>
            </a:endParaRPr>
          </a:p>
          <a:p>
            <a:pPr marL="241300" marR="5080" indent="-228600" algn="just">
              <a:lnSpc>
                <a:spcPct val="90000"/>
              </a:lnSpc>
              <a:spcBef>
                <a:spcPts val="480"/>
              </a:spcBef>
              <a:buClr>
                <a:srgbClr val="4F81BC"/>
              </a:buClr>
              <a:buFont typeface="Microsoft Sans Serif"/>
              <a:buChar char="•"/>
              <a:tabLst>
                <a:tab pos="241300" algn="l"/>
              </a:tabLst>
            </a:pPr>
            <a:r>
              <a:rPr lang="en-US" spc="-5" dirty="0">
                <a:latin typeface="Calibri"/>
                <a:cs typeface="Calibri"/>
              </a:rPr>
              <a:t>In</a:t>
            </a:r>
            <a:r>
              <a:rPr lang="en-US" dirty="0">
                <a:latin typeface="Calibri"/>
                <a:cs typeface="Calibri"/>
              </a:rPr>
              <a:t> </a:t>
            </a:r>
            <a:r>
              <a:rPr lang="en-US" spc="-20" dirty="0">
                <a:latin typeface="Calibri"/>
                <a:cs typeface="Calibri"/>
              </a:rPr>
              <a:t>DDA</a:t>
            </a:r>
            <a:r>
              <a:rPr lang="en-US" spc="-15" dirty="0">
                <a:latin typeface="Calibri"/>
                <a:cs typeface="Calibri"/>
              </a:rPr>
              <a:t> </a:t>
            </a:r>
            <a:r>
              <a:rPr lang="en-US" spc="-10" dirty="0">
                <a:latin typeface="Calibri"/>
                <a:cs typeface="Calibri"/>
              </a:rPr>
              <a:t>algorithm</a:t>
            </a:r>
            <a:r>
              <a:rPr lang="en-US" spc="-5" dirty="0">
                <a:latin typeface="Calibri"/>
                <a:cs typeface="Calibri"/>
              </a:rPr>
              <a:t> </a:t>
            </a:r>
            <a:r>
              <a:rPr lang="en-US" spc="-10" dirty="0">
                <a:latin typeface="Calibri"/>
                <a:cs typeface="Calibri"/>
              </a:rPr>
              <a:t>each</a:t>
            </a:r>
            <a:r>
              <a:rPr lang="en-US" spc="-5" dirty="0">
                <a:latin typeface="Calibri"/>
                <a:cs typeface="Calibri"/>
              </a:rPr>
              <a:t> successive</a:t>
            </a:r>
            <a:r>
              <a:rPr lang="en-US" dirty="0">
                <a:latin typeface="Calibri"/>
                <a:cs typeface="Calibri"/>
              </a:rPr>
              <a:t> </a:t>
            </a:r>
            <a:r>
              <a:rPr lang="en-US" spc="-10" dirty="0">
                <a:latin typeface="Calibri"/>
                <a:cs typeface="Calibri"/>
              </a:rPr>
              <a:t>point</a:t>
            </a:r>
            <a:r>
              <a:rPr lang="en-US" spc="-5" dirty="0">
                <a:latin typeface="Calibri"/>
                <a:cs typeface="Calibri"/>
              </a:rPr>
              <a:t> is</a:t>
            </a:r>
            <a:r>
              <a:rPr lang="en-US" dirty="0">
                <a:latin typeface="Calibri"/>
                <a:cs typeface="Calibri"/>
              </a:rPr>
              <a:t> </a:t>
            </a:r>
            <a:r>
              <a:rPr lang="en-US" spc="-15" dirty="0">
                <a:latin typeface="Calibri"/>
                <a:cs typeface="Calibri"/>
              </a:rPr>
              <a:t>computed</a:t>
            </a:r>
            <a:r>
              <a:rPr lang="en-US" spc="-10" dirty="0">
                <a:latin typeface="Calibri"/>
                <a:cs typeface="Calibri"/>
              </a:rPr>
              <a:t> in</a:t>
            </a:r>
            <a:r>
              <a:rPr lang="en-US" spc="430" dirty="0">
                <a:latin typeface="Calibri"/>
                <a:cs typeface="Calibri"/>
              </a:rPr>
              <a:t> </a:t>
            </a:r>
            <a:r>
              <a:rPr lang="en-US" b="1" i="1" spc="-10" dirty="0">
                <a:latin typeface="Calibri"/>
                <a:cs typeface="Calibri"/>
              </a:rPr>
              <a:t>floating </a:t>
            </a:r>
            <a:r>
              <a:rPr lang="en-US" b="1" i="1" spc="-5" dirty="0">
                <a:latin typeface="Calibri"/>
                <a:cs typeface="Calibri"/>
              </a:rPr>
              <a:t> </a:t>
            </a:r>
            <a:r>
              <a:rPr lang="en-US" b="1" i="1" spc="-10" dirty="0">
                <a:latin typeface="Calibri"/>
                <a:cs typeface="Calibri"/>
              </a:rPr>
              <a:t>point</a:t>
            </a:r>
            <a:r>
              <a:rPr lang="en-US" spc="-10" dirty="0">
                <a:latin typeface="Calibri"/>
                <a:cs typeface="Calibri"/>
              </a:rPr>
              <a:t>, </a:t>
            </a:r>
            <a:r>
              <a:rPr lang="en-US" spc="-15" dirty="0">
                <a:latin typeface="Calibri"/>
                <a:cs typeface="Calibri"/>
              </a:rPr>
              <a:t>so </a:t>
            </a:r>
            <a:r>
              <a:rPr lang="en-US" spc="-5" dirty="0">
                <a:latin typeface="Calibri"/>
                <a:cs typeface="Calibri"/>
              </a:rPr>
              <a:t>it </a:t>
            </a:r>
            <a:r>
              <a:rPr lang="en-US" spc="-15" dirty="0">
                <a:latin typeface="Calibri"/>
                <a:cs typeface="Calibri"/>
              </a:rPr>
              <a:t>requires </a:t>
            </a:r>
            <a:r>
              <a:rPr lang="en-US" b="1" i="1" spc="-10" dirty="0">
                <a:latin typeface="Calibri"/>
                <a:cs typeface="Calibri"/>
              </a:rPr>
              <a:t>more </a:t>
            </a:r>
            <a:r>
              <a:rPr lang="en-US" b="1" i="1" spc="-5" dirty="0">
                <a:latin typeface="Calibri"/>
                <a:cs typeface="Calibri"/>
              </a:rPr>
              <a:t>time </a:t>
            </a:r>
            <a:r>
              <a:rPr lang="en-US" spc="-5" dirty="0">
                <a:latin typeface="Calibri"/>
                <a:cs typeface="Calibri"/>
              </a:rPr>
              <a:t>and </a:t>
            </a:r>
            <a:r>
              <a:rPr lang="en-US" b="1" i="1" spc="-10" dirty="0">
                <a:latin typeface="Calibri"/>
                <a:cs typeface="Calibri"/>
              </a:rPr>
              <a:t>more </a:t>
            </a:r>
            <a:r>
              <a:rPr lang="en-US" b="1" i="1" spc="-5" dirty="0">
                <a:latin typeface="Calibri"/>
                <a:cs typeface="Calibri"/>
              </a:rPr>
              <a:t>memory </a:t>
            </a:r>
            <a:r>
              <a:rPr lang="en-US" b="1" i="1" spc="-10" dirty="0">
                <a:latin typeface="Calibri"/>
                <a:cs typeface="Calibri"/>
              </a:rPr>
              <a:t>space</a:t>
            </a:r>
            <a:r>
              <a:rPr lang="en-US" spc="-10" dirty="0">
                <a:latin typeface="Calibri"/>
                <a:cs typeface="Calibri"/>
              </a:rPr>
              <a:t>. </a:t>
            </a:r>
            <a:r>
              <a:rPr lang="en-US" spc="-5" dirty="0">
                <a:latin typeface="Calibri"/>
                <a:cs typeface="Calibri"/>
              </a:rPr>
              <a:t>While </a:t>
            </a:r>
            <a:r>
              <a:rPr lang="en-US" spc="-10" dirty="0">
                <a:latin typeface="Calibri"/>
                <a:cs typeface="Calibri"/>
              </a:rPr>
              <a:t>in </a:t>
            </a:r>
            <a:r>
              <a:rPr lang="en-US" spc="-5" dirty="0">
                <a:latin typeface="Calibri"/>
                <a:cs typeface="Calibri"/>
              </a:rPr>
              <a:t> BLA </a:t>
            </a:r>
            <a:r>
              <a:rPr lang="en-US" dirty="0">
                <a:latin typeface="Calibri"/>
                <a:cs typeface="Calibri"/>
              </a:rPr>
              <a:t>each </a:t>
            </a:r>
            <a:r>
              <a:rPr lang="en-US" spc="-5" dirty="0">
                <a:latin typeface="Calibri"/>
                <a:cs typeface="Calibri"/>
              </a:rPr>
              <a:t>successive </a:t>
            </a:r>
            <a:r>
              <a:rPr lang="en-US" spc="-10" dirty="0">
                <a:latin typeface="Calibri"/>
                <a:cs typeface="Calibri"/>
              </a:rPr>
              <a:t>point </a:t>
            </a:r>
            <a:r>
              <a:rPr lang="en-US" spc="5" dirty="0">
                <a:latin typeface="Calibri"/>
                <a:cs typeface="Calibri"/>
              </a:rPr>
              <a:t>is </a:t>
            </a:r>
            <a:r>
              <a:rPr lang="en-US" spc="-5" dirty="0">
                <a:latin typeface="Calibri"/>
                <a:cs typeface="Calibri"/>
              </a:rPr>
              <a:t>calculated in </a:t>
            </a:r>
            <a:r>
              <a:rPr lang="en-US" b="1" i="1" spc="-15" dirty="0">
                <a:latin typeface="Calibri"/>
                <a:cs typeface="Calibri"/>
              </a:rPr>
              <a:t>integer </a:t>
            </a:r>
            <a:r>
              <a:rPr lang="en-US" b="1" i="1" spc="-10" dirty="0">
                <a:latin typeface="Calibri"/>
                <a:cs typeface="Calibri"/>
              </a:rPr>
              <a:t>value </a:t>
            </a:r>
            <a:r>
              <a:rPr lang="en-US" spc="-5" dirty="0">
                <a:latin typeface="Calibri"/>
                <a:cs typeface="Calibri"/>
              </a:rPr>
              <a:t>or </a:t>
            </a:r>
            <a:r>
              <a:rPr lang="en-US" b="1" i="1" spc="-10" dirty="0">
                <a:latin typeface="Calibri"/>
                <a:cs typeface="Calibri"/>
              </a:rPr>
              <a:t>whole </a:t>
            </a:r>
            <a:r>
              <a:rPr lang="en-US" b="1" i="1" spc="-5" dirty="0">
                <a:latin typeface="Calibri"/>
                <a:cs typeface="Calibri"/>
              </a:rPr>
              <a:t> number</a:t>
            </a:r>
            <a:r>
              <a:rPr lang="en-US" spc="-5" dirty="0">
                <a:latin typeface="Calibri"/>
                <a:cs typeface="Calibri"/>
              </a:rPr>
              <a:t>.</a:t>
            </a:r>
            <a:r>
              <a:rPr lang="en-US" spc="-20" dirty="0">
                <a:latin typeface="Calibri"/>
                <a:cs typeface="Calibri"/>
              </a:rPr>
              <a:t> </a:t>
            </a:r>
            <a:r>
              <a:rPr lang="en-US" spc="-10" dirty="0">
                <a:latin typeface="Calibri"/>
                <a:cs typeface="Calibri"/>
              </a:rPr>
              <a:t>So</a:t>
            </a:r>
            <a:r>
              <a:rPr lang="en-US" spc="5" dirty="0">
                <a:latin typeface="Calibri"/>
                <a:cs typeface="Calibri"/>
              </a:rPr>
              <a:t> </a:t>
            </a:r>
            <a:r>
              <a:rPr lang="en-US" spc="-5" dirty="0">
                <a:latin typeface="Calibri"/>
                <a:cs typeface="Calibri"/>
              </a:rPr>
              <a:t>it</a:t>
            </a:r>
            <a:r>
              <a:rPr lang="en-US" spc="30" dirty="0">
                <a:latin typeface="Calibri"/>
                <a:cs typeface="Calibri"/>
              </a:rPr>
              <a:t> </a:t>
            </a:r>
            <a:r>
              <a:rPr lang="en-US" spc="-15" dirty="0">
                <a:latin typeface="Calibri"/>
                <a:cs typeface="Calibri"/>
              </a:rPr>
              <a:t>requires</a:t>
            </a:r>
            <a:r>
              <a:rPr lang="en-US" spc="25" dirty="0">
                <a:latin typeface="Calibri"/>
                <a:cs typeface="Calibri"/>
              </a:rPr>
              <a:t> </a:t>
            </a:r>
            <a:r>
              <a:rPr lang="en-US" spc="-10" dirty="0">
                <a:latin typeface="Calibri"/>
                <a:cs typeface="Calibri"/>
              </a:rPr>
              <a:t>less</a:t>
            </a:r>
            <a:r>
              <a:rPr lang="en-US" spc="60" dirty="0">
                <a:latin typeface="Calibri"/>
                <a:cs typeface="Calibri"/>
              </a:rPr>
              <a:t> </a:t>
            </a:r>
            <a:r>
              <a:rPr lang="en-US" spc="-5" dirty="0">
                <a:latin typeface="Calibri"/>
                <a:cs typeface="Calibri"/>
              </a:rPr>
              <a:t>time</a:t>
            </a:r>
            <a:r>
              <a:rPr lang="en-US" spc="15" dirty="0">
                <a:latin typeface="Calibri"/>
                <a:cs typeface="Calibri"/>
              </a:rPr>
              <a:t> </a:t>
            </a:r>
            <a:r>
              <a:rPr lang="en-US" spc="-5" dirty="0">
                <a:latin typeface="Calibri"/>
                <a:cs typeface="Calibri"/>
              </a:rPr>
              <a:t>and</a:t>
            </a:r>
            <a:r>
              <a:rPr lang="en-US" spc="-10" dirty="0">
                <a:latin typeface="Calibri"/>
                <a:cs typeface="Calibri"/>
              </a:rPr>
              <a:t> less</a:t>
            </a:r>
            <a:r>
              <a:rPr lang="en-US" spc="65" dirty="0">
                <a:latin typeface="Calibri"/>
                <a:cs typeface="Calibri"/>
              </a:rPr>
              <a:t> </a:t>
            </a:r>
            <a:r>
              <a:rPr lang="en-US" spc="-10" dirty="0">
                <a:latin typeface="Calibri"/>
                <a:cs typeface="Calibri"/>
              </a:rPr>
              <a:t>memory</a:t>
            </a:r>
            <a:r>
              <a:rPr lang="en-US" spc="40" dirty="0">
                <a:latin typeface="Calibri"/>
                <a:cs typeface="Calibri"/>
              </a:rPr>
              <a:t> </a:t>
            </a:r>
            <a:r>
              <a:rPr lang="en-US" spc="-10" dirty="0">
                <a:latin typeface="Calibri"/>
                <a:cs typeface="Calibri"/>
              </a:rPr>
              <a:t>space.</a:t>
            </a:r>
            <a:endParaRPr lang="en-US" dirty="0">
              <a:latin typeface="Calibri"/>
              <a:cs typeface="Calibri"/>
            </a:endParaRPr>
          </a:p>
          <a:p>
            <a:pPr marL="241300" marR="8255" indent="-228600" algn="just">
              <a:lnSpc>
                <a:spcPts val="2160"/>
              </a:lnSpc>
              <a:spcBef>
                <a:spcPts val="515"/>
              </a:spcBef>
              <a:buClr>
                <a:srgbClr val="4F81BC"/>
              </a:buClr>
              <a:buFont typeface="Microsoft Sans Serif"/>
              <a:buChar char="•"/>
              <a:tabLst>
                <a:tab pos="241300" algn="l"/>
              </a:tabLst>
            </a:pPr>
            <a:r>
              <a:rPr lang="en-US" spc="-5" dirty="0">
                <a:latin typeface="Calibri"/>
                <a:cs typeface="Calibri"/>
              </a:rPr>
              <a:t>In </a:t>
            </a:r>
            <a:r>
              <a:rPr lang="en-US" spc="-10" dirty="0">
                <a:latin typeface="Calibri"/>
                <a:cs typeface="Calibri"/>
              </a:rPr>
              <a:t>DDA, since </a:t>
            </a:r>
            <a:r>
              <a:rPr lang="en-US" spc="-5" dirty="0">
                <a:latin typeface="Calibri"/>
                <a:cs typeface="Calibri"/>
              </a:rPr>
              <a:t>the </a:t>
            </a:r>
            <a:r>
              <a:rPr lang="en-US" spc="-10" dirty="0">
                <a:latin typeface="Calibri"/>
                <a:cs typeface="Calibri"/>
              </a:rPr>
              <a:t>calculated point value </a:t>
            </a:r>
            <a:r>
              <a:rPr lang="en-US" spc="5" dirty="0">
                <a:latin typeface="Calibri"/>
                <a:cs typeface="Calibri"/>
              </a:rPr>
              <a:t>is </a:t>
            </a:r>
            <a:r>
              <a:rPr lang="en-US" spc="-5" dirty="0">
                <a:latin typeface="Calibri"/>
                <a:cs typeface="Calibri"/>
              </a:rPr>
              <a:t>floating </a:t>
            </a:r>
            <a:r>
              <a:rPr lang="en-US" spc="-10" dirty="0">
                <a:latin typeface="Calibri"/>
                <a:cs typeface="Calibri"/>
              </a:rPr>
              <a:t>point </a:t>
            </a:r>
            <a:r>
              <a:rPr lang="en-US" spc="-30" dirty="0">
                <a:latin typeface="Calibri"/>
                <a:cs typeface="Calibri"/>
              </a:rPr>
              <a:t>number, </a:t>
            </a:r>
            <a:r>
              <a:rPr lang="en-US" spc="-10" dirty="0">
                <a:latin typeface="Calibri"/>
                <a:cs typeface="Calibri"/>
              </a:rPr>
              <a:t>it </a:t>
            </a:r>
            <a:r>
              <a:rPr lang="en-US" spc="-5" dirty="0">
                <a:latin typeface="Calibri"/>
                <a:cs typeface="Calibri"/>
              </a:rPr>
              <a:t> should be </a:t>
            </a:r>
            <a:r>
              <a:rPr lang="en-US" spc="-10" dirty="0">
                <a:latin typeface="Calibri"/>
                <a:cs typeface="Calibri"/>
              </a:rPr>
              <a:t>rounded </a:t>
            </a:r>
            <a:r>
              <a:rPr lang="en-US" spc="-15" dirty="0">
                <a:latin typeface="Calibri"/>
                <a:cs typeface="Calibri"/>
              </a:rPr>
              <a:t>at </a:t>
            </a:r>
            <a:r>
              <a:rPr lang="en-US" spc="-5" dirty="0">
                <a:latin typeface="Calibri"/>
                <a:cs typeface="Calibri"/>
              </a:rPr>
              <a:t>the </a:t>
            </a:r>
            <a:r>
              <a:rPr lang="en-US" spc="-10" dirty="0">
                <a:latin typeface="Calibri"/>
                <a:cs typeface="Calibri"/>
              </a:rPr>
              <a:t>end </a:t>
            </a:r>
            <a:r>
              <a:rPr lang="en-US" spc="-5" dirty="0">
                <a:latin typeface="Calibri"/>
                <a:cs typeface="Calibri"/>
              </a:rPr>
              <a:t>of calculation but </a:t>
            </a:r>
            <a:r>
              <a:rPr lang="en-US" spc="-10" dirty="0">
                <a:latin typeface="Calibri"/>
                <a:cs typeface="Calibri"/>
              </a:rPr>
              <a:t>in </a:t>
            </a:r>
            <a:r>
              <a:rPr lang="en-US" spc="-5" dirty="0">
                <a:latin typeface="Calibri"/>
                <a:cs typeface="Calibri"/>
              </a:rPr>
              <a:t>BLA it </a:t>
            </a:r>
            <a:r>
              <a:rPr lang="en-US" spc="-10" dirty="0">
                <a:latin typeface="Calibri"/>
                <a:cs typeface="Calibri"/>
              </a:rPr>
              <a:t>does </a:t>
            </a:r>
            <a:r>
              <a:rPr lang="en-US" spc="-5" dirty="0">
                <a:latin typeface="Calibri"/>
                <a:cs typeface="Calibri"/>
              </a:rPr>
              <a:t>not </a:t>
            </a:r>
            <a:r>
              <a:rPr lang="en-US" dirty="0">
                <a:latin typeface="Calibri"/>
                <a:cs typeface="Calibri"/>
              </a:rPr>
              <a:t> </a:t>
            </a:r>
            <a:r>
              <a:rPr lang="en-US" spc="-10" dirty="0">
                <a:latin typeface="Calibri"/>
                <a:cs typeface="Calibri"/>
              </a:rPr>
              <a:t>need</a:t>
            </a:r>
            <a:r>
              <a:rPr lang="en-US" spc="40" dirty="0">
                <a:latin typeface="Calibri"/>
                <a:cs typeface="Calibri"/>
              </a:rPr>
              <a:t> </a:t>
            </a:r>
            <a:r>
              <a:rPr lang="en-US" spc="-15" dirty="0">
                <a:latin typeface="Calibri"/>
                <a:cs typeface="Calibri"/>
              </a:rPr>
              <a:t>to </a:t>
            </a:r>
            <a:r>
              <a:rPr lang="en-US" spc="-10" dirty="0">
                <a:latin typeface="Calibri"/>
                <a:cs typeface="Calibri"/>
              </a:rPr>
              <a:t>round,</a:t>
            </a:r>
            <a:r>
              <a:rPr lang="en-US" spc="-5" dirty="0">
                <a:latin typeface="Calibri"/>
                <a:cs typeface="Calibri"/>
              </a:rPr>
              <a:t> </a:t>
            </a:r>
            <a:r>
              <a:rPr lang="en-US" spc="-15" dirty="0">
                <a:latin typeface="Calibri"/>
                <a:cs typeface="Calibri"/>
              </a:rPr>
              <a:t>so</a:t>
            </a:r>
            <a:r>
              <a:rPr lang="en-US" spc="5" dirty="0">
                <a:latin typeface="Calibri"/>
                <a:cs typeface="Calibri"/>
              </a:rPr>
              <a:t> </a:t>
            </a:r>
            <a:r>
              <a:rPr lang="en-US" spc="-10" dirty="0">
                <a:latin typeface="Calibri"/>
                <a:cs typeface="Calibri"/>
              </a:rPr>
              <a:t>there</a:t>
            </a:r>
            <a:r>
              <a:rPr lang="en-US" spc="25" dirty="0">
                <a:latin typeface="Calibri"/>
                <a:cs typeface="Calibri"/>
              </a:rPr>
              <a:t> </a:t>
            </a:r>
            <a:r>
              <a:rPr lang="en-US" spc="-5" dirty="0">
                <a:latin typeface="Calibri"/>
                <a:cs typeface="Calibri"/>
              </a:rPr>
              <a:t>is</a:t>
            </a:r>
            <a:r>
              <a:rPr lang="en-US" spc="15" dirty="0">
                <a:latin typeface="Calibri"/>
                <a:cs typeface="Calibri"/>
              </a:rPr>
              <a:t> </a:t>
            </a:r>
            <a:r>
              <a:rPr lang="en-US" spc="-5" dirty="0">
                <a:latin typeface="Calibri"/>
                <a:cs typeface="Calibri"/>
              </a:rPr>
              <a:t>no</a:t>
            </a:r>
            <a:r>
              <a:rPr lang="en-US" spc="-15" dirty="0">
                <a:latin typeface="Calibri"/>
                <a:cs typeface="Calibri"/>
              </a:rPr>
              <a:t> </a:t>
            </a:r>
            <a:r>
              <a:rPr lang="en-US" spc="-5" dirty="0">
                <a:latin typeface="Calibri"/>
                <a:cs typeface="Calibri"/>
              </a:rPr>
              <a:t>accumulation</a:t>
            </a:r>
            <a:r>
              <a:rPr lang="en-US" spc="70" dirty="0">
                <a:latin typeface="Calibri"/>
                <a:cs typeface="Calibri"/>
              </a:rPr>
              <a:t> </a:t>
            </a:r>
            <a:r>
              <a:rPr lang="en-US" spc="-5" dirty="0">
                <a:latin typeface="Calibri"/>
                <a:cs typeface="Calibri"/>
              </a:rPr>
              <a:t>of </a:t>
            </a:r>
            <a:r>
              <a:rPr lang="en-US" spc="-5" dirty="0" smtClean="0">
                <a:latin typeface="Calibri"/>
                <a:cs typeface="Calibri"/>
              </a:rPr>
              <a:t>round off </a:t>
            </a:r>
            <a:r>
              <a:rPr lang="en-US" spc="-45" dirty="0" smtClean="0">
                <a:latin typeface="Calibri"/>
                <a:cs typeface="Calibri"/>
              </a:rPr>
              <a:t>error</a:t>
            </a:r>
            <a:r>
              <a:rPr lang="en-US" spc="-45" dirty="0">
                <a:latin typeface="Calibri"/>
                <a:cs typeface="Calibri"/>
              </a:rPr>
              <a:t>.</a:t>
            </a:r>
            <a:endParaRPr lang="en-US" dirty="0">
              <a:latin typeface="Calibri"/>
              <a:cs typeface="Calibri"/>
            </a:endParaRPr>
          </a:p>
          <a:p>
            <a:pPr marL="241300" indent="-228600" algn="just">
              <a:lnSpc>
                <a:spcPts val="2280"/>
              </a:lnSpc>
              <a:spcBef>
                <a:spcPts val="210"/>
              </a:spcBef>
              <a:buClr>
                <a:srgbClr val="4F81BC"/>
              </a:buClr>
              <a:buFont typeface="Microsoft Sans Serif"/>
              <a:buChar char="•"/>
              <a:tabLst>
                <a:tab pos="241300" algn="l"/>
              </a:tabLst>
            </a:pPr>
            <a:r>
              <a:rPr lang="en-US" spc="-5" dirty="0">
                <a:latin typeface="Calibri"/>
                <a:cs typeface="Calibri"/>
              </a:rPr>
              <a:t>Due</a:t>
            </a:r>
            <a:r>
              <a:rPr lang="en-US" spc="525" dirty="0">
                <a:latin typeface="Calibri"/>
                <a:cs typeface="Calibri"/>
              </a:rPr>
              <a:t> </a:t>
            </a:r>
            <a:r>
              <a:rPr lang="en-US" spc="-15" dirty="0">
                <a:latin typeface="Calibri"/>
                <a:cs typeface="Calibri"/>
              </a:rPr>
              <a:t>to</a:t>
            </a:r>
            <a:r>
              <a:rPr lang="en-US" spc="530" dirty="0">
                <a:latin typeface="Calibri"/>
                <a:cs typeface="Calibri"/>
              </a:rPr>
              <a:t> </a:t>
            </a:r>
            <a:r>
              <a:rPr lang="en-US" spc="-5" dirty="0" smtClean="0">
                <a:latin typeface="Calibri"/>
                <a:cs typeface="Calibri"/>
              </a:rPr>
              <a:t>round off</a:t>
            </a:r>
            <a:r>
              <a:rPr lang="en-US" spc="540" dirty="0" smtClean="0">
                <a:latin typeface="Calibri"/>
                <a:cs typeface="Calibri"/>
              </a:rPr>
              <a:t> </a:t>
            </a:r>
            <a:r>
              <a:rPr lang="en-US" spc="-40" dirty="0">
                <a:latin typeface="Calibri"/>
                <a:cs typeface="Calibri"/>
              </a:rPr>
              <a:t>error,</a:t>
            </a:r>
            <a:r>
              <a:rPr lang="en-US" spc="540" dirty="0">
                <a:latin typeface="Calibri"/>
                <a:cs typeface="Calibri"/>
              </a:rPr>
              <a:t> </a:t>
            </a:r>
            <a:r>
              <a:rPr lang="en-US" dirty="0">
                <a:latin typeface="Calibri"/>
                <a:cs typeface="Calibri"/>
              </a:rPr>
              <a:t>the</a:t>
            </a:r>
            <a:r>
              <a:rPr lang="en-US" spc="525" dirty="0">
                <a:latin typeface="Calibri"/>
                <a:cs typeface="Calibri"/>
              </a:rPr>
              <a:t> </a:t>
            </a:r>
            <a:r>
              <a:rPr lang="en-US" spc="-5" dirty="0">
                <a:latin typeface="Calibri"/>
                <a:cs typeface="Calibri"/>
              </a:rPr>
              <a:t>line</a:t>
            </a:r>
            <a:r>
              <a:rPr lang="en-US" spc="525" dirty="0">
                <a:latin typeface="Calibri"/>
                <a:cs typeface="Calibri"/>
              </a:rPr>
              <a:t> </a:t>
            </a:r>
            <a:r>
              <a:rPr lang="en-US" spc="-15" dirty="0">
                <a:latin typeface="Calibri"/>
                <a:cs typeface="Calibri"/>
              </a:rPr>
              <a:t>drawn</a:t>
            </a:r>
            <a:r>
              <a:rPr lang="en-US" spc="545" dirty="0">
                <a:latin typeface="Calibri"/>
                <a:cs typeface="Calibri"/>
              </a:rPr>
              <a:t> </a:t>
            </a:r>
            <a:r>
              <a:rPr lang="en-US" spc="-5" dirty="0">
                <a:latin typeface="Calibri"/>
                <a:cs typeface="Calibri"/>
              </a:rPr>
              <a:t>by</a:t>
            </a:r>
            <a:r>
              <a:rPr lang="en-US" spc="535" dirty="0">
                <a:latin typeface="Calibri"/>
                <a:cs typeface="Calibri"/>
              </a:rPr>
              <a:t> </a:t>
            </a:r>
            <a:r>
              <a:rPr lang="en-US" spc="-20" dirty="0">
                <a:latin typeface="Calibri"/>
                <a:cs typeface="Calibri"/>
              </a:rPr>
              <a:t>DDA</a:t>
            </a:r>
            <a:r>
              <a:rPr lang="en-US" spc="535" dirty="0">
                <a:latin typeface="Calibri"/>
                <a:cs typeface="Calibri"/>
              </a:rPr>
              <a:t> </a:t>
            </a:r>
            <a:r>
              <a:rPr lang="en-US" spc="-5" dirty="0">
                <a:latin typeface="Calibri"/>
                <a:cs typeface="Calibri"/>
              </a:rPr>
              <a:t>algorithm</a:t>
            </a:r>
            <a:r>
              <a:rPr lang="en-US" spc="530" dirty="0">
                <a:latin typeface="Calibri"/>
                <a:cs typeface="Calibri"/>
              </a:rPr>
              <a:t> </a:t>
            </a:r>
            <a:r>
              <a:rPr lang="en-US" spc="5" dirty="0">
                <a:latin typeface="Calibri"/>
                <a:cs typeface="Calibri"/>
              </a:rPr>
              <a:t>is </a:t>
            </a:r>
            <a:r>
              <a:rPr lang="en-US" spc="65" dirty="0">
                <a:latin typeface="Calibri"/>
                <a:cs typeface="Calibri"/>
              </a:rPr>
              <a:t> </a:t>
            </a:r>
            <a:r>
              <a:rPr lang="en-US" spc="-5" dirty="0" smtClean="0">
                <a:latin typeface="Calibri"/>
                <a:cs typeface="Calibri"/>
              </a:rPr>
              <a:t>not</a:t>
            </a:r>
            <a:r>
              <a:rPr lang="en-US" dirty="0" smtClean="0">
                <a:latin typeface="Calibri"/>
                <a:cs typeface="Calibri"/>
              </a:rPr>
              <a:t> </a:t>
            </a:r>
            <a:r>
              <a:rPr lang="en-US" spc="-15" dirty="0" smtClean="0">
                <a:latin typeface="Calibri"/>
                <a:cs typeface="Calibri"/>
              </a:rPr>
              <a:t>accurate</a:t>
            </a:r>
            <a:r>
              <a:rPr lang="en-US" spc="-15" dirty="0">
                <a:latin typeface="Calibri"/>
                <a:cs typeface="Calibri"/>
              </a:rPr>
              <a:t>,</a:t>
            </a:r>
            <a:r>
              <a:rPr lang="en-US" spc="55" dirty="0">
                <a:latin typeface="Calibri"/>
                <a:cs typeface="Calibri"/>
              </a:rPr>
              <a:t> </a:t>
            </a:r>
            <a:r>
              <a:rPr lang="en-US" spc="-5" dirty="0">
                <a:latin typeface="Calibri"/>
                <a:cs typeface="Calibri"/>
              </a:rPr>
              <a:t>while</a:t>
            </a:r>
            <a:r>
              <a:rPr lang="en-US" spc="15" dirty="0">
                <a:latin typeface="Calibri"/>
                <a:cs typeface="Calibri"/>
              </a:rPr>
              <a:t> </a:t>
            </a:r>
            <a:r>
              <a:rPr lang="en-US" spc="-10" dirty="0">
                <a:latin typeface="Calibri"/>
                <a:cs typeface="Calibri"/>
              </a:rPr>
              <a:t>in</a:t>
            </a:r>
            <a:r>
              <a:rPr lang="en-US" dirty="0">
                <a:latin typeface="Calibri"/>
                <a:cs typeface="Calibri"/>
              </a:rPr>
              <a:t> </a:t>
            </a:r>
            <a:r>
              <a:rPr lang="en-US" spc="-5" dirty="0">
                <a:latin typeface="Calibri"/>
                <a:cs typeface="Calibri"/>
              </a:rPr>
              <a:t>BLA</a:t>
            </a:r>
            <a:r>
              <a:rPr lang="en-US" dirty="0">
                <a:latin typeface="Calibri"/>
                <a:cs typeface="Calibri"/>
              </a:rPr>
              <a:t> </a:t>
            </a:r>
            <a:r>
              <a:rPr lang="en-US" spc="-5" dirty="0">
                <a:latin typeface="Calibri"/>
                <a:cs typeface="Calibri"/>
              </a:rPr>
              <a:t>line</a:t>
            </a:r>
            <a:r>
              <a:rPr lang="en-US" spc="10" dirty="0">
                <a:latin typeface="Calibri"/>
                <a:cs typeface="Calibri"/>
              </a:rPr>
              <a:t> </a:t>
            </a:r>
            <a:r>
              <a:rPr lang="en-US" spc="-5" dirty="0">
                <a:latin typeface="Calibri"/>
                <a:cs typeface="Calibri"/>
              </a:rPr>
              <a:t>is</a:t>
            </a:r>
            <a:r>
              <a:rPr lang="en-US" spc="10" dirty="0">
                <a:latin typeface="Calibri"/>
                <a:cs typeface="Calibri"/>
              </a:rPr>
              <a:t> </a:t>
            </a:r>
            <a:r>
              <a:rPr lang="en-US" spc="-15" dirty="0">
                <a:latin typeface="Calibri"/>
                <a:cs typeface="Calibri"/>
              </a:rPr>
              <a:t>accurate.</a:t>
            </a:r>
            <a:endParaRPr lang="en-US" dirty="0">
              <a:latin typeface="Calibri"/>
              <a:cs typeface="Calibri"/>
            </a:endParaRPr>
          </a:p>
          <a:p>
            <a:pPr marL="241300" marR="8255" indent="-228600" algn="just">
              <a:lnSpc>
                <a:spcPct val="90000"/>
              </a:lnSpc>
              <a:spcBef>
                <a:spcPts val="480"/>
              </a:spcBef>
              <a:buClr>
                <a:srgbClr val="4F81BC"/>
              </a:buClr>
              <a:buFont typeface="Microsoft Sans Serif"/>
              <a:buChar char="•"/>
              <a:tabLst>
                <a:tab pos="241300" algn="l"/>
              </a:tabLst>
            </a:pPr>
            <a:r>
              <a:rPr lang="en-US" spc="-5" dirty="0" smtClean="0">
                <a:latin typeface="Calibri"/>
                <a:cs typeface="Calibri"/>
              </a:rPr>
              <a:t>BLA </a:t>
            </a:r>
            <a:r>
              <a:rPr lang="en-US" spc="-15" dirty="0">
                <a:latin typeface="Calibri"/>
                <a:cs typeface="Calibri"/>
              </a:rPr>
              <a:t>can </a:t>
            </a:r>
            <a:r>
              <a:rPr lang="en-US" spc="-5" dirty="0">
                <a:latin typeface="Calibri"/>
                <a:cs typeface="Calibri"/>
              </a:rPr>
              <a:t>be </a:t>
            </a:r>
            <a:r>
              <a:rPr lang="en-US" spc="-5" dirty="0" smtClean="0">
                <a:latin typeface="Calibri"/>
                <a:cs typeface="Calibri"/>
              </a:rPr>
              <a:t>extended </a:t>
            </a:r>
            <a:r>
              <a:rPr lang="en-US" spc="-10" dirty="0" smtClean="0">
                <a:latin typeface="Calibri"/>
                <a:cs typeface="Calibri"/>
              </a:rPr>
              <a:t>in </a:t>
            </a:r>
            <a:r>
              <a:rPr lang="en-US" spc="-5" dirty="0">
                <a:latin typeface="Calibri"/>
                <a:cs typeface="Calibri"/>
              </a:rPr>
              <a:t>other application </a:t>
            </a:r>
            <a:r>
              <a:rPr lang="en-US" spc="-10" dirty="0">
                <a:latin typeface="Calibri"/>
                <a:cs typeface="Calibri"/>
              </a:rPr>
              <a:t>such </a:t>
            </a:r>
            <a:r>
              <a:rPr lang="en-US" dirty="0">
                <a:latin typeface="Calibri"/>
                <a:cs typeface="Calibri"/>
              </a:rPr>
              <a:t>as </a:t>
            </a:r>
            <a:r>
              <a:rPr lang="en-US" dirty="0" smtClean="0">
                <a:latin typeface="Calibri"/>
                <a:cs typeface="Calibri"/>
              </a:rPr>
              <a:t>for drawing</a:t>
            </a:r>
            <a:r>
              <a:rPr lang="en-US" spc="5" dirty="0" smtClean="0">
                <a:latin typeface="Calibri"/>
                <a:cs typeface="Calibri"/>
              </a:rPr>
              <a:t> </a:t>
            </a:r>
            <a:r>
              <a:rPr lang="en-US" spc="-10" dirty="0">
                <a:latin typeface="Calibri"/>
                <a:cs typeface="Calibri"/>
              </a:rPr>
              <a:t>circle,</a:t>
            </a:r>
            <a:r>
              <a:rPr lang="en-US" spc="55" dirty="0">
                <a:latin typeface="Calibri"/>
                <a:cs typeface="Calibri"/>
              </a:rPr>
              <a:t> </a:t>
            </a:r>
            <a:r>
              <a:rPr lang="en-US" spc="-10" dirty="0">
                <a:latin typeface="Calibri"/>
                <a:cs typeface="Calibri"/>
              </a:rPr>
              <a:t>ellipse</a:t>
            </a:r>
            <a:r>
              <a:rPr lang="en-US" spc="45" dirty="0">
                <a:latin typeface="Calibri"/>
                <a:cs typeface="Calibri"/>
              </a:rPr>
              <a:t> </a:t>
            </a:r>
            <a:r>
              <a:rPr lang="en-US" spc="-5" dirty="0">
                <a:latin typeface="Calibri"/>
                <a:cs typeface="Calibri"/>
              </a:rPr>
              <a:t>and</a:t>
            </a:r>
            <a:r>
              <a:rPr lang="en-US" spc="-10" dirty="0">
                <a:latin typeface="Calibri"/>
                <a:cs typeface="Calibri"/>
              </a:rPr>
              <a:t> </a:t>
            </a:r>
            <a:r>
              <a:rPr lang="en-US" spc="-5" dirty="0">
                <a:latin typeface="Calibri"/>
                <a:cs typeface="Calibri"/>
              </a:rPr>
              <a:t>other</a:t>
            </a:r>
            <a:r>
              <a:rPr lang="en-US" spc="10" dirty="0">
                <a:latin typeface="Calibri"/>
                <a:cs typeface="Calibri"/>
              </a:rPr>
              <a:t> </a:t>
            </a:r>
            <a:r>
              <a:rPr lang="en-US" spc="-10" dirty="0">
                <a:latin typeface="Calibri"/>
                <a:cs typeface="Calibri"/>
              </a:rPr>
              <a:t>curves.</a:t>
            </a:r>
            <a:endParaRPr lang="en-US" dirty="0">
              <a:latin typeface="Calibri"/>
              <a:cs typeface="Calibri"/>
            </a:endParaRPr>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7:07:55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19</a:t>
            </a:fld>
            <a:endParaRPr lang="en-US"/>
          </a:p>
        </p:txBody>
      </p:sp>
    </p:spTree>
    <p:extLst>
      <p:ext uri="{BB962C8B-B14F-4D97-AF65-F5344CB8AC3E}">
        <p14:creationId xmlns="" xmlns:p14="http://schemas.microsoft.com/office/powerpoint/2010/main" val="3232629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5800" y="609600"/>
            <a:ext cx="9829800" cy="2585323"/>
          </a:xfrm>
          <a:prstGeom prst="rect">
            <a:avLst/>
          </a:prstGeom>
        </p:spPr>
        <p:txBody>
          <a:bodyPr wrap="square">
            <a:spAutoFit/>
          </a:bodyPr>
          <a:lstStyle/>
          <a:p>
            <a:r>
              <a:rPr lang="en-US" b="1" dirty="0" smtClean="0"/>
              <a:t>Scan </a:t>
            </a:r>
            <a:r>
              <a:rPr lang="en-US" b="1" dirty="0"/>
              <a:t>Conversion Algorithm (6 Hrs.)</a:t>
            </a:r>
          </a:p>
          <a:p>
            <a:endParaRPr lang="en-US" dirty="0" smtClean="0"/>
          </a:p>
          <a:p>
            <a:pPr>
              <a:buFont typeface="Wingdings" pitchFamily="2" charset="2"/>
              <a:buChar char="ü"/>
            </a:pPr>
            <a:r>
              <a:rPr lang="en-US" dirty="0" smtClean="0"/>
              <a:t>Scan </a:t>
            </a:r>
            <a:r>
              <a:rPr lang="en-US" dirty="0"/>
              <a:t>Converting a Point and a straight Line: DDA Line Algorithm, </a:t>
            </a:r>
            <a:r>
              <a:rPr lang="en-US" dirty="0" err="1"/>
              <a:t>Bresenham’s</a:t>
            </a:r>
            <a:r>
              <a:rPr lang="en-US" dirty="0"/>
              <a:t> Line</a:t>
            </a:r>
          </a:p>
          <a:p>
            <a:pPr>
              <a:buFont typeface="Wingdings" pitchFamily="2" charset="2"/>
              <a:buChar char="ü"/>
            </a:pPr>
            <a:r>
              <a:rPr lang="en-US" dirty="0"/>
              <a:t>Algorithm</a:t>
            </a:r>
          </a:p>
          <a:p>
            <a:pPr>
              <a:buFont typeface="Wingdings" pitchFamily="2" charset="2"/>
              <a:buChar char="ü"/>
            </a:pPr>
            <a:endParaRPr lang="en-US" dirty="0" smtClean="0"/>
          </a:p>
          <a:p>
            <a:pPr>
              <a:buFont typeface="Wingdings" pitchFamily="2" charset="2"/>
              <a:buChar char="ü"/>
            </a:pPr>
            <a:r>
              <a:rPr lang="en-US" dirty="0" smtClean="0"/>
              <a:t>Scan </a:t>
            </a:r>
            <a:r>
              <a:rPr lang="en-US" dirty="0"/>
              <a:t>Converting Circle and Ellipse :Mid Point Circle and Ellipse Algorithm</a:t>
            </a:r>
          </a:p>
          <a:p>
            <a:pPr>
              <a:buFont typeface="Wingdings" pitchFamily="2" charset="2"/>
              <a:buChar char="ü"/>
            </a:pPr>
            <a:endParaRPr lang="en-US" dirty="0"/>
          </a:p>
          <a:p>
            <a:pPr>
              <a:buFont typeface="Wingdings" pitchFamily="2" charset="2"/>
              <a:buChar char="ü"/>
            </a:pPr>
            <a:r>
              <a:rPr lang="en-US" dirty="0" smtClean="0"/>
              <a:t>Area </a:t>
            </a:r>
            <a:r>
              <a:rPr lang="en-US" dirty="0"/>
              <a:t>Filling: Scan Line Polygon fill Algorithm, Inside-outside Test, Scan line fill </a:t>
            </a:r>
            <a:r>
              <a:rPr lang="en-US" dirty="0" smtClean="0"/>
              <a:t>of Curved </a:t>
            </a:r>
            <a:r>
              <a:rPr lang="en-US" dirty="0"/>
              <a:t>Boundary area, Boundary-fill and Flood-fill algorithm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Derivation: For positive slope less than 1(|m|&lt;1)</a:t>
            </a:r>
            <a:endParaRPr lang="en-US" sz="3600" b="1" dirty="0"/>
          </a:p>
        </p:txBody>
      </p:sp>
      <p:sp>
        <p:nvSpPr>
          <p:cNvPr id="3" name="Content Placeholder 2"/>
          <p:cNvSpPr>
            <a:spLocks noGrp="1"/>
          </p:cNvSpPr>
          <p:nvPr>
            <p:ph idx="1"/>
          </p:nvPr>
        </p:nvSpPr>
        <p:spPr>
          <a:xfrm>
            <a:off x="838200" y="1690688"/>
            <a:ext cx="10515600" cy="4626690"/>
          </a:xfrm>
        </p:spPr>
        <p:txBody>
          <a:bodyPr/>
          <a:lstStyle/>
          <a:p>
            <a:pPr marL="0" indent="0">
              <a:buNone/>
            </a:pPr>
            <a:endParaRPr lang="en-US" spc="-10" dirty="0" smtClean="0">
              <a:solidFill>
                <a:srgbClr val="000000"/>
              </a:solidFill>
              <a:latin typeface="Calibri"/>
              <a:cs typeface="Calibri"/>
            </a:endParaRPr>
          </a:p>
          <a:p>
            <a:pPr marL="0" indent="0">
              <a:buNone/>
            </a:pPr>
            <a:r>
              <a:rPr lang="en-US" spc="-10" dirty="0" smtClean="0">
                <a:solidFill>
                  <a:srgbClr val="000000"/>
                </a:solidFill>
                <a:latin typeface="Calibri"/>
                <a:cs typeface="Calibri"/>
              </a:rPr>
              <a:t>Let</a:t>
            </a:r>
            <a:r>
              <a:rPr lang="en-US" spc="-5" dirty="0" smtClean="0">
                <a:solidFill>
                  <a:srgbClr val="000000"/>
                </a:solidFill>
                <a:latin typeface="Calibri"/>
                <a:cs typeface="Calibri"/>
              </a:rPr>
              <a:t> </a:t>
            </a:r>
            <a:r>
              <a:rPr lang="en-US" spc="-5" dirty="0">
                <a:solidFill>
                  <a:srgbClr val="000000"/>
                </a:solidFill>
                <a:latin typeface="Calibri"/>
                <a:cs typeface="Calibri"/>
              </a:rPr>
              <a:t>us</a:t>
            </a:r>
            <a:r>
              <a:rPr lang="en-US" dirty="0">
                <a:solidFill>
                  <a:srgbClr val="000000"/>
                </a:solidFill>
                <a:latin typeface="Calibri"/>
                <a:cs typeface="Calibri"/>
              </a:rPr>
              <a:t> </a:t>
            </a:r>
            <a:r>
              <a:rPr lang="en-US" spc="-5" dirty="0">
                <a:solidFill>
                  <a:srgbClr val="000000"/>
                </a:solidFill>
                <a:latin typeface="Calibri"/>
                <a:cs typeface="Calibri"/>
              </a:rPr>
              <a:t>assume</a:t>
            </a:r>
            <a:r>
              <a:rPr lang="en-US" dirty="0">
                <a:solidFill>
                  <a:srgbClr val="000000"/>
                </a:solidFill>
                <a:latin typeface="Calibri"/>
                <a:cs typeface="Calibri"/>
              </a:rPr>
              <a:t> </a:t>
            </a:r>
            <a:r>
              <a:rPr lang="en-US" spc="-5" dirty="0">
                <a:solidFill>
                  <a:srgbClr val="000000"/>
                </a:solidFill>
                <a:latin typeface="Calibri"/>
                <a:cs typeface="Calibri"/>
              </a:rPr>
              <a:t>that</a:t>
            </a:r>
            <a:r>
              <a:rPr lang="en-US" dirty="0">
                <a:solidFill>
                  <a:srgbClr val="000000"/>
                </a:solidFill>
                <a:latin typeface="Calibri"/>
                <a:cs typeface="Calibri"/>
              </a:rPr>
              <a:t> </a:t>
            </a:r>
            <a:r>
              <a:rPr lang="en-US" spc="-15" dirty="0">
                <a:solidFill>
                  <a:srgbClr val="000000"/>
                </a:solidFill>
                <a:latin typeface="Calibri"/>
                <a:cs typeface="Calibri"/>
              </a:rPr>
              <a:t>pixel</a:t>
            </a:r>
            <a:r>
              <a:rPr lang="en-US" spc="-10" dirty="0">
                <a:solidFill>
                  <a:srgbClr val="000000"/>
                </a:solidFill>
                <a:latin typeface="Calibri"/>
                <a:cs typeface="Calibri"/>
              </a:rPr>
              <a:t> </a:t>
            </a:r>
            <a:r>
              <a:rPr lang="en-US" b="1" spc="-5" dirty="0">
                <a:solidFill>
                  <a:srgbClr val="000000"/>
                </a:solidFill>
                <a:latin typeface="Calibri"/>
                <a:cs typeface="Calibri"/>
              </a:rPr>
              <a:t>(</a:t>
            </a:r>
            <a:r>
              <a:rPr lang="en-US" b="1" spc="-5" dirty="0" err="1">
                <a:solidFill>
                  <a:srgbClr val="000000"/>
                </a:solidFill>
                <a:latin typeface="Calibri"/>
                <a:cs typeface="Calibri"/>
              </a:rPr>
              <a:t>x</a:t>
            </a:r>
            <a:r>
              <a:rPr lang="en-US" b="1" spc="-7" baseline="-19519" dirty="0" err="1">
                <a:solidFill>
                  <a:srgbClr val="000000"/>
                </a:solidFill>
                <a:latin typeface="Calibri"/>
                <a:cs typeface="Calibri"/>
              </a:rPr>
              <a:t>k</a:t>
            </a:r>
            <a:r>
              <a:rPr lang="en-US" b="1" spc="-5" dirty="0">
                <a:solidFill>
                  <a:srgbClr val="000000"/>
                </a:solidFill>
                <a:latin typeface="Calibri"/>
                <a:cs typeface="Calibri"/>
              </a:rPr>
              <a:t>,</a:t>
            </a:r>
            <a:r>
              <a:rPr lang="en-US" b="1" dirty="0">
                <a:solidFill>
                  <a:srgbClr val="000000"/>
                </a:solidFill>
                <a:latin typeface="Calibri"/>
                <a:cs typeface="Calibri"/>
              </a:rPr>
              <a:t> </a:t>
            </a:r>
            <a:r>
              <a:rPr lang="en-US" b="1" dirty="0" err="1">
                <a:solidFill>
                  <a:srgbClr val="000000"/>
                </a:solidFill>
                <a:latin typeface="Calibri"/>
                <a:cs typeface="Calibri"/>
              </a:rPr>
              <a:t>y</a:t>
            </a:r>
            <a:r>
              <a:rPr lang="en-US" b="1" baseline="-19519" dirty="0" err="1">
                <a:solidFill>
                  <a:srgbClr val="000000"/>
                </a:solidFill>
                <a:latin typeface="Calibri"/>
                <a:cs typeface="Calibri"/>
              </a:rPr>
              <a:t>k</a:t>
            </a:r>
            <a:r>
              <a:rPr lang="en-US" b="1" dirty="0">
                <a:solidFill>
                  <a:srgbClr val="000000"/>
                </a:solidFill>
                <a:latin typeface="Calibri"/>
                <a:cs typeface="Calibri"/>
              </a:rPr>
              <a:t>)</a:t>
            </a:r>
            <a:r>
              <a:rPr lang="en-US" b="1" spc="5" dirty="0">
                <a:solidFill>
                  <a:srgbClr val="000000"/>
                </a:solidFill>
                <a:latin typeface="Calibri"/>
                <a:cs typeface="Calibri"/>
              </a:rPr>
              <a:t> </a:t>
            </a:r>
            <a:r>
              <a:rPr lang="en-US" dirty="0">
                <a:solidFill>
                  <a:srgbClr val="000000"/>
                </a:solidFill>
                <a:latin typeface="Calibri"/>
                <a:cs typeface="Calibri"/>
              </a:rPr>
              <a:t>is</a:t>
            </a:r>
            <a:r>
              <a:rPr lang="en-US" spc="5" dirty="0">
                <a:solidFill>
                  <a:srgbClr val="000000"/>
                </a:solidFill>
                <a:latin typeface="Calibri"/>
                <a:cs typeface="Calibri"/>
              </a:rPr>
              <a:t> </a:t>
            </a:r>
            <a:r>
              <a:rPr lang="en-US" spc="-10" dirty="0">
                <a:solidFill>
                  <a:srgbClr val="000000"/>
                </a:solidFill>
                <a:latin typeface="Calibri"/>
                <a:cs typeface="Calibri"/>
              </a:rPr>
              <a:t>already </a:t>
            </a:r>
            <a:r>
              <a:rPr lang="en-US" spc="-620" dirty="0">
                <a:solidFill>
                  <a:srgbClr val="000000"/>
                </a:solidFill>
                <a:latin typeface="Calibri"/>
                <a:cs typeface="Calibri"/>
              </a:rPr>
              <a:t> </a:t>
            </a:r>
            <a:r>
              <a:rPr lang="en-US" spc="-10" dirty="0">
                <a:solidFill>
                  <a:srgbClr val="000000"/>
                </a:solidFill>
                <a:latin typeface="Calibri"/>
                <a:cs typeface="Calibri"/>
              </a:rPr>
              <a:t>plotted</a:t>
            </a:r>
            <a:r>
              <a:rPr lang="en-US" spc="-5" dirty="0">
                <a:solidFill>
                  <a:srgbClr val="000000"/>
                </a:solidFill>
                <a:latin typeface="Calibri"/>
                <a:cs typeface="Calibri"/>
              </a:rPr>
              <a:t> </a:t>
            </a:r>
            <a:r>
              <a:rPr lang="en-US" dirty="0">
                <a:solidFill>
                  <a:srgbClr val="000000"/>
                </a:solidFill>
                <a:latin typeface="Calibri"/>
                <a:cs typeface="Calibri"/>
              </a:rPr>
              <a:t>assuming</a:t>
            </a:r>
            <a:r>
              <a:rPr lang="en-US" spc="5" dirty="0">
                <a:solidFill>
                  <a:srgbClr val="000000"/>
                </a:solidFill>
                <a:latin typeface="Calibri"/>
                <a:cs typeface="Calibri"/>
              </a:rPr>
              <a:t> </a:t>
            </a:r>
            <a:r>
              <a:rPr lang="en-US" spc="-5" dirty="0">
                <a:solidFill>
                  <a:srgbClr val="000000"/>
                </a:solidFill>
                <a:latin typeface="Calibri"/>
                <a:cs typeface="Calibri"/>
              </a:rPr>
              <a:t>that</a:t>
            </a:r>
            <a:r>
              <a:rPr lang="en-US" dirty="0">
                <a:solidFill>
                  <a:srgbClr val="000000"/>
                </a:solidFill>
                <a:latin typeface="Calibri"/>
                <a:cs typeface="Calibri"/>
              </a:rPr>
              <a:t> </a:t>
            </a:r>
            <a:r>
              <a:rPr lang="en-US" spc="-5" dirty="0">
                <a:solidFill>
                  <a:srgbClr val="000000"/>
                </a:solidFill>
                <a:latin typeface="Calibri"/>
                <a:cs typeface="Calibri"/>
              </a:rPr>
              <a:t>the</a:t>
            </a:r>
            <a:r>
              <a:rPr lang="en-US" dirty="0">
                <a:solidFill>
                  <a:srgbClr val="000000"/>
                </a:solidFill>
                <a:latin typeface="Calibri"/>
                <a:cs typeface="Calibri"/>
              </a:rPr>
              <a:t> </a:t>
            </a:r>
            <a:r>
              <a:rPr lang="en-US" i="1" spc="-5" dirty="0">
                <a:solidFill>
                  <a:srgbClr val="000000"/>
                </a:solidFill>
                <a:latin typeface="Calibri"/>
                <a:cs typeface="Calibri"/>
              </a:rPr>
              <a:t>sampling</a:t>
            </a:r>
            <a:r>
              <a:rPr lang="en-US" i="1" dirty="0">
                <a:solidFill>
                  <a:srgbClr val="000000"/>
                </a:solidFill>
                <a:latin typeface="Calibri"/>
                <a:cs typeface="Calibri"/>
              </a:rPr>
              <a:t> direction</a:t>
            </a:r>
            <a:r>
              <a:rPr lang="en-US" i="1" spc="5" dirty="0">
                <a:solidFill>
                  <a:srgbClr val="000000"/>
                </a:solidFill>
                <a:latin typeface="Calibri"/>
                <a:cs typeface="Calibri"/>
              </a:rPr>
              <a:t> </a:t>
            </a:r>
            <a:r>
              <a:rPr lang="en-US" dirty="0">
                <a:solidFill>
                  <a:srgbClr val="000000"/>
                </a:solidFill>
                <a:latin typeface="Calibri"/>
                <a:cs typeface="Calibri"/>
              </a:rPr>
              <a:t>is </a:t>
            </a:r>
            <a:r>
              <a:rPr lang="en-US" spc="-620" dirty="0">
                <a:solidFill>
                  <a:srgbClr val="000000"/>
                </a:solidFill>
                <a:latin typeface="Calibri"/>
                <a:cs typeface="Calibri"/>
              </a:rPr>
              <a:t> </a:t>
            </a:r>
            <a:r>
              <a:rPr lang="en-US" dirty="0">
                <a:solidFill>
                  <a:srgbClr val="000000"/>
                </a:solidFill>
                <a:latin typeface="Calibri"/>
                <a:cs typeface="Calibri"/>
              </a:rPr>
              <a:t>along </a:t>
            </a:r>
            <a:r>
              <a:rPr lang="en-US" spc="-5" dirty="0">
                <a:solidFill>
                  <a:srgbClr val="000000"/>
                </a:solidFill>
                <a:latin typeface="Calibri"/>
                <a:cs typeface="Calibri"/>
              </a:rPr>
              <a:t>X-axis i.e. </a:t>
            </a:r>
            <a:r>
              <a:rPr lang="en-US" spc="5" dirty="0">
                <a:solidFill>
                  <a:srgbClr val="000000"/>
                </a:solidFill>
                <a:latin typeface="Calibri"/>
                <a:cs typeface="Calibri"/>
              </a:rPr>
              <a:t>(x</a:t>
            </a:r>
            <a:r>
              <a:rPr lang="en-US" spc="7" baseline="-19519" dirty="0">
                <a:solidFill>
                  <a:srgbClr val="000000"/>
                </a:solidFill>
                <a:latin typeface="Calibri"/>
                <a:cs typeface="Calibri"/>
              </a:rPr>
              <a:t>k</a:t>
            </a:r>
            <a:r>
              <a:rPr lang="en-US" spc="5" dirty="0">
                <a:solidFill>
                  <a:srgbClr val="000000"/>
                </a:solidFill>
                <a:latin typeface="Calibri"/>
                <a:cs typeface="Calibri"/>
              </a:rPr>
              <a:t>+1, </a:t>
            </a:r>
            <a:r>
              <a:rPr lang="en-US" spc="5" dirty="0" err="1">
                <a:solidFill>
                  <a:srgbClr val="000000"/>
                </a:solidFill>
                <a:latin typeface="Calibri"/>
                <a:cs typeface="Calibri"/>
              </a:rPr>
              <a:t>y</a:t>
            </a:r>
            <a:r>
              <a:rPr lang="en-US" spc="7" baseline="-19519" dirty="0" err="1">
                <a:solidFill>
                  <a:srgbClr val="000000"/>
                </a:solidFill>
                <a:latin typeface="Calibri"/>
                <a:cs typeface="Calibri"/>
              </a:rPr>
              <a:t>k</a:t>
            </a:r>
            <a:r>
              <a:rPr lang="en-US" spc="5" dirty="0">
                <a:solidFill>
                  <a:srgbClr val="000000"/>
                </a:solidFill>
                <a:latin typeface="Calibri"/>
                <a:cs typeface="Calibri"/>
              </a:rPr>
              <a:t>) or </a:t>
            </a:r>
            <a:r>
              <a:rPr lang="en-US" dirty="0">
                <a:solidFill>
                  <a:srgbClr val="000000"/>
                </a:solidFill>
                <a:latin typeface="Calibri"/>
                <a:cs typeface="Calibri"/>
              </a:rPr>
              <a:t>(x</a:t>
            </a:r>
            <a:r>
              <a:rPr lang="en-US" baseline="-19519" dirty="0">
                <a:solidFill>
                  <a:srgbClr val="000000"/>
                </a:solidFill>
                <a:latin typeface="Calibri"/>
                <a:cs typeface="Calibri"/>
              </a:rPr>
              <a:t>k</a:t>
            </a:r>
            <a:r>
              <a:rPr lang="en-US" dirty="0">
                <a:solidFill>
                  <a:srgbClr val="000000"/>
                </a:solidFill>
                <a:latin typeface="Calibri"/>
                <a:cs typeface="Calibri"/>
              </a:rPr>
              <a:t>+1, y</a:t>
            </a:r>
            <a:r>
              <a:rPr lang="en-US" baseline="-19519" dirty="0">
                <a:solidFill>
                  <a:srgbClr val="000000"/>
                </a:solidFill>
                <a:latin typeface="Calibri"/>
                <a:cs typeface="Calibri"/>
              </a:rPr>
              <a:t>k</a:t>
            </a:r>
            <a:r>
              <a:rPr lang="en-US" dirty="0">
                <a:solidFill>
                  <a:srgbClr val="000000"/>
                </a:solidFill>
                <a:latin typeface="Calibri"/>
                <a:cs typeface="Calibri"/>
              </a:rPr>
              <a:t>+1). </a:t>
            </a:r>
            <a:r>
              <a:rPr lang="en-US" spc="-5" dirty="0">
                <a:solidFill>
                  <a:srgbClr val="000000"/>
                </a:solidFill>
                <a:latin typeface="Calibri"/>
                <a:cs typeface="Calibri"/>
              </a:rPr>
              <a:t>Thus, the </a:t>
            </a:r>
            <a:r>
              <a:rPr lang="en-US" dirty="0">
                <a:solidFill>
                  <a:srgbClr val="000000"/>
                </a:solidFill>
                <a:latin typeface="Calibri"/>
                <a:cs typeface="Calibri"/>
              </a:rPr>
              <a:t> </a:t>
            </a:r>
            <a:r>
              <a:rPr lang="en-US" spc="-10" dirty="0">
                <a:solidFill>
                  <a:srgbClr val="000000"/>
                </a:solidFill>
                <a:latin typeface="Calibri"/>
                <a:cs typeface="Calibri"/>
              </a:rPr>
              <a:t>common</a:t>
            </a:r>
            <a:r>
              <a:rPr lang="en-US" spc="5" dirty="0">
                <a:solidFill>
                  <a:srgbClr val="000000"/>
                </a:solidFill>
                <a:latin typeface="Calibri"/>
                <a:cs typeface="Calibri"/>
              </a:rPr>
              <a:t> </a:t>
            </a:r>
            <a:r>
              <a:rPr lang="en-US" spc="-5" dirty="0">
                <a:solidFill>
                  <a:srgbClr val="000000"/>
                </a:solidFill>
                <a:latin typeface="Calibri"/>
                <a:cs typeface="Calibri"/>
              </a:rPr>
              <a:t>equation</a:t>
            </a:r>
            <a:r>
              <a:rPr lang="en-US" spc="-15" dirty="0">
                <a:solidFill>
                  <a:srgbClr val="000000"/>
                </a:solidFill>
                <a:latin typeface="Calibri"/>
                <a:cs typeface="Calibri"/>
              </a:rPr>
              <a:t> </a:t>
            </a:r>
            <a:r>
              <a:rPr lang="en-US" spc="5" dirty="0">
                <a:solidFill>
                  <a:srgbClr val="000000"/>
                </a:solidFill>
                <a:latin typeface="Calibri"/>
                <a:cs typeface="Calibri"/>
              </a:rPr>
              <a:t>of</a:t>
            </a:r>
            <a:r>
              <a:rPr lang="en-US" spc="-5" dirty="0">
                <a:solidFill>
                  <a:srgbClr val="000000"/>
                </a:solidFill>
                <a:latin typeface="Calibri"/>
                <a:cs typeface="Calibri"/>
              </a:rPr>
              <a:t> the</a:t>
            </a:r>
            <a:r>
              <a:rPr lang="en-US" spc="10" dirty="0">
                <a:solidFill>
                  <a:srgbClr val="000000"/>
                </a:solidFill>
                <a:latin typeface="Calibri"/>
                <a:cs typeface="Calibri"/>
              </a:rPr>
              <a:t> </a:t>
            </a:r>
            <a:r>
              <a:rPr lang="en-US" dirty="0">
                <a:solidFill>
                  <a:srgbClr val="000000"/>
                </a:solidFill>
                <a:latin typeface="Calibri"/>
                <a:cs typeface="Calibri"/>
              </a:rPr>
              <a:t>line</a:t>
            </a:r>
            <a:r>
              <a:rPr lang="en-US" spc="-25" dirty="0">
                <a:solidFill>
                  <a:srgbClr val="000000"/>
                </a:solidFill>
                <a:latin typeface="Calibri"/>
                <a:cs typeface="Calibri"/>
              </a:rPr>
              <a:t> </a:t>
            </a:r>
            <a:r>
              <a:rPr lang="en-US" dirty="0" smtClean="0">
                <a:solidFill>
                  <a:srgbClr val="000000"/>
                </a:solidFill>
                <a:latin typeface="Calibri"/>
                <a:cs typeface="Calibri"/>
              </a:rPr>
              <a:t>is </a:t>
            </a:r>
            <a:r>
              <a:rPr lang="en-US" dirty="0" err="1" smtClean="0">
                <a:solidFill>
                  <a:srgbClr val="000000"/>
                </a:solidFill>
                <a:latin typeface="Calibri"/>
                <a:cs typeface="Calibri"/>
              </a:rPr>
              <a:t>y</a:t>
            </a:r>
            <a:r>
              <a:rPr lang="en-US" baseline="-25000" dirty="0" err="1" smtClean="0">
                <a:solidFill>
                  <a:srgbClr val="000000"/>
                </a:solidFill>
                <a:latin typeface="Calibri"/>
                <a:cs typeface="Calibri"/>
              </a:rPr>
              <a:t>k</a:t>
            </a:r>
            <a:r>
              <a:rPr lang="en-US" dirty="0" smtClean="0">
                <a:solidFill>
                  <a:srgbClr val="000000"/>
                </a:solidFill>
                <a:latin typeface="Calibri"/>
                <a:cs typeface="Calibri"/>
              </a:rPr>
              <a:t>=</a:t>
            </a:r>
            <a:r>
              <a:rPr lang="en-US" dirty="0" err="1" smtClean="0">
                <a:solidFill>
                  <a:srgbClr val="000000"/>
                </a:solidFill>
                <a:latin typeface="Calibri"/>
                <a:cs typeface="Calibri"/>
              </a:rPr>
              <a:t>mx</a:t>
            </a:r>
            <a:r>
              <a:rPr lang="en-US" baseline="-25000" dirty="0" err="1" smtClean="0">
                <a:solidFill>
                  <a:srgbClr val="000000"/>
                </a:solidFill>
                <a:latin typeface="Calibri"/>
                <a:cs typeface="Calibri"/>
              </a:rPr>
              <a:t>k</a:t>
            </a:r>
            <a:r>
              <a:rPr lang="en-US" dirty="0" err="1" smtClean="0">
                <a:solidFill>
                  <a:srgbClr val="000000"/>
                </a:solidFill>
                <a:latin typeface="Calibri"/>
                <a:cs typeface="Calibri"/>
              </a:rPr>
              <a:t>+c</a:t>
            </a:r>
            <a:r>
              <a:rPr lang="en-US" dirty="0" smtClean="0">
                <a:solidFill>
                  <a:srgbClr val="000000"/>
                </a:solidFill>
                <a:latin typeface="Calibri"/>
                <a:cs typeface="Calibri"/>
              </a:rPr>
              <a:t>.</a:t>
            </a:r>
          </a:p>
          <a:p>
            <a:pPr marL="0" indent="0">
              <a:buNone/>
            </a:pPr>
            <a:r>
              <a:rPr lang="en-US" dirty="0" smtClean="0">
                <a:solidFill>
                  <a:srgbClr val="000000"/>
                </a:solidFill>
                <a:latin typeface="Calibri"/>
                <a:cs typeface="Calibri"/>
              </a:rPr>
              <a:t>We draw a scan line y whose pixel separation from the line path is ‘d</a:t>
            </a:r>
            <a:r>
              <a:rPr lang="en-US" baseline="-25000" dirty="0" smtClean="0">
                <a:solidFill>
                  <a:srgbClr val="000000"/>
                </a:solidFill>
                <a:latin typeface="Calibri"/>
                <a:cs typeface="Calibri"/>
              </a:rPr>
              <a:t>1</a:t>
            </a:r>
            <a:r>
              <a:rPr lang="en-US" dirty="0" smtClean="0">
                <a:solidFill>
                  <a:srgbClr val="000000"/>
                </a:solidFill>
                <a:latin typeface="Calibri"/>
                <a:cs typeface="Calibri"/>
              </a:rPr>
              <a:t>’ and ‘d2’.</a:t>
            </a:r>
          </a:p>
          <a:p>
            <a:pPr marL="0" indent="0">
              <a:buNone/>
            </a:pPr>
            <a:endParaRPr lang="en-US" dirty="0" smtClean="0">
              <a:solidFill>
                <a:srgbClr val="000000"/>
              </a:solidFill>
              <a:latin typeface="Calibri"/>
              <a:cs typeface="Calibri"/>
            </a:endParaRPr>
          </a:p>
          <a:p>
            <a:pPr marL="0" indent="0">
              <a:buNone/>
            </a:pP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7:07:55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20</a:t>
            </a:fld>
            <a:endParaRPr lang="en-US"/>
          </a:p>
        </p:txBody>
      </p:sp>
      <p:sp>
        <p:nvSpPr>
          <p:cNvPr id="6" name="object 3"/>
          <p:cNvSpPr txBox="1"/>
          <p:nvPr/>
        </p:nvSpPr>
        <p:spPr>
          <a:xfrm>
            <a:off x="838200" y="4280603"/>
            <a:ext cx="9380395" cy="2073645"/>
          </a:xfrm>
          <a:prstGeom prst="rect">
            <a:avLst/>
          </a:prstGeom>
        </p:spPr>
        <p:txBody>
          <a:bodyPr vert="horz" wrap="square" lIns="0" tIns="105410" rIns="0" bIns="0" rtlCol="0">
            <a:spAutoFit/>
          </a:bodyPr>
          <a:lstStyle/>
          <a:p>
            <a:pPr marL="25400">
              <a:lnSpc>
                <a:spcPct val="100000"/>
              </a:lnSpc>
              <a:spcBef>
                <a:spcPts val="830"/>
              </a:spcBef>
            </a:pPr>
            <a:r>
              <a:rPr lang="en-US" sz="2400" dirty="0" smtClean="0">
                <a:latin typeface="Calibri"/>
                <a:cs typeface="Calibri"/>
              </a:rPr>
              <a:t>Now,</a:t>
            </a:r>
          </a:p>
          <a:p>
            <a:pPr marL="25400">
              <a:lnSpc>
                <a:spcPct val="100000"/>
              </a:lnSpc>
              <a:spcBef>
                <a:spcPts val="830"/>
              </a:spcBef>
            </a:pPr>
            <a:r>
              <a:rPr sz="2400" dirty="0" smtClean="0">
                <a:latin typeface="Calibri"/>
                <a:cs typeface="Calibri"/>
              </a:rPr>
              <a:t>y</a:t>
            </a:r>
            <a:r>
              <a:rPr sz="2400" spc="-25" dirty="0" smtClean="0">
                <a:latin typeface="Calibri"/>
                <a:cs typeface="Calibri"/>
              </a:rPr>
              <a:t> </a:t>
            </a:r>
            <a:r>
              <a:rPr sz="2400" spc="5" dirty="0">
                <a:latin typeface="Calibri"/>
                <a:cs typeface="Calibri"/>
              </a:rPr>
              <a:t>=</a:t>
            </a:r>
            <a:r>
              <a:rPr sz="2400" spc="-10" dirty="0">
                <a:latin typeface="Calibri"/>
                <a:cs typeface="Calibri"/>
              </a:rPr>
              <a:t> </a:t>
            </a:r>
            <a:r>
              <a:rPr sz="2400" spc="-5" dirty="0">
                <a:latin typeface="Calibri"/>
                <a:cs typeface="Calibri"/>
              </a:rPr>
              <a:t>m(x</a:t>
            </a:r>
            <a:r>
              <a:rPr sz="2400" spc="-7" baseline="-19519" dirty="0">
                <a:latin typeface="Calibri"/>
                <a:cs typeface="Calibri"/>
              </a:rPr>
              <a:t>k</a:t>
            </a:r>
            <a:r>
              <a:rPr sz="2400" spc="-5" dirty="0">
                <a:latin typeface="Calibri"/>
                <a:cs typeface="Calibri"/>
              </a:rPr>
              <a:t>+1)</a:t>
            </a:r>
            <a:r>
              <a:rPr sz="2400" spc="10" dirty="0">
                <a:latin typeface="Calibri"/>
                <a:cs typeface="Calibri"/>
              </a:rPr>
              <a:t> </a:t>
            </a:r>
            <a:r>
              <a:rPr sz="2400" spc="5" dirty="0">
                <a:latin typeface="Calibri"/>
                <a:cs typeface="Calibri"/>
              </a:rPr>
              <a:t>+</a:t>
            </a:r>
            <a:r>
              <a:rPr sz="2400" spc="-10" dirty="0">
                <a:latin typeface="Calibri"/>
                <a:cs typeface="Calibri"/>
              </a:rPr>
              <a:t> </a:t>
            </a:r>
            <a:r>
              <a:rPr sz="2400" dirty="0">
                <a:latin typeface="Calibri"/>
                <a:cs typeface="Calibri"/>
              </a:rPr>
              <a:t>c</a:t>
            </a:r>
          </a:p>
          <a:p>
            <a:pPr marL="92075" marR="1654175" indent="-67310">
              <a:lnSpc>
                <a:spcPts val="5190"/>
              </a:lnSpc>
              <a:spcBef>
                <a:spcPts val="210"/>
              </a:spcBef>
            </a:pPr>
            <a:r>
              <a:rPr sz="2400" spc="-5" dirty="0" smtClean="0">
                <a:latin typeface="Calibri"/>
                <a:cs typeface="Calibri"/>
              </a:rPr>
              <a:t>d</a:t>
            </a:r>
            <a:r>
              <a:rPr sz="2400" spc="-5" baseline="-25000" dirty="0" smtClean="0">
                <a:latin typeface="Calibri"/>
                <a:cs typeface="Calibri"/>
              </a:rPr>
              <a:t>1</a:t>
            </a:r>
            <a:r>
              <a:rPr sz="2400" spc="-15" dirty="0" smtClean="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y</a:t>
            </a:r>
            <a:r>
              <a:rPr sz="2400" spc="-25" dirty="0">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y</a:t>
            </a:r>
            <a:r>
              <a:rPr sz="2400" baseline="-20833" dirty="0">
                <a:latin typeface="Calibri"/>
                <a:cs typeface="Calibri"/>
              </a:rPr>
              <a:t>k</a:t>
            </a:r>
            <a:r>
              <a:rPr sz="2400" spc="-15" baseline="-20833"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m</a:t>
            </a:r>
            <a:r>
              <a:rPr sz="2400" spc="-5" dirty="0">
                <a:latin typeface="Calibri"/>
                <a:cs typeface="Calibri"/>
              </a:rPr>
              <a:t> (x</a:t>
            </a:r>
            <a:r>
              <a:rPr sz="2400" spc="-7" baseline="-20833" dirty="0">
                <a:latin typeface="Calibri"/>
                <a:cs typeface="Calibri"/>
              </a:rPr>
              <a:t>k</a:t>
            </a:r>
            <a:r>
              <a:rPr sz="2400" spc="-15" baseline="-20833" dirty="0">
                <a:latin typeface="Calibri"/>
                <a:cs typeface="Calibri"/>
              </a:rPr>
              <a:t> </a:t>
            </a:r>
            <a:r>
              <a:rPr sz="2400" spc="-5" dirty="0">
                <a:latin typeface="Calibri"/>
                <a:cs typeface="Calibri"/>
              </a:rPr>
              <a:t>+1)</a:t>
            </a:r>
            <a:r>
              <a:rPr sz="2400" spc="-35" dirty="0">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c</a:t>
            </a:r>
            <a:r>
              <a:rPr sz="2400" spc="-5" dirty="0">
                <a:latin typeface="Calibri"/>
                <a:cs typeface="Calibri"/>
              </a:rPr>
              <a:t> </a:t>
            </a:r>
            <a:r>
              <a:rPr sz="2400" dirty="0">
                <a:latin typeface="Calibri"/>
                <a:cs typeface="Calibri"/>
              </a:rPr>
              <a:t>-</a:t>
            </a:r>
            <a:r>
              <a:rPr sz="2400" spc="-5" dirty="0">
                <a:latin typeface="Calibri"/>
                <a:cs typeface="Calibri"/>
              </a:rPr>
              <a:t> </a:t>
            </a:r>
            <a:r>
              <a:rPr sz="2400" dirty="0" err="1">
                <a:latin typeface="Calibri"/>
                <a:cs typeface="Calibri"/>
              </a:rPr>
              <a:t>y</a:t>
            </a:r>
            <a:r>
              <a:rPr sz="2400" baseline="-20833" dirty="0" err="1">
                <a:latin typeface="Calibri"/>
                <a:cs typeface="Calibri"/>
              </a:rPr>
              <a:t>k</a:t>
            </a:r>
            <a:r>
              <a:rPr sz="2400" baseline="-20833" dirty="0">
                <a:latin typeface="Calibri"/>
                <a:cs typeface="Calibri"/>
              </a:rPr>
              <a:t> </a:t>
            </a:r>
            <a:r>
              <a:rPr sz="2400" spc="-794" baseline="-20833" dirty="0">
                <a:latin typeface="Calibri"/>
                <a:cs typeface="Calibri"/>
              </a:rPr>
              <a:t> </a:t>
            </a:r>
            <a:endParaRPr sz="2400" dirty="0">
              <a:latin typeface="Calibri"/>
              <a:cs typeface="Calibri"/>
            </a:endParaRPr>
          </a:p>
          <a:p>
            <a:pPr marL="25400">
              <a:lnSpc>
                <a:spcPct val="100000"/>
              </a:lnSpc>
              <a:spcBef>
                <a:spcPts val="545"/>
              </a:spcBef>
            </a:pPr>
            <a:r>
              <a:rPr sz="2400" spc="-5" dirty="0">
                <a:latin typeface="Calibri"/>
                <a:cs typeface="Calibri"/>
              </a:rPr>
              <a:t>d</a:t>
            </a:r>
            <a:r>
              <a:rPr sz="2400" spc="-5" baseline="-25000" dirty="0">
                <a:latin typeface="Calibri"/>
                <a:cs typeface="Calibri"/>
              </a:rPr>
              <a:t>2</a:t>
            </a:r>
            <a:r>
              <a:rPr sz="2400" spc="-10" dirty="0">
                <a:latin typeface="Calibri"/>
                <a:cs typeface="Calibri"/>
              </a:rPr>
              <a:t> </a:t>
            </a:r>
            <a:r>
              <a:rPr sz="2400" dirty="0">
                <a:latin typeface="Calibri"/>
                <a:cs typeface="Calibri"/>
              </a:rPr>
              <a:t>=</a:t>
            </a:r>
            <a:r>
              <a:rPr sz="2400" spc="-20" dirty="0">
                <a:latin typeface="Calibri"/>
                <a:cs typeface="Calibri"/>
              </a:rPr>
              <a:t> </a:t>
            </a:r>
            <a:r>
              <a:rPr sz="2400" spc="-5" dirty="0">
                <a:latin typeface="Calibri"/>
                <a:cs typeface="Calibri"/>
              </a:rPr>
              <a:t>(y</a:t>
            </a:r>
            <a:r>
              <a:rPr sz="2400" spc="-7" baseline="-20833" dirty="0">
                <a:latin typeface="Calibri"/>
                <a:cs typeface="Calibri"/>
              </a:rPr>
              <a:t>k </a:t>
            </a:r>
            <a:r>
              <a:rPr sz="2400" spc="-5" dirty="0">
                <a:latin typeface="Calibri"/>
                <a:cs typeface="Calibri"/>
              </a:rPr>
              <a:t>+1)-</a:t>
            </a:r>
            <a:r>
              <a:rPr sz="2400" spc="-30" dirty="0">
                <a:latin typeface="Calibri"/>
                <a:cs typeface="Calibri"/>
              </a:rPr>
              <a:t> </a:t>
            </a:r>
            <a:r>
              <a:rPr sz="2400" dirty="0">
                <a:latin typeface="Calibri"/>
                <a:cs typeface="Calibri"/>
              </a:rPr>
              <a:t>y</a:t>
            </a:r>
            <a:r>
              <a:rPr sz="2400" spc="-5" dirty="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y</a:t>
            </a:r>
            <a:r>
              <a:rPr sz="2400" baseline="-25000" dirty="0">
                <a:latin typeface="Calibri"/>
                <a:cs typeface="Calibri"/>
              </a:rPr>
              <a:t>k</a:t>
            </a:r>
            <a:r>
              <a:rPr sz="2400" dirty="0">
                <a:latin typeface="Calibri"/>
                <a:cs typeface="Calibri"/>
              </a:rPr>
              <a:t>+1–</a:t>
            </a:r>
            <a:r>
              <a:rPr sz="2400" spc="-25" dirty="0">
                <a:latin typeface="Calibri"/>
                <a:cs typeface="Calibri"/>
              </a:rPr>
              <a:t> </a:t>
            </a:r>
            <a:r>
              <a:rPr sz="2400" spc="-5" dirty="0">
                <a:latin typeface="Calibri"/>
                <a:cs typeface="Calibri"/>
              </a:rPr>
              <a:t>{m </a:t>
            </a:r>
            <a:r>
              <a:rPr sz="2400" spc="-10" dirty="0">
                <a:latin typeface="Calibri"/>
                <a:cs typeface="Calibri"/>
              </a:rPr>
              <a:t>(x</a:t>
            </a:r>
            <a:r>
              <a:rPr sz="2400" spc="-15" baseline="-20833" dirty="0">
                <a:latin typeface="Calibri"/>
                <a:cs typeface="Calibri"/>
              </a:rPr>
              <a:t>k</a:t>
            </a:r>
            <a:r>
              <a:rPr sz="2400" baseline="-20833" dirty="0">
                <a:latin typeface="Calibri"/>
                <a:cs typeface="Calibri"/>
              </a:rPr>
              <a:t> </a:t>
            </a:r>
            <a:r>
              <a:rPr sz="2400" spc="-5" dirty="0">
                <a:latin typeface="Calibri"/>
                <a:cs typeface="Calibri"/>
              </a:rPr>
              <a:t>+1) </a:t>
            </a:r>
            <a:r>
              <a:rPr sz="2400" dirty="0">
                <a:latin typeface="Calibri"/>
                <a:cs typeface="Calibri"/>
              </a:rPr>
              <a:t>+</a:t>
            </a:r>
            <a:r>
              <a:rPr sz="2400" spc="-30" dirty="0">
                <a:latin typeface="Calibri"/>
                <a:cs typeface="Calibri"/>
              </a:rPr>
              <a:t> </a:t>
            </a:r>
            <a:r>
              <a:rPr sz="2400" dirty="0">
                <a:latin typeface="Calibri"/>
                <a:cs typeface="Calibri"/>
              </a:rPr>
              <a:t>c</a:t>
            </a:r>
            <a:r>
              <a:rPr sz="2400" spc="-10" dirty="0">
                <a:latin typeface="Calibri"/>
                <a:cs typeface="Calibri"/>
              </a:rPr>
              <a:t> </a:t>
            </a:r>
            <a:r>
              <a:rPr sz="2400" dirty="0">
                <a:latin typeface="Calibri"/>
                <a:cs typeface="Calibri"/>
              </a:rPr>
              <a:t>}</a:t>
            </a:r>
          </a:p>
        </p:txBody>
      </p:sp>
    </p:spTree>
    <p:extLst>
      <p:ext uri="{BB962C8B-B14F-4D97-AF65-F5344CB8AC3E}">
        <p14:creationId xmlns="" xmlns:p14="http://schemas.microsoft.com/office/powerpoint/2010/main" val="3801105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7"/>
          <p:cNvPicPr>
            <a:picLocks noGrp="1"/>
          </p:cNvPicPr>
          <p:nvPr>
            <p:ph idx="1"/>
          </p:nvPr>
        </p:nvPicPr>
        <p:blipFill>
          <a:blip r:embed="rId2" cstate="print"/>
          <a:stretch>
            <a:fillRect/>
          </a:stretch>
        </p:blipFill>
        <p:spPr>
          <a:xfrm>
            <a:off x="672106" y="2049709"/>
            <a:ext cx="4680087" cy="3416300"/>
          </a:xfrm>
          <a:prstGeom prst="rect">
            <a:avLst/>
          </a:prstGeom>
        </p:spPr>
      </p:pic>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21</a:t>
            </a:fld>
            <a:endParaRPr lang="en-US"/>
          </a:p>
        </p:txBody>
      </p:sp>
      <p:sp>
        <p:nvSpPr>
          <p:cNvPr id="7" name="object 3"/>
          <p:cNvSpPr txBox="1"/>
          <p:nvPr/>
        </p:nvSpPr>
        <p:spPr>
          <a:xfrm>
            <a:off x="5881070" y="2250888"/>
            <a:ext cx="7512959" cy="2232662"/>
          </a:xfrm>
          <a:prstGeom prst="rect">
            <a:avLst/>
          </a:prstGeom>
        </p:spPr>
        <p:txBody>
          <a:bodyPr vert="horz" wrap="square" lIns="0" tIns="105410" rIns="0" bIns="0" rtlCol="0">
            <a:spAutoFit/>
          </a:bodyPr>
          <a:lstStyle/>
          <a:p>
            <a:pPr marL="25400">
              <a:lnSpc>
                <a:spcPct val="100000"/>
              </a:lnSpc>
              <a:spcBef>
                <a:spcPts val="830"/>
              </a:spcBef>
            </a:pPr>
            <a:r>
              <a:rPr sz="2800" dirty="0">
                <a:latin typeface="Calibri"/>
                <a:cs typeface="Calibri"/>
              </a:rPr>
              <a:t>y</a:t>
            </a:r>
            <a:r>
              <a:rPr sz="2800" spc="-25" dirty="0">
                <a:latin typeface="Calibri"/>
                <a:cs typeface="Calibri"/>
              </a:rPr>
              <a:t> </a:t>
            </a:r>
            <a:r>
              <a:rPr sz="2800" spc="5" dirty="0">
                <a:latin typeface="Calibri"/>
                <a:cs typeface="Calibri"/>
              </a:rPr>
              <a:t>=</a:t>
            </a:r>
            <a:r>
              <a:rPr sz="2800" spc="-10" dirty="0">
                <a:latin typeface="Calibri"/>
                <a:cs typeface="Calibri"/>
              </a:rPr>
              <a:t> </a:t>
            </a:r>
            <a:r>
              <a:rPr sz="2800" spc="-5" dirty="0">
                <a:latin typeface="Calibri"/>
                <a:cs typeface="Calibri"/>
              </a:rPr>
              <a:t>m(x</a:t>
            </a:r>
            <a:r>
              <a:rPr sz="2800" spc="-7" baseline="-19519" dirty="0">
                <a:latin typeface="Calibri"/>
                <a:cs typeface="Calibri"/>
              </a:rPr>
              <a:t>k</a:t>
            </a:r>
            <a:r>
              <a:rPr sz="2800" spc="-5" dirty="0">
                <a:latin typeface="Calibri"/>
                <a:cs typeface="Calibri"/>
              </a:rPr>
              <a:t>+1)</a:t>
            </a:r>
            <a:r>
              <a:rPr sz="2800" spc="10" dirty="0">
                <a:latin typeface="Calibri"/>
                <a:cs typeface="Calibri"/>
              </a:rPr>
              <a:t> </a:t>
            </a:r>
            <a:r>
              <a:rPr sz="2800" spc="5" dirty="0">
                <a:latin typeface="Calibri"/>
                <a:cs typeface="Calibri"/>
              </a:rPr>
              <a:t>+</a:t>
            </a:r>
            <a:r>
              <a:rPr sz="2800" spc="-10" dirty="0">
                <a:latin typeface="Calibri"/>
                <a:cs typeface="Calibri"/>
              </a:rPr>
              <a:t> </a:t>
            </a:r>
            <a:r>
              <a:rPr sz="2800" dirty="0">
                <a:latin typeface="Calibri"/>
                <a:cs typeface="Calibri"/>
              </a:rPr>
              <a:t>c</a:t>
            </a:r>
          </a:p>
          <a:p>
            <a:pPr marL="25400">
              <a:lnSpc>
                <a:spcPct val="100000"/>
              </a:lnSpc>
              <a:spcBef>
                <a:spcPts val="575"/>
              </a:spcBef>
            </a:pPr>
            <a:r>
              <a:rPr sz="2800" spc="-45" dirty="0">
                <a:latin typeface="Calibri"/>
                <a:cs typeface="Calibri"/>
              </a:rPr>
              <a:t>Now,</a:t>
            </a:r>
            <a:endParaRPr sz="2800" dirty="0">
              <a:latin typeface="Calibri"/>
              <a:cs typeface="Calibri"/>
            </a:endParaRPr>
          </a:p>
          <a:p>
            <a:pPr marL="92075" marR="1654175" indent="-67310">
              <a:lnSpc>
                <a:spcPts val="5190"/>
              </a:lnSpc>
              <a:spcBef>
                <a:spcPts val="210"/>
              </a:spcBef>
            </a:pPr>
            <a:r>
              <a:rPr sz="2800" spc="-5" dirty="0">
                <a:latin typeface="Calibri"/>
                <a:cs typeface="Calibri"/>
              </a:rPr>
              <a:t>d</a:t>
            </a:r>
            <a:r>
              <a:rPr sz="2800" spc="-5" baseline="-25000" dirty="0">
                <a:latin typeface="Calibri"/>
                <a:cs typeface="Calibri"/>
              </a:rPr>
              <a:t>1</a:t>
            </a:r>
            <a:r>
              <a:rPr sz="2800" spc="-15" dirty="0">
                <a:latin typeface="Calibri"/>
                <a:cs typeface="Calibri"/>
              </a:rPr>
              <a:t> </a:t>
            </a:r>
            <a:r>
              <a:rPr sz="2800" dirty="0">
                <a:latin typeface="Calibri"/>
                <a:cs typeface="Calibri"/>
              </a:rPr>
              <a:t>=</a:t>
            </a:r>
            <a:r>
              <a:rPr sz="2800" spc="-20" dirty="0">
                <a:latin typeface="Calibri"/>
                <a:cs typeface="Calibri"/>
              </a:rPr>
              <a:t> </a:t>
            </a:r>
            <a:r>
              <a:rPr sz="2800" dirty="0">
                <a:latin typeface="Calibri"/>
                <a:cs typeface="Calibri"/>
              </a:rPr>
              <a:t>y</a:t>
            </a:r>
            <a:r>
              <a:rPr sz="2800" spc="-25" dirty="0">
                <a:latin typeface="Calibri"/>
                <a:cs typeface="Calibri"/>
              </a:rPr>
              <a:t> </a:t>
            </a:r>
            <a:r>
              <a:rPr sz="2800" dirty="0">
                <a:latin typeface="Calibri"/>
                <a:cs typeface="Calibri"/>
              </a:rPr>
              <a:t>-</a:t>
            </a:r>
            <a:r>
              <a:rPr sz="2800" spc="-5" dirty="0">
                <a:latin typeface="Calibri"/>
                <a:cs typeface="Calibri"/>
              </a:rPr>
              <a:t> </a:t>
            </a:r>
            <a:r>
              <a:rPr sz="2800" dirty="0">
                <a:latin typeface="Calibri"/>
                <a:cs typeface="Calibri"/>
              </a:rPr>
              <a:t>y</a:t>
            </a:r>
            <a:r>
              <a:rPr sz="2800" baseline="-20833" dirty="0">
                <a:latin typeface="Calibri"/>
                <a:cs typeface="Calibri"/>
              </a:rPr>
              <a:t>k</a:t>
            </a:r>
            <a:r>
              <a:rPr sz="2800" spc="-15" baseline="-20833" dirty="0">
                <a:latin typeface="Calibri"/>
                <a:cs typeface="Calibri"/>
              </a:rPr>
              <a:t> </a:t>
            </a:r>
            <a:r>
              <a:rPr sz="2800" dirty="0">
                <a:latin typeface="Calibri"/>
                <a:cs typeface="Calibri"/>
              </a:rPr>
              <a:t>=</a:t>
            </a:r>
            <a:r>
              <a:rPr sz="2800" spc="-20" dirty="0">
                <a:latin typeface="Calibri"/>
                <a:cs typeface="Calibri"/>
              </a:rPr>
              <a:t> </a:t>
            </a:r>
            <a:r>
              <a:rPr sz="2800" dirty="0">
                <a:latin typeface="Calibri"/>
                <a:cs typeface="Calibri"/>
              </a:rPr>
              <a:t>m</a:t>
            </a:r>
            <a:r>
              <a:rPr sz="2800" spc="-5" dirty="0">
                <a:latin typeface="Calibri"/>
                <a:cs typeface="Calibri"/>
              </a:rPr>
              <a:t> (x</a:t>
            </a:r>
            <a:r>
              <a:rPr sz="2800" spc="-7" baseline="-20833" dirty="0">
                <a:latin typeface="Calibri"/>
                <a:cs typeface="Calibri"/>
              </a:rPr>
              <a:t>k</a:t>
            </a:r>
            <a:r>
              <a:rPr sz="2800" spc="-15" baseline="-20833" dirty="0">
                <a:latin typeface="Calibri"/>
                <a:cs typeface="Calibri"/>
              </a:rPr>
              <a:t> </a:t>
            </a:r>
            <a:r>
              <a:rPr sz="2800" spc="-5" dirty="0">
                <a:latin typeface="Calibri"/>
                <a:cs typeface="Calibri"/>
              </a:rPr>
              <a:t>+1)</a:t>
            </a:r>
            <a:r>
              <a:rPr sz="2800" spc="-35" dirty="0">
                <a:latin typeface="Calibri"/>
                <a:cs typeface="Calibri"/>
              </a:rPr>
              <a:t> </a:t>
            </a:r>
            <a:r>
              <a:rPr sz="2800" dirty="0">
                <a:latin typeface="Calibri"/>
                <a:cs typeface="Calibri"/>
              </a:rPr>
              <a:t>+</a:t>
            </a:r>
            <a:r>
              <a:rPr sz="2800" spc="-5" dirty="0">
                <a:latin typeface="Calibri"/>
                <a:cs typeface="Calibri"/>
              </a:rPr>
              <a:t> </a:t>
            </a:r>
            <a:r>
              <a:rPr sz="2800" dirty="0">
                <a:latin typeface="Calibri"/>
                <a:cs typeface="Calibri"/>
              </a:rPr>
              <a:t>c</a:t>
            </a:r>
            <a:r>
              <a:rPr sz="2800" spc="-5" dirty="0">
                <a:latin typeface="Calibri"/>
                <a:cs typeface="Calibri"/>
              </a:rPr>
              <a:t> </a:t>
            </a:r>
            <a:r>
              <a:rPr sz="2800" dirty="0">
                <a:latin typeface="Calibri"/>
                <a:cs typeface="Calibri"/>
              </a:rPr>
              <a:t>-</a:t>
            </a:r>
            <a:r>
              <a:rPr sz="2800" spc="-5" dirty="0">
                <a:latin typeface="Calibri"/>
                <a:cs typeface="Calibri"/>
              </a:rPr>
              <a:t> </a:t>
            </a:r>
            <a:r>
              <a:rPr sz="2800" dirty="0">
                <a:latin typeface="Calibri"/>
                <a:cs typeface="Calibri"/>
              </a:rPr>
              <a:t>y</a:t>
            </a:r>
            <a:r>
              <a:rPr sz="2800" baseline="-20833" dirty="0">
                <a:latin typeface="Calibri"/>
                <a:cs typeface="Calibri"/>
              </a:rPr>
              <a:t>k </a:t>
            </a:r>
            <a:r>
              <a:rPr sz="2800" spc="-794" baseline="-20833" dirty="0">
                <a:latin typeface="Calibri"/>
                <a:cs typeface="Calibri"/>
              </a:rPr>
              <a:t> </a:t>
            </a:r>
            <a:r>
              <a:rPr sz="2800" dirty="0">
                <a:latin typeface="Calibri"/>
                <a:cs typeface="Calibri"/>
              </a:rPr>
              <a:t>and</a:t>
            </a:r>
          </a:p>
          <a:p>
            <a:pPr marL="25400">
              <a:lnSpc>
                <a:spcPct val="100000"/>
              </a:lnSpc>
              <a:spcBef>
                <a:spcPts val="545"/>
              </a:spcBef>
            </a:pPr>
            <a:r>
              <a:rPr sz="2800" spc="-5" dirty="0">
                <a:latin typeface="Calibri"/>
                <a:cs typeface="Calibri"/>
              </a:rPr>
              <a:t>d</a:t>
            </a:r>
            <a:r>
              <a:rPr sz="2800" spc="-5" baseline="-25000" dirty="0">
                <a:latin typeface="Calibri"/>
                <a:cs typeface="Calibri"/>
              </a:rPr>
              <a:t>2</a:t>
            </a:r>
            <a:r>
              <a:rPr sz="2800" spc="-10" dirty="0">
                <a:latin typeface="Calibri"/>
                <a:cs typeface="Calibri"/>
              </a:rPr>
              <a:t> </a:t>
            </a:r>
            <a:r>
              <a:rPr sz="2800" dirty="0">
                <a:latin typeface="Calibri"/>
                <a:cs typeface="Calibri"/>
              </a:rPr>
              <a:t>=</a:t>
            </a:r>
            <a:r>
              <a:rPr sz="2800" spc="-20" dirty="0">
                <a:latin typeface="Calibri"/>
                <a:cs typeface="Calibri"/>
              </a:rPr>
              <a:t> </a:t>
            </a:r>
            <a:r>
              <a:rPr sz="2800" spc="-5" dirty="0">
                <a:latin typeface="Calibri"/>
                <a:cs typeface="Calibri"/>
              </a:rPr>
              <a:t>(y</a:t>
            </a:r>
            <a:r>
              <a:rPr sz="2800" spc="-7" baseline="-20833" dirty="0">
                <a:latin typeface="Calibri"/>
                <a:cs typeface="Calibri"/>
              </a:rPr>
              <a:t>k </a:t>
            </a:r>
            <a:r>
              <a:rPr sz="2800" spc="-5" dirty="0">
                <a:latin typeface="Calibri"/>
                <a:cs typeface="Calibri"/>
              </a:rPr>
              <a:t>+1)-</a:t>
            </a:r>
            <a:r>
              <a:rPr sz="2800" spc="-30" dirty="0">
                <a:latin typeface="Calibri"/>
                <a:cs typeface="Calibri"/>
              </a:rPr>
              <a:t> </a:t>
            </a:r>
            <a:r>
              <a:rPr sz="2800" dirty="0">
                <a:latin typeface="Calibri"/>
                <a:cs typeface="Calibri"/>
              </a:rPr>
              <a:t>y</a:t>
            </a:r>
            <a:r>
              <a:rPr sz="2800" spc="-5" dirty="0">
                <a:latin typeface="Calibri"/>
                <a:cs typeface="Calibri"/>
              </a:rPr>
              <a:t> </a:t>
            </a:r>
            <a:r>
              <a:rPr sz="2800" dirty="0">
                <a:latin typeface="Calibri"/>
                <a:cs typeface="Calibri"/>
              </a:rPr>
              <a:t>=</a:t>
            </a:r>
            <a:r>
              <a:rPr sz="2800" spc="-15" dirty="0">
                <a:latin typeface="Calibri"/>
                <a:cs typeface="Calibri"/>
              </a:rPr>
              <a:t> </a:t>
            </a:r>
            <a:r>
              <a:rPr sz="2800" dirty="0">
                <a:latin typeface="Calibri"/>
                <a:cs typeface="Calibri"/>
              </a:rPr>
              <a:t>y</a:t>
            </a:r>
            <a:r>
              <a:rPr sz="2800" baseline="-25000" dirty="0">
                <a:latin typeface="Calibri"/>
                <a:cs typeface="Calibri"/>
              </a:rPr>
              <a:t>k</a:t>
            </a:r>
            <a:r>
              <a:rPr sz="2800" dirty="0">
                <a:latin typeface="Calibri"/>
                <a:cs typeface="Calibri"/>
              </a:rPr>
              <a:t>+1–</a:t>
            </a:r>
            <a:r>
              <a:rPr sz="2800" spc="-25" dirty="0">
                <a:latin typeface="Calibri"/>
                <a:cs typeface="Calibri"/>
              </a:rPr>
              <a:t> </a:t>
            </a:r>
            <a:r>
              <a:rPr sz="2800" spc="-5" dirty="0">
                <a:latin typeface="Calibri"/>
                <a:cs typeface="Calibri"/>
              </a:rPr>
              <a:t>{m </a:t>
            </a:r>
            <a:r>
              <a:rPr sz="2800" spc="-10" dirty="0">
                <a:latin typeface="Calibri"/>
                <a:cs typeface="Calibri"/>
              </a:rPr>
              <a:t>(x</a:t>
            </a:r>
            <a:r>
              <a:rPr sz="2800" spc="-15" baseline="-20833" dirty="0">
                <a:latin typeface="Calibri"/>
                <a:cs typeface="Calibri"/>
              </a:rPr>
              <a:t>k</a:t>
            </a:r>
            <a:r>
              <a:rPr sz="2800" baseline="-20833" dirty="0">
                <a:latin typeface="Calibri"/>
                <a:cs typeface="Calibri"/>
              </a:rPr>
              <a:t> </a:t>
            </a:r>
            <a:r>
              <a:rPr sz="2800" spc="-5" dirty="0">
                <a:latin typeface="Calibri"/>
                <a:cs typeface="Calibri"/>
              </a:rPr>
              <a:t>+1) </a:t>
            </a:r>
            <a:r>
              <a:rPr sz="2800" dirty="0">
                <a:latin typeface="Calibri"/>
                <a:cs typeface="Calibri"/>
              </a:rPr>
              <a:t>+</a:t>
            </a:r>
            <a:r>
              <a:rPr sz="2800" spc="-30" dirty="0">
                <a:latin typeface="Calibri"/>
                <a:cs typeface="Calibri"/>
              </a:rPr>
              <a:t> </a:t>
            </a:r>
            <a:r>
              <a:rPr sz="2800" dirty="0">
                <a:latin typeface="Calibri"/>
                <a:cs typeface="Calibri"/>
              </a:rPr>
              <a:t>c</a:t>
            </a:r>
            <a:r>
              <a:rPr sz="2800" spc="-10" dirty="0">
                <a:latin typeface="Calibri"/>
                <a:cs typeface="Calibri"/>
              </a:rPr>
              <a:t> </a:t>
            </a:r>
            <a:r>
              <a:rPr sz="2800" dirty="0">
                <a:latin typeface="Calibri"/>
                <a:cs typeface="Calibri"/>
              </a:rPr>
              <a:t>}</a:t>
            </a:r>
          </a:p>
        </p:txBody>
      </p:sp>
      <p:sp>
        <p:nvSpPr>
          <p:cNvPr id="8" name="Flowchart: Connector 7"/>
          <p:cNvSpPr/>
          <p:nvPr/>
        </p:nvSpPr>
        <p:spPr>
          <a:xfrm>
            <a:off x="2408349" y="2331076"/>
            <a:ext cx="154547" cy="19318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2419081" y="3521926"/>
            <a:ext cx="154547" cy="19318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4878947" y="2343955"/>
            <a:ext cx="154547" cy="19318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4878947" y="3500281"/>
            <a:ext cx="154547" cy="19318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807778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idx="1"/>
          </p:nvPr>
        </p:nvSpPr>
        <p:spPr>
          <a:xfrm>
            <a:off x="962518" y="1078378"/>
            <a:ext cx="8761413" cy="380873"/>
          </a:xfrm>
          <a:prstGeom prst="rect">
            <a:avLst/>
          </a:prstGeom>
        </p:spPr>
        <p:txBody>
          <a:bodyPr vert="horz" wrap="square" lIns="0" tIns="11430" rIns="0" bIns="0" rtlCol="0">
            <a:spAutoFit/>
          </a:bodyPr>
          <a:lstStyle/>
          <a:p>
            <a:pPr marL="25400">
              <a:lnSpc>
                <a:spcPct val="100000"/>
              </a:lnSpc>
              <a:spcBef>
                <a:spcPts val="90"/>
              </a:spcBef>
              <a:tabLst>
                <a:tab pos="3339465" algn="l"/>
              </a:tabLst>
            </a:pPr>
            <a:r>
              <a:rPr sz="2400" b="0" spc="-5" dirty="0">
                <a:solidFill>
                  <a:srgbClr val="000000"/>
                </a:solidFill>
                <a:latin typeface="Calibri"/>
                <a:cs typeface="Calibri"/>
              </a:rPr>
              <a:t>The</a:t>
            </a:r>
            <a:r>
              <a:rPr sz="2400" b="0" spc="20" dirty="0">
                <a:solidFill>
                  <a:srgbClr val="000000"/>
                </a:solidFill>
                <a:latin typeface="Calibri"/>
                <a:cs typeface="Calibri"/>
              </a:rPr>
              <a:t> </a:t>
            </a:r>
            <a:r>
              <a:rPr sz="2400" b="0" spc="-20" dirty="0">
                <a:solidFill>
                  <a:srgbClr val="000000"/>
                </a:solidFill>
                <a:latin typeface="Calibri"/>
                <a:cs typeface="Calibri"/>
              </a:rPr>
              <a:t>difference</a:t>
            </a:r>
            <a:r>
              <a:rPr sz="2400" b="0" spc="-5" dirty="0">
                <a:solidFill>
                  <a:srgbClr val="000000"/>
                </a:solidFill>
                <a:latin typeface="Calibri"/>
                <a:cs typeface="Calibri"/>
              </a:rPr>
              <a:t> </a:t>
            </a:r>
            <a:r>
              <a:rPr sz="2400" b="0" spc="-5" dirty="0" err="1" smtClean="0">
                <a:solidFill>
                  <a:srgbClr val="000000"/>
                </a:solidFill>
                <a:latin typeface="Calibri"/>
                <a:cs typeface="Calibri"/>
              </a:rPr>
              <a:t>bet</a:t>
            </a:r>
            <a:r>
              <a:rPr sz="2400" b="0" spc="-7" baseline="25132" dirty="0" err="1" smtClean="0">
                <a:solidFill>
                  <a:srgbClr val="000000"/>
                </a:solidFill>
                <a:latin typeface="Calibri"/>
                <a:cs typeface="Calibri"/>
              </a:rPr>
              <a:t>n</a:t>
            </a:r>
            <a:r>
              <a:rPr lang="en-US" sz="2400" b="0" spc="-7" dirty="0" smtClean="0">
                <a:solidFill>
                  <a:srgbClr val="000000"/>
                </a:solidFill>
                <a:latin typeface="Calibri"/>
                <a:cs typeface="Calibri"/>
              </a:rPr>
              <a:t> </a:t>
            </a:r>
            <a:r>
              <a:rPr sz="2400" b="0" spc="-10" dirty="0" smtClean="0">
                <a:solidFill>
                  <a:srgbClr val="000000"/>
                </a:solidFill>
                <a:latin typeface="Calibri"/>
                <a:cs typeface="Calibri"/>
              </a:rPr>
              <a:t>these</a:t>
            </a:r>
            <a:r>
              <a:rPr sz="2400" b="0" dirty="0" smtClean="0">
                <a:solidFill>
                  <a:srgbClr val="000000"/>
                </a:solidFill>
                <a:latin typeface="Calibri"/>
                <a:cs typeface="Calibri"/>
              </a:rPr>
              <a:t> </a:t>
            </a:r>
            <a:r>
              <a:rPr sz="2400" b="0" spc="-15" dirty="0">
                <a:solidFill>
                  <a:srgbClr val="000000"/>
                </a:solidFill>
                <a:latin typeface="Calibri"/>
                <a:cs typeface="Calibri"/>
              </a:rPr>
              <a:t>two</a:t>
            </a:r>
            <a:r>
              <a:rPr sz="2400" b="0" spc="-10" dirty="0">
                <a:solidFill>
                  <a:srgbClr val="000000"/>
                </a:solidFill>
                <a:latin typeface="Calibri"/>
                <a:cs typeface="Calibri"/>
              </a:rPr>
              <a:t> </a:t>
            </a:r>
            <a:r>
              <a:rPr sz="2400" b="0" spc="-20" dirty="0">
                <a:solidFill>
                  <a:srgbClr val="000000"/>
                </a:solidFill>
                <a:latin typeface="Calibri"/>
                <a:cs typeface="Calibri"/>
              </a:rPr>
              <a:t>separation</a:t>
            </a:r>
            <a:r>
              <a:rPr sz="2400" b="0" spc="35" dirty="0">
                <a:solidFill>
                  <a:srgbClr val="000000"/>
                </a:solidFill>
                <a:latin typeface="Calibri"/>
                <a:cs typeface="Calibri"/>
              </a:rPr>
              <a:t> </a:t>
            </a:r>
            <a:r>
              <a:rPr sz="2400" b="0" spc="-5" dirty="0">
                <a:solidFill>
                  <a:srgbClr val="000000"/>
                </a:solidFill>
                <a:latin typeface="Calibri"/>
                <a:cs typeface="Calibri"/>
              </a:rPr>
              <a:t>is,</a:t>
            </a: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22</a:t>
            </a:fld>
            <a:endParaRPr lang="en-US"/>
          </a:p>
        </p:txBody>
      </p:sp>
      <p:sp>
        <p:nvSpPr>
          <p:cNvPr id="7" name="object 3"/>
          <p:cNvSpPr txBox="1"/>
          <p:nvPr/>
        </p:nvSpPr>
        <p:spPr>
          <a:xfrm>
            <a:off x="1129942" y="1843003"/>
            <a:ext cx="7386955" cy="4129592"/>
          </a:xfrm>
          <a:prstGeom prst="rect">
            <a:avLst/>
          </a:prstGeom>
        </p:spPr>
        <p:txBody>
          <a:bodyPr vert="horz" wrap="square" lIns="0" tIns="105410" rIns="0" bIns="0" rtlCol="0">
            <a:spAutoFit/>
          </a:bodyPr>
          <a:lstStyle/>
          <a:p>
            <a:pPr marL="25400">
              <a:lnSpc>
                <a:spcPct val="100000"/>
              </a:lnSpc>
              <a:spcBef>
                <a:spcPts val="830"/>
              </a:spcBef>
            </a:pPr>
            <a:r>
              <a:rPr sz="2400" spc="-5" dirty="0">
                <a:latin typeface="Calibri"/>
                <a:cs typeface="Calibri"/>
              </a:rPr>
              <a:t>d</a:t>
            </a:r>
            <a:r>
              <a:rPr sz="2400" spc="-5" baseline="-25000" dirty="0">
                <a:latin typeface="Calibri"/>
                <a:cs typeface="Calibri"/>
              </a:rPr>
              <a:t>1</a:t>
            </a:r>
            <a:r>
              <a:rPr sz="2400" spc="5" dirty="0">
                <a:latin typeface="Calibri"/>
                <a:cs typeface="Calibri"/>
              </a:rPr>
              <a:t> </a:t>
            </a:r>
            <a:r>
              <a:rPr sz="2400" dirty="0">
                <a:latin typeface="Calibri"/>
                <a:cs typeface="Calibri"/>
              </a:rPr>
              <a:t>-</a:t>
            </a:r>
            <a:r>
              <a:rPr sz="2400" spc="15" dirty="0">
                <a:latin typeface="Calibri"/>
                <a:cs typeface="Calibri"/>
              </a:rPr>
              <a:t> </a:t>
            </a:r>
            <a:r>
              <a:rPr sz="2400" spc="-5" dirty="0">
                <a:latin typeface="Calibri"/>
                <a:cs typeface="Calibri"/>
              </a:rPr>
              <a:t>d</a:t>
            </a:r>
            <a:r>
              <a:rPr sz="2400" spc="-5" baseline="-25000" dirty="0">
                <a:latin typeface="Calibri"/>
                <a:cs typeface="Calibri"/>
              </a:rPr>
              <a:t>2</a:t>
            </a:r>
            <a:r>
              <a:rPr sz="2400" spc="5" dirty="0">
                <a:latin typeface="Calibri"/>
                <a:cs typeface="Calibri"/>
              </a:rPr>
              <a:t> =</a:t>
            </a:r>
            <a:r>
              <a:rPr sz="2400" dirty="0">
                <a:latin typeface="Calibri"/>
                <a:cs typeface="Calibri"/>
              </a:rPr>
              <a:t> </a:t>
            </a:r>
            <a:r>
              <a:rPr sz="2400" spc="10" dirty="0">
                <a:latin typeface="Calibri"/>
                <a:cs typeface="Calibri"/>
              </a:rPr>
              <a:t>[m</a:t>
            </a:r>
            <a:r>
              <a:rPr sz="2400" dirty="0">
                <a:latin typeface="Calibri"/>
                <a:cs typeface="Calibri"/>
              </a:rPr>
              <a:t> (x</a:t>
            </a:r>
            <a:r>
              <a:rPr sz="2400" baseline="-19519" dirty="0">
                <a:latin typeface="Calibri"/>
                <a:cs typeface="Calibri"/>
              </a:rPr>
              <a:t>k </a:t>
            </a:r>
            <a:r>
              <a:rPr sz="2400" spc="-5" dirty="0">
                <a:latin typeface="Calibri"/>
                <a:cs typeface="Calibri"/>
              </a:rPr>
              <a:t>+1)</a:t>
            </a:r>
            <a:r>
              <a:rPr sz="2400" spc="20" dirty="0">
                <a:latin typeface="Calibri"/>
                <a:cs typeface="Calibri"/>
              </a:rPr>
              <a:t> </a:t>
            </a:r>
            <a:r>
              <a:rPr sz="2400" spc="5" dirty="0">
                <a:latin typeface="Calibri"/>
                <a:cs typeface="Calibri"/>
              </a:rPr>
              <a:t>+</a:t>
            </a:r>
            <a:r>
              <a:rPr sz="2400" dirty="0">
                <a:latin typeface="Calibri"/>
                <a:cs typeface="Calibri"/>
              </a:rPr>
              <a:t> c</a:t>
            </a:r>
            <a:r>
              <a:rPr sz="2400" spc="10" dirty="0">
                <a:latin typeface="Calibri"/>
                <a:cs typeface="Calibri"/>
              </a:rPr>
              <a:t> </a:t>
            </a:r>
            <a:r>
              <a:rPr sz="2400" dirty="0">
                <a:latin typeface="Calibri"/>
                <a:cs typeface="Calibri"/>
              </a:rPr>
              <a:t>-</a:t>
            </a:r>
            <a:r>
              <a:rPr sz="2400" spc="-10" dirty="0">
                <a:latin typeface="Calibri"/>
                <a:cs typeface="Calibri"/>
              </a:rPr>
              <a:t> </a:t>
            </a:r>
            <a:r>
              <a:rPr sz="2400" spc="5" dirty="0">
                <a:latin typeface="Calibri"/>
                <a:cs typeface="Calibri"/>
              </a:rPr>
              <a:t>y</a:t>
            </a:r>
            <a:r>
              <a:rPr sz="2400" spc="7" baseline="-19519" dirty="0">
                <a:latin typeface="Calibri"/>
                <a:cs typeface="Calibri"/>
              </a:rPr>
              <a:t>k</a:t>
            </a:r>
            <a:r>
              <a:rPr sz="2400" baseline="-19519" dirty="0">
                <a:latin typeface="Calibri"/>
                <a:cs typeface="Calibri"/>
              </a:rPr>
              <a:t> </a:t>
            </a:r>
            <a:r>
              <a:rPr sz="2400" dirty="0">
                <a:latin typeface="Calibri"/>
                <a:cs typeface="Calibri"/>
              </a:rPr>
              <a:t>]</a:t>
            </a:r>
            <a:r>
              <a:rPr sz="2400" spc="-10" dirty="0">
                <a:latin typeface="Calibri"/>
                <a:cs typeface="Calibri"/>
              </a:rPr>
              <a:t> </a:t>
            </a:r>
            <a:r>
              <a:rPr sz="2400" dirty="0">
                <a:latin typeface="Calibri"/>
                <a:cs typeface="Calibri"/>
              </a:rPr>
              <a:t>-</a:t>
            </a:r>
            <a:r>
              <a:rPr sz="2400" spc="15" dirty="0">
                <a:latin typeface="Calibri"/>
                <a:cs typeface="Calibri"/>
              </a:rPr>
              <a:t> </a:t>
            </a:r>
            <a:r>
              <a:rPr sz="2400" spc="-5" dirty="0">
                <a:latin typeface="Calibri"/>
                <a:cs typeface="Calibri"/>
              </a:rPr>
              <a:t>[y</a:t>
            </a:r>
            <a:r>
              <a:rPr sz="2400" spc="-7" baseline="-19519" dirty="0">
                <a:latin typeface="Calibri"/>
                <a:cs typeface="Calibri"/>
              </a:rPr>
              <a:t>k</a:t>
            </a:r>
            <a:r>
              <a:rPr sz="2400" spc="-5" dirty="0">
                <a:latin typeface="Calibri"/>
                <a:cs typeface="Calibri"/>
              </a:rPr>
              <a:t>+1–</a:t>
            </a:r>
            <a:r>
              <a:rPr sz="2400" spc="5" dirty="0">
                <a:latin typeface="Calibri"/>
                <a:cs typeface="Calibri"/>
              </a:rPr>
              <a:t> {m</a:t>
            </a:r>
            <a:r>
              <a:rPr sz="2400" dirty="0">
                <a:latin typeface="Calibri"/>
                <a:cs typeface="Calibri"/>
              </a:rPr>
              <a:t> (x</a:t>
            </a:r>
            <a:r>
              <a:rPr sz="2400" baseline="-19519" dirty="0">
                <a:latin typeface="Calibri"/>
                <a:cs typeface="Calibri"/>
              </a:rPr>
              <a:t>k </a:t>
            </a:r>
            <a:r>
              <a:rPr sz="2400" spc="-5" dirty="0">
                <a:latin typeface="Calibri"/>
                <a:cs typeface="Calibri"/>
              </a:rPr>
              <a:t>+1)</a:t>
            </a:r>
            <a:r>
              <a:rPr sz="2400" dirty="0">
                <a:latin typeface="Calibri"/>
                <a:cs typeface="Calibri"/>
              </a:rPr>
              <a:t> </a:t>
            </a:r>
            <a:r>
              <a:rPr sz="2400" spc="5" dirty="0">
                <a:latin typeface="Calibri"/>
                <a:cs typeface="Calibri"/>
              </a:rPr>
              <a:t>+</a:t>
            </a:r>
            <a:r>
              <a:rPr sz="2400" dirty="0">
                <a:latin typeface="Calibri"/>
                <a:cs typeface="Calibri"/>
              </a:rPr>
              <a:t> c</a:t>
            </a:r>
            <a:r>
              <a:rPr sz="2400" spc="10" dirty="0">
                <a:latin typeface="Calibri"/>
                <a:cs typeface="Calibri"/>
              </a:rPr>
              <a:t> </a:t>
            </a:r>
            <a:r>
              <a:rPr sz="2400" dirty="0" smtClean="0">
                <a:latin typeface="Calibri"/>
                <a:cs typeface="Calibri"/>
              </a:rPr>
              <a:t>}]</a:t>
            </a:r>
            <a:endParaRPr sz="2400" dirty="0">
              <a:latin typeface="Calibri"/>
              <a:cs typeface="Calibri"/>
            </a:endParaRPr>
          </a:p>
          <a:p>
            <a:pPr marL="25400">
              <a:lnSpc>
                <a:spcPct val="100000"/>
              </a:lnSpc>
              <a:spcBef>
                <a:spcPts val="710"/>
              </a:spcBef>
            </a:pPr>
            <a:r>
              <a:rPr sz="2400" spc="-10" dirty="0">
                <a:latin typeface="Calibri"/>
                <a:cs typeface="Calibri"/>
              </a:rPr>
              <a:t>d</a:t>
            </a:r>
            <a:r>
              <a:rPr sz="2400" spc="-10" baseline="-25000" dirty="0">
                <a:latin typeface="Calibri"/>
                <a:cs typeface="Calibri"/>
              </a:rPr>
              <a:t>1</a:t>
            </a:r>
            <a:r>
              <a:rPr sz="2400" spc="-10" dirty="0">
                <a:latin typeface="Calibri"/>
                <a:cs typeface="Calibri"/>
              </a:rPr>
              <a:t>-</a:t>
            </a:r>
            <a:r>
              <a:rPr sz="2400" spc="20" dirty="0">
                <a:latin typeface="Calibri"/>
                <a:cs typeface="Calibri"/>
              </a:rPr>
              <a:t> </a:t>
            </a:r>
            <a:r>
              <a:rPr sz="2400" spc="-10" dirty="0">
                <a:latin typeface="Calibri"/>
                <a:cs typeface="Calibri"/>
              </a:rPr>
              <a:t>d</a:t>
            </a:r>
            <a:r>
              <a:rPr sz="2400" spc="-10" baseline="-25000" dirty="0">
                <a:latin typeface="Calibri"/>
                <a:cs typeface="Calibri"/>
              </a:rPr>
              <a:t>2</a:t>
            </a:r>
            <a:r>
              <a:rPr sz="2400" dirty="0">
                <a:latin typeface="Calibri"/>
                <a:cs typeface="Calibri"/>
              </a:rPr>
              <a:t> </a:t>
            </a:r>
            <a:r>
              <a:rPr sz="2400" spc="-5" dirty="0">
                <a:latin typeface="Calibri"/>
                <a:cs typeface="Calibri"/>
              </a:rPr>
              <a:t>=</a:t>
            </a:r>
            <a:r>
              <a:rPr sz="2400" spc="10" dirty="0">
                <a:latin typeface="Calibri"/>
                <a:cs typeface="Calibri"/>
              </a:rPr>
              <a:t> </a:t>
            </a:r>
            <a:r>
              <a:rPr sz="2400" spc="-15" dirty="0">
                <a:latin typeface="Calibri"/>
                <a:cs typeface="Calibri"/>
              </a:rPr>
              <a:t>2m</a:t>
            </a:r>
            <a:r>
              <a:rPr sz="2400" spc="30" dirty="0">
                <a:latin typeface="Calibri"/>
                <a:cs typeface="Calibri"/>
              </a:rPr>
              <a:t> </a:t>
            </a:r>
            <a:r>
              <a:rPr sz="2400" spc="-10" dirty="0">
                <a:latin typeface="Calibri"/>
                <a:cs typeface="Calibri"/>
              </a:rPr>
              <a:t>(x</a:t>
            </a:r>
            <a:r>
              <a:rPr sz="2400" spc="-15" baseline="-19841" dirty="0">
                <a:latin typeface="Calibri"/>
                <a:cs typeface="Calibri"/>
              </a:rPr>
              <a:t>k</a:t>
            </a:r>
            <a:r>
              <a:rPr sz="2400" spc="-10" dirty="0">
                <a:latin typeface="Calibri"/>
                <a:cs typeface="Calibri"/>
              </a:rPr>
              <a:t>+1)+</a:t>
            </a:r>
            <a:r>
              <a:rPr sz="2400" spc="75" dirty="0">
                <a:latin typeface="Calibri"/>
                <a:cs typeface="Calibri"/>
              </a:rPr>
              <a:t> </a:t>
            </a:r>
            <a:r>
              <a:rPr sz="2400" spc="-10" dirty="0">
                <a:latin typeface="Calibri"/>
                <a:cs typeface="Calibri"/>
              </a:rPr>
              <a:t>2c</a:t>
            </a:r>
            <a:r>
              <a:rPr sz="2400" spc="15" dirty="0">
                <a:latin typeface="Calibri"/>
                <a:cs typeface="Calibri"/>
              </a:rPr>
              <a:t> </a:t>
            </a:r>
            <a:r>
              <a:rPr sz="2400" spc="-5" dirty="0">
                <a:latin typeface="Calibri"/>
                <a:cs typeface="Calibri"/>
              </a:rPr>
              <a:t>-</a:t>
            </a:r>
            <a:r>
              <a:rPr sz="2400" dirty="0">
                <a:latin typeface="Calibri"/>
                <a:cs typeface="Calibri"/>
              </a:rPr>
              <a:t> </a:t>
            </a:r>
            <a:r>
              <a:rPr sz="2400" spc="-5" dirty="0">
                <a:latin typeface="Calibri"/>
                <a:cs typeface="Calibri"/>
              </a:rPr>
              <a:t>2y</a:t>
            </a:r>
            <a:r>
              <a:rPr sz="2400" spc="-7" baseline="-19841" dirty="0">
                <a:latin typeface="Calibri"/>
                <a:cs typeface="Calibri"/>
              </a:rPr>
              <a:t>k</a:t>
            </a:r>
            <a:r>
              <a:rPr sz="2400" spc="412" baseline="-19841" dirty="0">
                <a:latin typeface="Calibri"/>
                <a:cs typeface="Calibri"/>
              </a:rPr>
              <a:t> </a:t>
            </a:r>
            <a:r>
              <a:rPr sz="2400" spc="-5" dirty="0">
                <a:latin typeface="Calibri"/>
                <a:cs typeface="Calibri"/>
              </a:rPr>
              <a:t>-1</a:t>
            </a:r>
            <a:endParaRPr sz="2400" dirty="0">
              <a:latin typeface="Calibri"/>
              <a:cs typeface="Calibri"/>
            </a:endParaRPr>
          </a:p>
          <a:p>
            <a:pPr marL="25400">
              <a:lnSpc>
                <a:spcPct val="100000"/>
              </a:lnSpc>
              <a:spcBef>
                <a:spcPts val="770"/>
              </a:spcBef>
            </a:pPr>
            <a:r>
              <a:rPr sz="2400" spc="-5" dirty="0">
                <a:latin typeface="Calibri"/>
                <a:cs typeface="Calibri"/>
              </a:rPr>
              <a:t>Since, </a:t>
            </a:r>
            <a:r>
              <a:rPr sz="2400" dirty="0">
                <a:latin typeface="Calibri"/>
                <a:cs typeface="Calibri"/>
              </a:rPr>
              <a:t>slope</a:t>
            </a:r>
            <a:r>
              <a:rPr sz="2400" spc="-45" dirty="0">
                <a:latin typeface="Calibri"/>
                <a:cs typeface="Calibri"/>
              </a:rPr>
              <a:t> </a:t>
            </a:r>
            <a:r>
              <a:rPr sz="2400" dirty="0">
                <a:latin typeface="Calibri"/>
                <a:cs typeface="Calibri"/>
              </a:rPr>
              <a:t>of</a:t>
            </a:r>
            <a:r>
              <a:rPr sz="2400" spc="-5" dirty="0">
                <a:latin typeface="Calibri"/>
                <a:cs typeface="Calibri"/>
              </a:rPr>
              <a:t> </a:t>
            </a:r>
            <a:r>
              <a:rPr sz="2400" dirty="0">
                <a:latin typeface="Calibri"/>
                <a:cs typeface="Calibri"/>
              </a:rPr>
              <a:t>line</a:t>
            </a:r>
            <a:r>
              <a:rPr sz="2400" spc="-10" dirty="0">
                <a:latin typeface="Calibri"/>
                <a:cs typeface="Calibri"/>
              </a:rPr>
              <a:t> (</a:t>
            </a:r>
            <a:r>
              <a:rPr sz="2400" b="1" spc="-10" dirty="0">
                <a:latin typeface="Calibri"/>
                <a:cs typeface="Calibri"/>
              </a:rPr>
              <a:t>m</a:t>
            </a:r>
            <a:r>
              <a:rPr sz="2400" spc="-10" dirty="0">
                <a:latin typeface="Calibri"/>
                <a:cs typeface="Calibri"/>
              </a:rPr>
              <a:t>)</a:t>
            </a:r>
            <a:r>
              <a:rPr sz="2400" spc="25" dirty="0">
                <a:latin typeface="Calibri"/>
                <a:cs typeface="Calibri"/>
              </a:rPr>
              <a:t> </a:t>
            </a:r>
            <a:r>
              <a:rPr sz="2400" spc="-5" dirty="0">
                <a:latin typeface="Calibri"/>
                <a:cs typeface="Calibri"/>
              </a:rPr>
              <a:t>=</a:t>
            </a:r>
            <a:r>
              <a:rPr sz="2400" spc="-10" dirty="0">
                <a:latin typeface="Calibri"/>
                <a:cs typeface="Calibri"/>
              </a:rPr>
              <a:t> </a:t>
            </a:r>
            <a:r>
              <a:rPr sz="2400" b="1" spc="-5" dirty="0">
                <a:latin typeface="Calibri"/>
                <a:cs typeface="Calibri"/>
              </a:rPr>
              <a:t>Δy</a:t>
            </a:r>
            <a:r>
              <a:rPr sz="2400" b="1" spc="15" dirty="0">
                <a:latin typeface="Calibri"/>
                <a:cs typeface="Calibri"/>
              </a:rPr>
              <a:t> </a:t>
            </a:r>
            <a:r>
              <a:rPr sz="2400" b="1" spc="-5" dirty="0">
                <a:latin typeface="Calibri"/>
                <a:cs typeface="Calibri"/>
              </a:rPr>
              <a:t>/ </a:t>
            </a:r>
            <a:r>
              <a:rPr sz="2400" b="1" spc="-10" dirty="0">
                <a:latin typeface="Calibri"/>
                <a:cs typeface="Calibri"/>
              </a:rPr>
              <a:t>Δx</a:t>
            </a:r>
            <a:r>
              <a:rPr sz="2400" spc="-10" dirty="0">
                <a:latin typeface="Calibri"/>
                <a:cs typeface="Calibri"/>
              </a:rPr>
              <a:t>,</a:t>
            </a:r>
            <a:endParaRPr sz="2400" dirty="0">
              <a:latin typeface="Calibri"/>
              <a:cs typeface="Calibri"/>
            </a:endParaRPr>
          </a:p>
          <a:p>
            <a:pPr marL="25400">
              <a:lnSpc>
                <a:spcPct val="100000"/>
              </a:lnSpc>
              <a:spcBef>
                <a:spcPts val="690"/>
              </a:spcBef>
            </a:pPr>
            <a:r>
              <a:rPr sz="2400" spc="-45" dirty="0">
                <a:latin typeface="Calibri"/>
                <a:cs typeface="Calibri"/>
              </a:rPr>
              <a:t>We</a:t>
            </a:r>
            <a:r>
              <a:rPr sz="2400" spc="-60" dirty="0">
                <a:latin typeface="Calibri"/>
                <a:cs typeface="Calibri"/>
              </a:rPr>
              <a:t> </a:t>
            </a:r>
            <a:r>
              <a:rPr sz="2400" spc="-15" dirty="0">
                <a:latin typeface="Calibri"/>
                <a:cs typeface="Calibri"/>
              </a:rPr>
              <a:t>have,</a:t>
            </a:r>
            <a:endParaRPr sz="2400" dirty="0">
              <a:latin typeface="Calibri"/>
              <a:cs typeface="Calibri"/>
            </a:endParaRPr>
          </a:p>
          <a:p>
            <a:pPr marL="25400" marR="805180">
              <a:lnSpc>
                <a:spcPct val="120000"/>
              </a:lnSpc>
              <a:spcBef>
                <a:spcPts val="5"/>
              </a:spcBef>
            </a:pPr>
            <a:r>
              <a:rPr sz="2400" dirty="0">
                <a:latin typeface="Calibri"/>
                <a:cs typeface="Calibri"/>
              </a:rPr>
              <a:t>Δx</a:t>
            </a:r>
            <a:r>
              <a:rPr sz="2400" spc="-15" dirty="0">
                <a:latin typeface="Calibri"/>
                <a:cs typeface="Calibri"/>
              </a:rPr>
              <a:t> </a:t>
            </a:r>
            <a:r>
              <a:rPr sz="2400" spc="-5" dirty="0">
                <a:latin typeface="Calibri"/>
                <a:cs typeface="Calibri"/>
              </a:rPr>
              <a:t>(d</a:t>
            </a:r>
            <a:r>
              <a:rPr sz="2400" spc="-5" baseline="-25000" dirty="0">
                <a:latin typeface="Calibri"/>
                <a:cs typeface="Calibri"/>
              </a:rPr>
              <a:t>1</a:t>
            </a:r>
            <a:r>
              <a:rPr sz="2400" spc="-5" dirty="0">
                <a:latin typeface="Calibri"/>
                <a:cs typeface="Calibri"/>
              </a:rPr>
              <a:t>-</a:t>
            </a:r>
            <a:r>
              <a:rPr sz="2400" spc="20" dirty="0">
                <a:latin typeface="Calibri"/>
                <a:cs typeface="Calibri"/>
              </a:rPr>
              <a:t> </a:t>
            </a:r>
            <a:r>
              <a:rPr sz="2400" spc="-5" dirty="0">
                <a:latin typeface="Calibri"/>
                <a:cs typeface="Calibri"/>
              </a:rPr>
              <a:t>d</a:t>
            </a:r>
            <a:r>
              <a:rPr sz="2400" spc="-5" baseline="-25000" dirty="0">
                <a:latin typeface="Calibri"/>
                <a:cs typeface="Calibri"/>
              </a:rPr>
              <a:t>2</a:t>
            </a:r>
            <a:r>
              <a:rPr sz="2400" spc="-5" dirty="0">
                <a:latin typeface="Calibri"/>
                <a:cs typeface="Calibri"/>
              </a:rPr>
              <a:t>)</a:t>
            </a:r>
            <a:r>
              <a:rPr sz="2400" spc="15" dirty="0">
                <a:latin typeface="Calibri"/>
                <a:cs typeface="Calibri"/>
              </a:rPr>
              <a:t> </a:t>
            </a:r>
            <a:r>
              <a:rPr sz="2400" dirty="0">
                <a:latin typeface="Calibri"/>
                <a:cs typeface="Calibri"/>
              </a:rPr>
              <a:t>= 2</a:t>
            </a:r>
            <a:r>
              <a:rPr sz="2400" spc="10" dirty="0">
                <a:latin typeface="Calibri"/>
                <a:cs typeface="Calibri"/>
              </a:rPr>
              <a:t> </a:t>
            </a:r>
            <a:r>
              <a:rPr sz="2400" dirty="0">
                <a:latin typeface="Calibri"/>
                <a:cs typeface="Calibri"/>
              </a:rPr>
              <a:t>Δy</a:t>
            </a:r>
            <a:r>
              <a:rPr sz="2400" spc="-15" dirty="0">
                <a:latin typeface="Calibri"/>
                <a:cs typeface="Calibri"/>
              </a:rPr>
              <a:t> </a:t>
            </a:r>
            <a:r>
              <a:rPr sz="2400" spc="-5" dirty="0">
                <a:latin typeface="Calibri"/>
                <a:cs typeface="Calibri"/>
              </a:rPr>
              <a:t>(x</a:t>
            </a:r>
            <a:r>
              <a:rPr sz="2400" spc="-7" baseline="-19519" dirty="0">
                <a:latin typeface="Calibri"/>
                <a:cs typeface="Calibri"/>
              </a:rPr>
              <a:t>k</a:t>
            </a:r>
            <a:r>
              <a:rPr sz="2400" spc="-5" dirty="0">
                <a:latin typeface="Calibri"/>
                <a:cs typeface="Calibri"/>
              </a:rPr>
              <a:t>+1)+</a:t>
            </a:r>
            <a:r>
              <a:rPr sz="2400" spc="25" dirty="0">
                <a:latin typeface="Calibri"/>
                <a:cs typeface="Calibri"/>
              </a:rPr>
              <a:t> </a:t>
            </a:r>
            <a:r>
              <a:rPr sz="2400" dirty="0">
                <a:latin typeface="Calibri"/>
                <a:cs typeface="Calibri"/>
              </a:rPr>
              <a:t>2 </a:t>
            </a:r>
            <a:r>
              <a:rPr sz="2400" dirty="0" err="1">
                <a:latin typeface="Calibri"/>
                <a:cs typeface="Calibri"/>
              </a:rPr>
              <a:t>Δx</a:t>
            </a:r>
            <a:r>
              <a:rPr sz="2400" dirty="0">
                <a:latin typeface="Calibri"/>
                <a:cs typeface="Calibri"/>
              </a:rPr>
              <a:t> </a:t>
            </a:r>
            <a:r>
              <a:rPr lang="en-US" sz="2400" dirty="0" smtClean="0">
                <a:latin typeface="Calibri"/>
                <a:cs typeface="Calibri"/>
              </a:rPr>
              <a:t>c</a:t>
            </a:r>
            <a:r>
              <a:rPr sz="2400" spc="-10" dirty="0" smtClean="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2 </a:t>
            </a:r>
            <a:r>
              <a:rPr sz="2400" dirty="0" err="1">
                <a:latin typeface="Calibri"/>
                <a:cs typeface="Calibri"/>
              </a:rPr>
              <a:t>Δx</a:t>
            </a:r>
            <a:r>
              <a:rPr sz="2400" dirty="0">
                <a:latin typeface="Calibri"/>
                <a:cs typeface="Calibri"/>
              </a:rPr>
              <a:t> </a:t>
            </a:r>
            <a:r>
              <a:rPr lang="en-US" sz="2400" dirty="0" err="1" smtClean="0">
                <a:latin typeface="Calibri"/>
                <a:cs typeface="Calibri"/>
              </a:rPr>
              <a:t>y</a:t>
            </a:r>
            <a:r>
              <a:rPr sz="2400" spc="7" baseline="-19519" dirty="0" err="1" smtClean="0">
                <a:latin typeface="Calibri"/>
                <a:cs typeface="Calibri"/>
              </a:rPr>
              <a:t>k</a:t>
            </a:r>
            <a:r>
              <a:rPr sz="2400" spc="284" baseline="-19519" dirty="0" smtClean="0">
                <a:latin typeface="Calibri"/>
                <a:cs typeface="Calibri"/>
              </a:rPr>
              <a:t> </a:t>
            </a:r>
            <a:r>
              <a:rPr sz="2400" dirty="0">
                <a:latin typeface="Calibri"/>
                <a:cs typeface="Calibri"/>
              </a:rPr>
              <a:t>–</a:t>
            </a:r>
            <a:r>
              <a:rPr sz="2400" spc="5" dirty="0">
                <a:latin typeface="Calibri"/>
                <a:cs typeface="Calibri"/>
              </a:rPr>
              <a:t> </a:t>
            </a:r>
            <a:r>
              <a:rPr sz="2400" spc="-5" dirty="0" err="1">
                <a:latin typeface="Calibri"/>
                <a:cs typeface="Calibri"/>
              </a:rPr>
              <a:t>Δx</a:t>
            </a:r>
            <a:r>
              <a:rPr sz="2400" spc="-5" dirty="0">
                <a:latin typeface="Calibri"/>
                <a:cs typeface="Calibri"/>
              </a:rPr>
              <a:t> </a:t>
            </a:r>
            <a:r>
              <a:rPr sz="2400" spc="-620" dirty="0">
                <a:latin typeface="Calibri"/>
                <a:cs typeface="Calibri"/>
              </a:rPr>
              <a:t> </a:t>
            </a:r>
            <a:endParaRPr lang="en-US" sz="2400" spc="-620" dirty="0" smtClean="0">
              <a:latin typeface="Calibri"/>
              <a:cs typeface="Calibri"/>
            </a:endParaRPr>
          </a:p>
          <a:p>
            <a:pPr marL="25400" marR="805180">
              <a:lnSpc>
                <a:spcPct val="120000"/>
              </a:lnSpc>
              <a:spcBef>
                <a:spcPts val="5"/>
              </a:spcBef>
            </a:pPr>
            <a:r>
              <a:rPr sz="2400" spc="-5" dirty="0" smtClean="0">
                <a:latin typeface="Calibri"/>
                <a:cs typeface="Calibri"/>
              </a:rPr>
              <a:t>Define</a:t>
            </a:r>
            <a:r>
              <a:rPr sz="2400" spc="-40" dirty="0" smtClean="0">
                <a:latin typeface="Calibri"/>
                <a:cs typeface="Calibri"/>
              </a:rPr>
              <a:t> </a:t>
            </a:r>
            <a:r>
              <a:rPr sz="2400" spc="-5" dirty="0">
                <a:latin typeface="Calibri"/>
                <a:cs typeface="Calibri"/>
              </a:rPr>
              <a:t>Decision</a:t>
            </a:r>
            <a:r>
              <a:rPr sz="2400" spc="-15" dirty="0">
                <a:latin typeface="Calibri"/>
                <a:cs typeface="Calibri"/>
              </a:rPr>
              <a:t> parameter</a:t>
            </a:r>
            <a:r>
              <a:rPr sz="2400" spc="-35" dirty="0">
                <a:latin typeface="Calibri"/>
                <a:cs typeface="Calibri"/>
              </a:rPr>
              <a:t> </a:t>
            </a:r>
            <a:r>
              <a:rPr sz="2400" spc="-15" dirty="0">
                <a:latin typeface="Calibri"/>
                <a:cs typeface="Calibri"/>
              </a:rPr>
              <a:t>at</a:t>
            </a:r>
            <a:r>
              <a:rPr sz="2400" spc="5" dirty="0">
                <a:latin typeface="Calibri"/>
                <a:cs typeface="Calibri"/>
              </a:rPr>
              <a:t> </a:t>
            </a:r>
            <a:r>
              <a:rPr lang="en-US" sz="2400" spc="5" dirty="0" err="1" smtClean="0">
                <a:latin typeface="Calibri"/>
                <a:cs typeface="Calibri"/>
              </a:rPr>
              <a:t>k</a:t>
            </a:r>
            <a:r>
              <a:rPr sz="2400" spc="-7" baseline="25525" dirty="0" err="1" smtClean="0">
                <a:latin typeface="Calibri"/>
                <a:cs typeface="Calibri"/>
              </a:rPr>
              <a:t>th</a:t>
            </a:r>
            <a:r>
              <a:rPr sz="2400" spc="270" baseline="25525" dirty="0" smtClean="0">
                <a:latin typeface="Calibri"/>
                <a:cs typeface="Calibri"/>
              </a:rPr>
              <a:t> </a:t>
            </a:r>
            <a:r>
              <a:rPr sz="2400" spc="-15" dirty="0">
                <a:latin typeface="Calibri"/>
                <a:cs typeface="Calibri"/>
              </a:rPr>
              <a:t>step,</a:t>
            </a:r>
            <a:endParaRPr sz="2400" dirty="0">
              <a:latin typeface="Calibri"/>
              <a:cs typeface="Calibri"/>
            </a:endParaRPr>
          </a:p>
          <a:p>
            <a:pPr marL="25400">
              <a:lnSpc>
                <a:spcPct val="100000"/>
              </a:lnSpc>
              <a:spcBef>
                <a:spcPts val="675"/>
              </a:spcBef>
            </a:pPr>
            <a:r>
              <a:rPr lang="en-US" sz="2400" dirty="0" smtClean="0">
                <a:latin typeface="Calibri"/>
                <a:cs typeface="Calibri"/>
              </a:rPr>
              <a:t> </a:t>
            </a:r>
            <a:r>
              <a:rPr lang="en-US" sz="2400" dirty="0" err="1" smtClean="0">
                <a:latin typeface="Calibri"/>
                <a:cs typeface="Calibri"/>
              </a:rPr>
              <a:t>p</a:t>
            </a:r>
            <a:r>
              <a:rPr sz="2400" baseline="-19519" dirty="0" err="1" smtClean="0">
                <a:latin typeface="Calibri"/>
                <a:cs typeface="Calibri"/>
              </a:rPr>
              <a:t>k</a:t>
            </a:r>
            <a:r>
              <a:rPr sz="2400" spc="292" baseline="-19519" dirty="0" smtClean="0">
                <a:latin typeface="Calibri"/>
                <a:cs typeface="Calibri"/>
              </a:rPr>
              <a:t> </a:t>
            </a:r>
            <a:r>
              <a:rPr sz="2400" spc="5" dirty="0">
                <a:latin typeface="Calibri"/>
                <a:cs typeface="Calibri"/>
              </a:rPr>
              <a:t>=</a:t>
            </a:r>
            <a:r>
              <a:rPr sz="2400" spc="-15" dirty="0">
                <a:latin typeface="Calibri"/>
                <a:cs typeface="Calibri"/>
              </a:rPr>
              <a:t> </a:t>
            </a:r>
            <a:r>
              <a:rPr sz="2400" dirty="0">
                <a:latin typeface="Calibri"/>
                <a:cs typeface="Calibri"/>
              </a:rPr>
              <a:t>Δx</a:t>
            </a:r>
            <a:r>
              <a:rPr sz="2400" spc="-20" dirty="0">
                <a:latin typeface="Calibri"/>
                <a:cs typeface="Calibri"/>
              </a:rPr>
              <a:t> </a:t>
            </a:r>
            <a:r>
              <a:rPr sz="2400" spc="-5" dirty="0">
                <a:latin typeface="Calibri"/>
                <a:cs typeface="Calibri"/>
              </a:rPr>
              <a:t>(d</a:t>
            </a:r>
            <a:r>
              <a:rPr sz="2400" spc="-5" baseline="-25000" dirty="0">
                <a:latin typeface="Calibri"/>
                <a:cs typeface="Calibri"/>
              </a:rPr>
              <a:t>1</a:t>
            </a:r>
            <a:r>
              <a:rPr sz="2400" spc="-5" dirty="0">
                <a:latin typeface="Calibri"/>
                <a:cs typeface="Calibri"/>
              </a:rPr>
              <a:t>-</a:t>
            </a:r>
            <a:r>
              <a:rPr sz="2400" spc="25" dirty="0">
                <a:latin typeface="Calibri"/>
                <a:cs typeface="Calibri"/>
              </a:rPr>
              <a:t> </a:t>
            </a:r>
            <a:r>
              <a:rPr sz="2400" spc="-5" dirty="0">
                <a:latin typeface="Calibri"/>
                <a:cs typeface="Calibri"/>
              </a:rPr>
              <a:t>d</a:t>
            </a:r>
            <a:r>
              <a:rPr sz="2400" spc="-5" baseline="-25000" dirty="0">
                <a:latin typeface="Calibri"/>
                <a:cs typeface="Calibri"/>
              </a:rPr>
              <a:t>2</a:t>
            </a:r>
            <a:r>
              <a:rPr sz="2400" spc="-5" dirty="0">
                <a:latin typeface="Calibri"/>
                <a:cs typeface="Calibri"/>
              </a:rPr>
              <a:t>)</a:t>
            </a:r>
            <a:endParaRPr sz="2400" dirty="0">
              <a:latin typeface="Calibri"/>
              <a:cs typeface="Calibri"/>
            </a:endParaRPr>
          </a:p>
          <a:p>
            <a:pPr marL="430530">
              <a:lnSpc>
                <a:spcPct val="100000"/>
              </a:lnSpc>
              <a:spcBef>
                <a:spcPts val="670"/>
              </a:spcBef>
            </a:pPr>
            <a:r>
              <a:rPr sz="2400" spc="5" dirty="0">
                <a:latin typeface="Calibri"/>
                <a:cs typeface="Calibri"/>
              </a:rPr>
              <a:t>=</a:t>
            </a:r>
            <a:r>
              <a:rPr sz="2400" spc="-5" dirty="0">
                <a:latin typeface="Calibri"/>
                <a:cs typeface="Calibri"/>
              </a:rPr>
              <a:t> </a:t>
            </a:r>
            <a:r>
              <a:rPr sz="2400" spc="5" dirty="0">
                <a:latin typeface="Calibri"/>
                <a:cs typeface="Calibri"/>
              </a:rPr>
              <a:t>2</a:t>
            </a:r>
            <a:r>
              <a:rPr sz="2400" dirty="0">
                <a:latin typeface="Calibri"/>
                <a:cs typeface="Calibri"/>
              </a:rPr>
              <a:t> Δy</a:t>
            </a:r>
            <a:r>
              <a:rPr sz="2400" spc="-45" dirty="0">
                <a:latin typeface="Calibri"/>
                <a:cs typeface="Calibri"/>
              </a:rPr>
              <a:t> </a:t>
            </a:r>
            <a:r>
              <a:rPr sz="2400" spc="-5" dirty="0">
                <a:latin typeface="Calibri"/>
                <a:cs typeface="Calibri"/>
              </a:rPr>
              <a:t>(x</a:t>
            </a:r>
            <a:r>
              <a:rPr sz="2400" spc="-7" baseline="-19519" dirty="0">
                <a:latin typeface="Calibri"/>
                <a:cs typeface="Calibri"/>
              </a:rPr>
              <a:t>k</a:t>
            </a:r>
            <a:r>
              <a:rPr sz="2400" spc="-5" dirty="0">
                <a:latin typeface="Calibri"/>
                <a:cs typeface="Calibri"/>
              </a:rPr>
              <a:t>+1)+</a:t>
            </a:r>
            <a:r>
              <a:rPr sz="2400" spc="45" dirty="0">
                <a:latin typeface="Calibri"/>
                <a:cs typeface="Calibri"/>
              </a:rPr>
              <a:t> </a:t>
            </a:r>
            <a:r>
              <a:rPr sz="2400" spc="5" dirty="0">
                <a:latin typeface="Calibri"/>
                <a:cs typeface="Calibri"/>
              </a:rPr>
              <a:t>2</a:t>
            </a:r>
            <a:r>
              <a:rPr sz="2400" dirty="0">
                <a:latin typeface="Calibri"/>
                <a:cs typeface="Calibri"/>
              </a:rPr>
              <a:t> </a:t>
            </a:r>
            <a:r>
              <a:rPr sz="2400" dirty="0" err="1">
                <a:latin typeface="Calibri"/>
                <a:cs typeface="Calibri"/>
              </a:rPr>
              <a:t>Δx</a:t>
            </a:r>
            <a:r>
              <a:rPr sz="2400" spc="-35" dirty="0">
                <a:latin typeface="Calibri"/>
                <a:cs typeface="Calibri"/>
              </a:rPr>
              <a:t> </a:t>
            </a:r>
            <a:r>
              <a:rPr lang="en-US" sz="2400" spc="-35" dirty="0" smtClean="0">
                <a:latin typeface="Calibri"/>
                <a:cs typeface="Calibri"/>
              </a:rPr>
              <a:t>c</a:t>
            </a:r>
            <a:r>
              <a:rPr sz="2400" spc="15" dirty="0" smtClean="0">
                <a:latin typeface="Calibri"/>
                <a:cs typeface="Calibri"/>
              </a:rPr>
              <a:t> </a:t>
            </a:r>
            <a:r>
              <a:rPr sz="2400" dirty="0">
                <a:latin typeface="Calibri"/>
                <a:cs typeface="Calibri"/>
              </a:rPr>
              <a:t>-</a:t>
            </a:r>
            <a:r>
              <a:rPr sz="2400" spc="10" dirty="0">
                <a:latin typeface="Calibri"/>
                <a:cs typeface="Calibri"/>
              </a:rPr>
              <a:t> </a:t>
            </a:r>
            <a:r>
              <a:rPr sz="2400" spc="5" dirty="0">
                <a:latin typeface="Calibri"/>
                <a:cs typeface="Calibri"/>
              </a:rPr>
              <a:t>2</a:t>
            </a:r>
            <a:r>
              <a:rPr sz="2400" spc="-25" dirty="0">
                <a:latin typeface="Calibri"/>
                <a:cs typeface="Calibri"/>
              </a:rPr>
              <a:t> </a:t>
            </a:r>
            <a:r>
              <a:rPr sz="2400" dirty="0">
                <a:latin typeface="Calibri"/>
                <a:cs typeface="Calibri"/>
              </a:rPr>
              <a:t>Δx</a:t>
            </a:r>
            <a:r>
              <a:rPr sz="2400" spc="-10" dirty="0">
                <a:latin typeface="Calibri"/>
                <a:cs typeface="Calibri"/>
              </a:rPr>
              <a:t> </a:t>
            </a:r>
            <a:r>
              <a:rPr sz="2400" spc="5" dirty="0">
                <a:latin typeface="Calibri"/>
                <a:cs typeface="Calibri"/>
              </a:rPr>
              <a:t>y</a:t>
            </a:r>
            <a:r>
              <a:rPr sz="2400" spc="7" baseline="-19519" dirty="0">
                <a:latin typeface="Calibri"/>
                <a:cs typeface="Calibri"/>
              </a:rPr>
              <a:t>k</a:t>
            </a:r>
            <a:r>
              <a:rPr sz="2400" spc="322" baseline="-19519" dirty="0">
                <a:latin typeface="Calibri"/>
                <a:cs typeface="Calibri"/>
              </a:rPr>
              <a:t> </a:t>
            </a:r>
            <a:r>
              <a:rPr sz="2400" spc="5" dirty="0">
                <a:latin typeface="Calibri"/>
                <a:cs typeface="Calibri"/>
              </a:rPr>
              <a:t>–</a:t>
            </a:r>
            <a:r>
              <a:rPr sz="2400" dirty="0">
                <a:latin typeface="Calibri"/>
                <a:cs typeface="Calibri"/>
              </a:rPr>
              <a:t> Δx</a:t>
            </a:r>
          </a:p>
          <a:p>
            <a:pPr marL="509905">
              <a:lnSpc>
                <a:spcPct val="100000"/>
              </a:lnSpc>
              <a:spcBef>
                <a:spcPts val="675"/>
              </a:spcBef>
            </a:pPr>
            <a:r>
              <a:rPr sz="2400" dirty="0">
                <a:latin typeface="Calibri"/>
                <a:cs typeface="Calibri"/>
              </a:rPr>
              <a:t>=2</a:t>
            </a:r>
            <a:r>
              <a:rPr sz="2400" spc="15" dirty="0">
                <a:latin typeface="Calibri"/>
                <a:cs typeface="Calibri"/>
              </a:rPr>
              <a:t> </a:t>
            </a:r>
            <a:r>
              <a:rPr sz="2400" dirty="0" err="1">
                <a:latin typeface="Calibri"/>
                <a:cs typeface="Calibri"/>
              </a:rPr>
              <a:t>Δy</a:t>
            </a:r>
            <a:r>
              <a:rPr sz="2400" spc="-35" dirty="0">
                <a:latin typeface="Calibri"/>
                <a:cs typeface="Calibri"/>
              </a:rPr>
              <a:t> </a:t>
            </a:r>
            <a:r>
              <a:rPr lang="en-US" sz="2400" spc="-35" dirty="0" smtClean="0">
                <a:latin typeface="Calibri"/>
                <a:cs typeface="Calibri"/>
              </a:rPr>
              <a:t>x</a:t>
            </a:r>
            <a:r>
              <a:rPr sz="2400" baseline="-19519" dirty="0" smtClean="0">
                <a:latin typeface="Calibri"/>
                <a:cs typeface="Calibri"/>
              </a:rPr>
              <a:t>k</a:t>
            </a:r>
            <a:r>
              <a:rPr sz="2400" dirty="0" smtClean="0">
                <a:latin typeface="Calibri"/>
                <a:cs typeface="Calibri"/>
              </a:rPr>
              <a:t>+2</a:t>
            </a:r>
            <a:r>
              <a:rPr sz="2400" spc="15" dirty="0" smtClean="0">
                <a:latin typeface="Calibri"/>
                <a:cs typeface="Calibri"/>
              </a:rPr>
              <a:t> </a:t>
            </a:r>
            <a:r>
              <a:rPr sz="2400" dirty="0">
                <a:latin typeface="Calibri"/>
                <a:cs typeface="Calibri"/>
              </a:rPr>
              <a:t>Δy</a:t>
            </a:r>
            <a:r>
              <a:rPr sz="2400" spc="-35" dirty="0">
                <a:latin typeface="Calibri"/>
                <a:cs typeface="Calibri"/>
              </a:rPr>
              <a:t> </a:t>
            </a:r>
            <a:r>
              <a:rPr sz="2400" dirty="0">
                <a:latin typeface="Calibri"/>
                <a:cs typeface="Calibri"/>
              </a:rPr>
              <a:t>+ 2</a:t>
            </a:r>
            <a:r>
              <a:rPr sz="2400" spc="5" dirty="0">
                <a:latin typeface="Calibri"/>
                <a:cs typeface="Calibri"/>
              </a:rPr>
              <a:t> </a:t>
            </a:r>
            <a:r>
              <a:rPr sz="2400" dirty="0">
                <a:latin typeface="Calibri"/>
                <a:cs typeface="Calibri"/>
              </a:rPr>
              <a:t>Δx</a:t>
            </a:r>
            <a:r>
              <a:rPr sz="2400" spc="-10" dirty="0">
                <a:latin typeface="Calibri"/>
                <a:cs typeface="Calibri"/>
              </a:rPr>
              <a:t> </a:t>
            </a:r>
            <a:r>
              <a:rPr sz="2400" dirty="0">
                <a:latin typeface="Calibri"/>
                <a:cs typeface="Calibri"/>
              </a:rPr>
              <a:t>c</a:t>
            </a:r>
            <a:r>
              <a:rPr sz="2400" spc="15" dirty="0">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2 Δx</a:t>
            </a:r>
            <a:r>
              <a:rPr sz="2400" spc="-5" dirty="0">
                <a:latin typeface="Calibri"/>
                <a:cs typeface="Calibri"/>
              </a:rPr>
              <a:t> </a:t>
            </a:r>
            <a:r>
              <a:rPr sz="2400" spc="5" dirty="0">
                <a:latin typeface="Calibri"/>
                <a:cs typeface="Calibri"/>
              </a:rPr>
              <a:t>y</a:t>
            </a:r>
            <a:r>
              <a:rPr sz="2400" spc="7" baseline="-19519" dirty="0">
                <a:latin typeface="Calibri"/>
                <a:cs typeface="Calibri"/>
              </a:rPr>
              <a:t>k</a:t>
            </a:r>
            <a:r>
              <a:rPr sz="2400" spc="322" baseline="-19519" dirty="0">
                <a:latin typeface="Calibri"/>
                <a:cs typeface="Calibri"/>
              </a:rPr>
              <a:t> </a:t>
            </a:r>
            <a:r>
              <a:rPr sz="2400" dirty="0">
                <a:latin typeface="Calibri"/>
                <a:cs typeface="Calibri"/>
              </a:rPr>
              <a:t>–</a:t>
            </a:r>
            <a:r>
              <a:rPr sz="2400" spc="5" dirty="0">
                <a:latin typeface="Calibri"/>
                <a:cs typeface="Calibri"/>
              </a:rPr>
              <a:t> </a:t>
            </a:r>
            <a:r>
              <a:rPr sz="2400" spc="-5" dirty="0">
                <a:latin typeface="Calibri"/>
                <a:cs typeface="Calibri"/>
              </a:rPr>
              <a:t>Δx</a:t>
            </a:r>
            <a:endParaRPr sz="2400" dirty="0">
              <a:latin typeface="Calibri"/>
              <a:cs typeface="Calibri"/>
            </a:endParaRPr>
          </a:p>
        </p:txBody>
      </p:sp>
    </p:spTree>
    <p:extLst>
      <p:ext uri="{BB962C8B-B14F-4D97-AF65-F5344CB8AC3E}">
        <p14:creationId xmlns="" xmlns:p14="http://schemas.microsoft.com/office/powerpoint/2010/main" val="619370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idx="1"/>
          </p:nvPr>
        </p:nvSpPr>
        <p:spPr>
          <a:xfrm>
            <a:off x="1090560" y="864852"/>
            <a:ext cx="8761413" cy="1115690"/>
          </a:xfrm>
          <a:prstGeom prst="rect">
            <a:avLst/>
          </a:prstGeom>
        </p:spPr>
        <p:txBody>
          <a:bodyPr vert="horz" wrap="square" lIns="0" tIns="12700" rIns="0" bIns="0" rtlCol="0">
            <a:spAutoFit/>
          </a:bodyPr>
          <a:lstStyle/>
          <a:p>
            <a:pPr marL="0" indent="0">
              <a:lnSpc>
                <a:spcPct val="100000"/>
              </a:lnSpc>
              <a:spcBef>
                <a:spcPts val="100"/>
              </a:spcBef>
              <a:buNone/>
            </a:pPr>
            <a:r>
              <a:rPr lang="en-US" sz="2200" b="0" spc="5" dirty="0" smtClean="0">
                <a:solidFill>
                  <a:srgbClr val="000000"/>
                </a:solidFill>
                <a:latin typeface="Calibri"/>
                <a:cs typeface="Calibri"/>
              </a:rPr>
              <a:t>Thus,</a:t>
            </a:r>
          </a:p>
          <a:p>
            <a:pPr marL="0" indent="0">
              <a:lnSpc>
                <a:spcPct val="100000"/>
              </a:lnSpc>
              <a:spcBef>
                <a:spcPts val="100"/>
              </a:spcBef>
              <a:buNone/>
            </a:pPr>
            <a:r>
              <a:rPr lang="en-US" sz="2200" spc="5" dirty="0" err="1" smtClean="0">
                <a:solidFill>
                  <a:srgbClr val="000000"/>
                </a:solidFill>
                <a:latin typeface="Calibri"/>
                <a:cs typeface="Calibri"/>
              </a:rPr>
              <a:t>p</a:t>
            </a:r>
            <a:r>
              <a:rPr sz="2175" b="0" spc="7" baseline="-21072" dirty="0" err="1" smtClean="0">
                <a:solidFill>
                  <a:srgbClr val="000000"/>
                </a:solidFill>
                <a:latin typeface="Calibri"/>
                <a:cs typeface="Calibri"/>
              </a:rPr>
              <a:t>k</a:t>
            </a:r>
            <a:r>
              <a:rPr sz="2200" b="0" spc="5" dirty="0" smtClean="0">
                <a:solidFill>
                  <a:srgbClr val="000000"/>
                </a:solidFill>
                <a:latin typeface="Calibri"/>
                <a:cs typeface="Calibri"/>
              </a:rPr>
              <a:t>=</a:t>
            </a:r>
            <a:r>
              <a:rPr sz="2400" b="0" spc="5" dirty="0" smtClean="0">
                <a:solidFill>
                  <a:srgbClr val="000000"/>
                </a:solidFill>
                <a:latin typeface="Calibri"/>
                <a:cs typeface="Calibri"/>
              </a:rPr>
              <a:t>2</a:t>
            </a:r>
            <a:r>
              <a:rPr sz="2400" b="0" spc="-40" dirty="0" smtClean="0">
                <a:solidFill>
                  <a:srgbClr val="000000"/>
                </a:solidFill>
                <a:latin typeface="Calibri"/>
                <a:cs typeface="Calibri"/>
              </a:rPr>
              <a:t> </a:t>
            </a:r>
            <a:r>
              <a:rPr sz="2400" b="0" spc="-10" dirty="0" err="1">
                <a:solidFill>
                  <a:srgbClr val="000000"/>
                </a:solidFill>
                <a:latin typeface="Calibri"/>
                <a:cs typeface="Calibri"/>
              </a:rPr>
              <a:t>Δy</a:t>
            </a:r>
            <a:r>
              <a:rPr sz="2400" b="0" dirty="0">
                <a:solidFill>
                  <a:srgbClr val="000000"/>
                </a:solidFill>
                <a:latin typeface="Calibri"/>
                <a:cs typeface="Calibri"/>
              </a:rPr>
              <a:t> </a:t>
            </a:r>
            <a:r>
              <a:rPr lang="en-US" sz="2400" b="0" dirty="0" smtClean="0">
                <a:solidFill>
                  <a:srgbClr val="000000"/>
                </a:solidFill>
                <a:latin typeface="Calibri"/>
                <a:cs typeface="Calibri"/>
              </a:rPr>
              <a:t>x</a:t>
            </a:r>
            <a:r>
              <a:rPr sz="2400" b="0" spc="-7" baseline="-20833" dirty="0" smtClean="0">
                <a:solidFill>
                  <a:srgbClr val="000000"/>
                </a:solidFill>
                <a:latin typeface="Calibri"/>
                <a:cs typeface="Calibri"/>
              </a:rPr>
              <a:t>k</a:t>
            </a:r>
            <a:r>
              <a:rPr sz="2400" b="0" spc="-5" dirty="0" smtClean="0">
                <a:solidFill>
                  <a:srgbClr val="000000"/>
                </a:solidFill>
                <a:latin typeface="Calibri"/>
                <a:cs typeface="Calibri"/>
              </a:rPr>
              <a:t>+2</a:t>
            </a:r>
            <a:r>
              <a:rPr sz="2400" b="0" spc="-15" dirty="0" smtClean="0">
                <a:solidFill>
                  <a:srgbClr val="000000"/>
                </a:solidFill>
                <a:latin typeface="Calibri"/>
                <a:cs typeface="Calibri"/>
              </a:rPr>
              <a:t> </a:t>
            </a:r>
            <a:r>
              <a:rPr sz="2400" b="0" spc="-10" dirty="0">
                <a:solidFill>
                  <a:srgbClr val="000000"/>
                </a:solidFill>
                <a:latin typeface="Calibri"/>
                <a:cs typeface="Calibri"/>
              </a:rPr>
              <a:t>Δy</a:t>
            </a:r>
            <a:r>
              <a:rPr sz="2400" b="0" dirty="0">
                <a:solidFill>
                  <a:srgbClr val="000000"/>
                </a:solidFill>
                <a:latin typeface="Calibri"/>
                <a:cs typeface="Calibri"/>
              </a:rPr>
              <a:t> +</a:t>
            </a:r>
            <a:r>
              <a:rPr sz="2400" b="0" spc="-20" dirty="0">
                <a:solidFill>
                  <a:srgbClr val="000000"/>
                </a:solidFill>
                <a:latin typeface="Calibri"/>
                <a:cs typeface="Calibri"/>
              </a:rPr>
              <a:t> </a:t>
            </a:r>
            <a:r>
              <a:rPr sz="2400" b="0" dirty="0">
                <a:solidFill>
                  <a:srgbClr val="000000"/>
                </a:solidFill>
                <a:latin typeface="Calibri"/>
                <a:cs typeface="Calibri"/>
              </a:rPr>
              <a:t>2</a:t>
            </a:r>
            <a:r>
              <a:rPr sz="2400" b="0" spc="-10" dirty="0">
                <a:solidFill>
                  <a:srgbClr val="000000"/>
                </a:solidFill>
                <a:latin typeface="Calibri"/>
                <a:cs typeface="Calibri"/>
              </a:rPr>
              <a:t> Δx</a:t>
            </a:r>
            <a:r>
              <a:rPr sz="2400" b="0" spc="-5" dirty="0">
                <a:solidFill>
                  <a:srgbClr val="000000"/>
                </a:solidFill>
                <a:latin typeface="Calibri"/>
                <a:cs typeface="Calibri"/>
              </a:rPr>
              <a:t> </a:t>
            </a:r>
            <a:r>
              <a:rPr sz="2400" b="0" dirty="0">
                <a:solidFill>
                  <a:srgbClr val="000000"/>
                </a:solidFill>
                <a:latin typeface="Calibri"/>
                <a:cs typeface="Calibri"/>
              </a:rPr>
              <a:t>c</a:t>
            </a:r>
            <a:r>
              <a:rPr sz="2400" b="0" spc="10" dirty="0">
                <a:solidFill>
                  <a:srgbClr val="000000"/>
                </a:solidFill>
                <a:latin typeface="Calibri"/>
                <a:cs typeface="Calibri"/>
              </a:rPr>
              <a:t> </a:t>
            </a:r>
            <a:r>
              <a:rPr sz="2400" b="0" dirty="0">
                <a:solidFill>
                  <a:srgbClr val="000000"/>
                </a:solidFill>
                <a:latin typeface="Calibri"/>
                <a:cs typeface="Calibri"/>
              </a:rPr>
              <a:t>-</a:t>
            </a:r>
            <a:r>
              <a:rPr sz="2400" b="0" spc="-15" dirty="0">
                <a:solidFill>
                  <a:srgbClr val="000000"/>
                </a:solidFill>
                <a:latin typeface="Calibri"/>
                <a:cs typeface="Calibri"/>
              </a:rPr>
              <a:t> </a:t>
            </a:r>
            <a:r>
              <a:rPr sz="2400" b="0" dirty="0">
                <a:solidFill>
                  <a:srgbClr val="000000"/>
                </a:solidFill>
                <a:latin typeface="Calibri"/>
                <a:cs typeface="Calibri"/>
              </a:rPr>
              <a:t>2</a:t>
            </a:r>
            <a:r>
              <a:rPr sz="2400" b="0" spc="-10" dirty="0">
                <a:solidFill>
                  <a:srgbClr val="000000"/>
                </a:solidFill>
                <a:latin typeface="Calibri"/>
                <a:cs typeface="Calibri"/>
              </a:rPr>
              <a:t> Δx</a:t>
            </a:r>
            <a:r>
              <a:rPr sz="2400" b="0" spc="-5" dirty="0">
                <a:solidFill>
                  <a:srgbClr val="000000"/>
                </a:solidFill>
                <a:latin typeface="Calibri"/>
                <a:cs typeface="Calibri"/>
              </a:rPr>
              <a:t> </a:t>
            </a:r>
            <a:r>
              <a:rPr sz="2400" b="0" dirty="0">
                <a:solidFill>
                  <a:srgbClr val="000000"/>
                </a:solidFill>
                <a:latin typeface="Calibri"/>
                <a:cs typeface="Calibri"/>
              </a:rPr>
              <a:t>y</a:t>
            </a:r>
            <a:r>
              <a:rPr sz="2400" b="0" baseline="-20833" dirty="0">
                <a:solidFill>
                  <a:srgbClr val="000000"/>
                </a:solidFill>
                <a:latin typeface="Calibri"/>
                <a:cs typeface="Calibri"/>
              </a:rPr>
              <a:t>k</a:t>
            </a:r>
            <a:r>
              <a:rPr sz="2400" b="0" spc="225" baseline="-20833" dirty="0">
                <a:solidFill>
                  <a:srgbClr val="000000"/>
                </a:solidFill>
                <a:latin typeface="Calibri"/>
                <a:cs typeface="Calibri"/>
              </a:rPr>
              <a:t> </a:t>
            </a:r>
            <a:r>
              <a:rPr sz="2400" b="0" dirty="0">
                <a:solidFill>
                  <a:srgbClr val="000000"/>
                </a:solidFill>
                <a:latin typeface="Calibri"/>
                <a:cs typeface="Calibri"/>
              </a:rPr>
              <a:t>–</a:t>
            </a:r>
            <a:r>
              <a:rPr sz="2400" b="0" spc="5" dirty="0">
                <a:solidFill>
                  <a:srgbClr val="000000"/>
                </a:solidFill>
                <a:latin typeface="Calibri"/>
                <a:cs typeface="Calibri"/>
              </a:rPr>
              <a:t> </a:t>
            </a:r>
            <a:r>
              <a:rPr sz="2400" b="0" spc="-15" dirty="0" err="1" smtClean="0">
                <a:solidFill>
                  <a:srgbClr val="000000"/>
                </a:solidFill>
                <a:latin typeface="Calibri"/>
                <a:cs typeface="Calibri"/>
              </a:rPr>
              <a:t>Δx</a:t>
            </a:r>
            <a:endParaRPr lang="en-US" sz="2400" b="0" spc="-15" dirty="0" smtClean="0">
              <a:solidFill>
                <a:srgbClr val="000000"/>
              </a:solidFill>
              <a:latin typeface="Calibri"/>
              <a:cs typeface="Calibri"/>
            </a:endParaRPr>
          </a:p>
          <a:p>
            <a:pPr marL="25400">
              <a:lnSpc>
                <a:spcPct val="100000"/>
              </a:lnSpc>
              <a:spcBef>
                <a:spcPts val="100"/>
              </a:spcBef>
            </a:pP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23</a:t>
            </a:fld>
            <a:endParaRPr lang="en-US"/>
          </a:p>
        </p:txBody>
      </p:sp>
      <p:sp>
        <p:nvSpPr>
          <p:cNvPr id="8" name="object 3"/>
          <p:cNvSpPr txBox="1"/>
          <p:nvPr/>
        </p:nvSpPr>
        <p:spPr>
          <a:xfrm>
            <a:off x="974947" y="1477226"/>
            <a:ext cx="7404100" cy="2788584"/>
          </a:xfrm>
          <a:prstGeom prst="rect">
            <a:avLst/>
          </a:prstGeom>
        </p:spPr>
        <p:txBody>
          <a:bodyPr vert="horz" wrap="square" lIns="0" tIns="79375" rIns="0" bIns="0" rtlCol="0">
            <a:spAutoFit/>
          </a:bodyPr>
          <a:lstStyle/>
          <a:p>
            <a:pPr marL="63500">
              <a:lnSpc>
                <a:spcPct val="100000"/>
              </a:lnSpc>
              <a:spcBef>
                <a:spcPts val="625"/>
              </a:spcBef>
            </a:pPr>
            <a:r>
              <a:rPr sz="2200" spc="5" dirty="0">
                <a:latin typeface="Calibri"/>
                <a:cs typeface="Calibri"/>
              </a:rPr>
              <a:t>Now</a:t>
            </a:r>
            <a:r>
              <a:rPr sz="2200" spc="-30" dirty="0">
                <a:latin typeface="Calibri"/>
                <a:cs typeface="Calibri"/>
              </a:rPr>
              <a:t> </a:t>
            </a:r>
            <a:r>
              <a:rPr sz="2200" dirty="0" smtClean="0">
                <a:latin typeface="Calibri"/>
                <a:cs typeface="Calibri"/>
              </a:rPr>
              <a:t>,</a:t>
            </a:r>
            <a:r>
              <a:rPr lang="en-US" sz="2200" spc="-15" dirty="0" smtClean="0">
                <a:latin typeface="Calibri"/>
                <a:cs typeface="Calibri"/>
              </a:rPr>
              <a:t>the successive decision parameter is obtained as</a:t>
            </a:r>
            <a:endParaRPr sz="2200" dirty="0">
              <a:latin typeface="Calibri"/>
              <a:cs typeface="Calibri"/>
            </a:endParaRPr>
          </a:p>
          <a:p>
            <a:pPr marL="63500">
              <a:lnSpc>
                <a:spcPct val="100000"/>
              </a:lnSpc>
              <a:spcBef>
                <a:spcPts val="570"/>
              </a:spcBef>
            </a:pPr>
            <a:r>
              <a:rPr lang="en-US" sz="2200" spc="5" dirty="0">
                <a:latin typeface="Calibri"/>
                <a:cs typeface="Calibri"/>
              </a:rPr>
              <a:t>p</a:t>
            </a:r>
            <a:r>
              <a:rPr sz="2175" spc="7" baseline="-21072" dirty="0" smtClean="0">
                <a:latin typeface="Calibri"/>
                <a:cs typeface="Calibri"/>
              </a:rPr>
              <a:t>k+1</a:t>
            </a:r>
            <a:r>
              <a:rPr sz="2175" spc="-30" baseline="-21072" dirty="0" smtClean="0">
                <a:latin typeface="Calibri"/>
                <a:cs typeface="Calibri"/>
              </a:rPr>
              <a:t> </a:t>
            </a:r>
            <a:r>
              <a:rPr sz="2200" spc="5" dirty="0">
                <a:latin typeface="Calibri"/>
                <a:cs typeface="Calibri"/>
              </a:rPr>
              <a:t>=</a:t>
            </a:r>
            <a:r>
              <a:rPr sz="2200" spc="10" dirty="0">
                <a:latin typeface="Calibri"/>
                <a:cs typeface="Calibri"/>
              </a:rPr>
              <a:t> </a:t>
            </a:r>
            <a:r>
              <a:rPr sz="2400" dirty="0">
                <a:latin typeface="Calibri"/>
                <a:cs typeface="Calibri"/>
              </a:rPr>
              <a:t>2</a:t>
            </a:r>
            <a:r>
              <a:rPr sz="2400" spc="-10" dirty="0">
                <a:latin typeface="Calibri"/>
                <a:cs typeface="Calibri"/>
              </a:rPr>
              <a:t> </a:t>
            </a:r>
            <a:r>
              <a:rPr sz="2400" spc="-10" dirty="0" err="1">
                <a:latin typeface="Calibri"/>
                <a:cs typeface="Calibri"/>
              </a:rPr>
              <a:t>Δy</a:t>
            </a:r>
            <a:r>
              <a:rPr sz="2400" spc="-5" dirty="0">
                <a:latin typeface="Calibri"/>
                <a:cs typeface="Calibri"/>
              </a:rPr>
              <a:t> </a:t>
            </a:r>
            <a:r>
              <a:rPr lang="en-US" sz="2400" spc="-5" dirty="0" smtClean="0">
                <a:latin typeface="Calibri"/>
                <a:cs typeface="Calibri"/>
              </a:rPr>
              <a:t>x</a:t>
            </a:r>
            <a:r>
              <a:rPr sz="2400" spc="-7" baseline="-20833" dirty="0" smtClean="0">
                <a:latin typeface="Calibri"/>
                <a:cs typeface="Calibri"/>
              </a:rPr>
              <a:t>k+1</a:t>
            </a:r>
            <a:r>
              <a:rPr sz="2400" spc="-5" dirty="0" smtClean="0">
                <a:latin typeface="Calibri"/>
                <a:cs typeface="Calibri"/>
              </a:rPr>
              <a:t>+2</a:t>
            </a:r>
            <a:r>
              <a:rPr sz="2400" spc="-10" dirty="0" smtClean="0">
                <a:latin typeface="Calibri"/>
                <a:cs typeface="Calibri"/>
              </a:rPr>
              <a:t> </a:t>
            </a:r>
            <a:r>
              <a:rPr sz="2400" spc="-10" dirty="0">
                <a:latin typeface="Calibri"/>
                <a:cs typeface="Calibri"/>
              </a:rPr>
              <a:t>Δy</a:t>
            </a:r>
            <a:r>
              <a:rPr sz="2400" spc="-5" dirty="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2</a:t>
            </a:r>
            <a:r>
              <a:rPr sz="2400" spc="-10" dirty="0">
                <a:latin typeface="Calibri"/>
                <a:cs typeface="Calibri"/>
              </a:rPr>
              <a:t> Δx</a:t>
            </a:r>
            <a:r>
              <a:rPr sz="2400" spc="-5" dirty="0">
                <a:latin typeface="Calibri"/>
                <a:cs typeface="Calibri"/>
              </a:rPr>
              <a:t> </a:t>
            </a:r>
            <a:r>
              <a:rPr sz="2400" dirty="0">
                <a:latin typeface="Calibri"/>
                <a:cs typeface="Calibri"/>
              </a:rPr>
              <a:t>c</a:t>
            </a:r>
            <a:r>
              <a:rPr sz="2400" spc="10" dirty="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2</a:t>
            </a:r>
            <a:r>
              <a:rPr sz="2400" spc="-10" dirty="0">
                <a:latin typeface="Calibri"/>
                <a:cs typeface="Calibri"/>
              </a:rPr>
              <a:t> Δx</a:t>
            </a:r>
            <a:r>
              <a:rPr sz="2400" dirty="0">
                <a:latin typeface="Calibri"/>
                <a:cs typeface="Calibri"/>
              </a:rPr>
              <a:t> </a:t>
            </a:r>
            <a:r>
              <a:rPr sz="2400" spc="-5" dirty="0">
                <a:latin typeface="Calibri"/>
                <a:cs typeface="Calibri"/>
              </a:rPr>
              <a:t>y</a:t>
            </a:r>
            <a:r>
              <a:rPr sz="2400" spc="-7" baseline="-20833" dirty="0">
                <a:latin typeface="Calibri"/>
                <a:cs typeface="Calibri"/>
              </a:rPr>
              <a:t>k+1</a:t>
            </a:r>
            <a:r>
              <a:rPr sz="2400" spc="277" baseline="-20833" dirty="0">
                <a:latin typeface="Calibri"/>
                <a:cs typeface="Calibri"/>
              </a:rPr>
              <a:t> </a:t>
            </a:r>
            <a:r>
              <a:rPr sz="2400" dirty="0">
                <a:latin typeface="Calibri"/>
                <a:cs typeface="Calibri"/>
              </a:rPr>
              <a:t>–</a:t>
            </a:r>
            <a:r>
              <a:rPr sz="2400" spc="-20" dirty="0">
                <a:latin typeface="Calibri"/>
                <a:cs typeface="Calibri"/>
              </a:rPr>
              <a:t> </a:t>
            </a:r>
            <a:r>
              <a:rPr sz="2400" spc="-15" dirty="0">
                <a:latin typeface="Calibri"/>
                <a:cs typeface="Calibri"/>
              </a:rPr>
              <a:t>Δx</a:t>
            </a:r>
            <a:endParaRPr sz="2400" dirty="0">
              <a:latin typeface="Calibri"/>
              <a:cs typeface="Calibri"/>
            </a:endParaRPr>
          </a:p>
          <a:p>
            <a:pPr marL="63500">
              <a:lnSpc>
                <a:spcPct val="100000"/>
              </a:lnSpc>
            </a:pPr>
            <a:r>
              <a:rPr sz="2400" spc="-10" dirty="0" smtClean="0">
                <a:latin typeface="Calibri"/>
                <a:cs typeface="Calibri"/>
              </a:rPr>
              <a:t>Here</a:t>
            </a:r>
            <a:r>
              <a:rPr sz="2400" spc="-10" dirty="0">
                <a:latin typeface="Calibri"/>
                <a:cs typeface="Calibri"/>
              </a:rPr>
              <a:t>,</a:t>
            </a:r>
            <a:endParaRPr sz="2400" dirty="0">
              <a:latin typeface="Calibri"/>
              <a:cs typeface="Calibri"/>
            </a:endParaRPr>
          </a:p>
          <a:p>
            <a:pPr marL="63500">
              <a:lnSpc>
                <a:spcPct val="100000"/>
              </a:lnSpc>
              <a:spcBef>
                <a:spcPts val="580"/>
              </a:spcBef>
            </a:pPr>
            <a:r>
              <a:rPr lang="en-US" sz="2400" spc="-5" dirty="0">
                <a:latin typeface="Calibri"/>
                <a:cs typeface="Calibri"/>
              </a:rPr>
              <a:t>p</a:t>
            </a:r>
            <a:r>
              <a:rPr sz="2400" spc="-7" baseline="-20833" dirty="0" smtClean="0">
                <a:latin typeface="Calibri"/>
                <a:cs typeface="Calibri"/>
              </a:rPr>
              <a:t>k+1</a:t>
            </a:r>
            <a:r>
              <a:rPr sz="2400" spc="-5" dirty="0" smtClean="0">
                <a:latin typeface="Calibri"/>
                <a:cs typeface="Calibri"/>
              </a:rPr>
              <a:t>- </a:t>
            </a:r>
            <a:r>
              <a:rPr lang="en-US" sz="2400" dirty="0" err="1">
                <a:latin typeface="Calibri"/>
                <a:cs typeface="Calibri"/>
              </a:rPr>
              <a:t>p</a:t>
            </a:r>
            <a:r>
              <a:rPr sz="2400" baseline="-20833" dirty="0" err="1" smtClean="0">
                <a:latin typeface="Calibri"/>
                <a:cs typeface="Calibri"/>
              </a:rPr>
              <a:t>k</a:t>
            </a:r>
            <a:r>
              <a:rPr sz="2400" spc="-22" baseline="-20833" dirty="0" smtClean="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2</a:t>
            </a:r>
            <a:r>
              <a:rPr sz="2400" spc="-10" dirty="0">
                <a:latin typeface="Calibri"/>
                <a:cs typeface="Calibri"/>
              </a:rPr>
              <a:t> </a:t>
            </a:r>
            <a:r>
              <a:rPr sz="2400" spc="-10" dirty="0" err="1">
                <a:latin typeface="Calibri"/>
                <a:cs typeface="Calibri"/>
              </a:rPr>
              <a:t>Δy</a:t>
            </a:r>
            <a:r>
              <a:rPr sz="2400" dirty="0">
                <a:latin typeface="Calibri"/>
                <a:cs typeface="Calibri"/>
              </a:rPr>
              <a:t> </a:t>
            </a:r>
            <a:r>
              <a:rPr lang="en-US" sz="2400" spc="-5" dirty="0">
                <a:latin typeface="Calibri"/>
                <a:cs typeface="Calibri"/>
              </a:rPr>
              <a:t>x</a:t>
            </a:r>
            <a:r>
              <a:rPr sz="2400" spc="-7" baseline="-20833" dirty="0" smtClean="0">
                <a:latin typeface="Calibri"/>
                <a:cs typeface="Calibri"/>
              </a:rPr>
              <a:t>k+1</a:t>
            </a:r>
            <a:r>
              <a:rPr sz="2400" spc="-5" dirty="0" smtClean="0">
                <a:latin typeface="Calibri"/>
                <a:cs typeface="Calibri"/>
              </a:rPr>
              <a:t>+2</a:t>
            </a:r>
            <a:r>
              <a:rPr sz="2400" spc="15" dirty="0" smtClean="0">
                <a:latin typeface="Calibri"/>
                <a:cs typeface="Calibri"/>
              </a:rPr>
              <a:t> </a:t>
            </a:r>
            <a:r>
              <a:rPr sz="2400" spc="-10" dirty="0">
                <a:latin typeface="Calibri"/>
                <a:cs typeface="Calibri"/>
              </a:rPr>
              <a:t>Δy</a:t>
            </a:r>
            <a:r>
              <a:rPr sz="2400" dirty="0">
                <a:latin typeface="Calibri"/>
                <a:cs typeface="Calibri"/>
              </a:rPr>
              <a:t> +</a:t>
            </a:r>
            <a:r>
              <a:rPr sz="2400" spc="-15" dirty="0">
                <a:latin typeface="Calibri"/>
                <a:cs typeface="Calibri"/>
              </a:rPr>
              <a:t> </a:t>
            </a:r>
            <a:r>
              <a:rPr sz="2400" dirty="0">
                <a:latin typeface="Calibri"/>
                <a:cs typeface="Calibri"/>
              </a:rPr>
              <a:t>2</a:t>
            </a:r>
            <a:r>
              <a:rPr sz="2400" spc="-10" dirty="0">
                <a:latin typeface="Calibri"/>
                <a:cs typeface="Calibri"/>
              </a:rPr>
              <a:t> Δx</a:t>
            </a:r>
            <a:r>
              <a:rPr sz="2400" dirty="0">
                <a:latin typeface="Calibri"/>
                <a:cs typeface="Calibri"/>
              </a:rPr>
              <a:t> c</a:t>
            </a:r>
            <a:r>
              <a:rPr sz="2400" spc="-5" dirty="0">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2</a:t>
            </a:r>
            <a:r>
              <a:rPr sz="2400" spc="-10" dirty="0">
                <a:latin typeface="Calibri"/>
                <a:cs typeface="Calibri"/>
              </a:rPr>
              <a:t> Δx</a:t>
            </a:r>
            <a:r>
              <a:rPr sz="2400" dirty="0">
                <a:latin typeface="Calibri"/>
                <a:cs typeface="Calibri"/>
              </a:rPr>
              <a:t> </a:t>
            </a:r>
            <a:r>
              <a:rPr sz="2400" spc="-10" dirty="0">
                <a:latin typeface="Calibri"/>
                <a:cs typeface="Calibri"/>
              </a:rPr>
              <a:t>y</a:t>
            </a:r>
            <a:r>
              <a:rPr sz="2400" spc="-15" baseline="-20833" dirty="0">
                <a:latin typeface="Calibri"/>
                <a:cs typeface="Calibri"/>
              </a:rPr>
              <a:t>k+1</a:t>
            </a:r>
            <a:r>
              <a:rPr sz="2400" spc="292" baseline="-20833" dirty="0">
                <a:latin typeface="Calibri"/>
                <a:cs typeface="Calibri"/>
              </a:rPr>
              <a:t> </a:t>
            </a:r>
            <a:r>
              <a:rPr sz="2400" dirty="0">
                <a:latin typeface="Calibri"/>
                <a:cs typeface="Calibri"/>
              </a:rPr>
              <a:t>–</a:t>
            </a:r>
            <a:r>
              <a:rPr sz="2400" spc="10" dirty="0">
                <a:latin typeface="Calibri"/>
                <a:cs typeface="Calibri"/>
              </a:rPr>
              <a:t> </a:t>
            </a:r>
            <a:r>
              <a:rPr sz="2400" spc="-10" dirty="0">
                <a:latin typeface="Calibri"/>
                <a:cs typeface="Calibri"/>
              </a:rPr>
              <a:t>Δx</a:t>
            </a:r>
            <a:r>
              <a:rPr sz="2400" dirty="0">
                <a:latin typeface="Calibri"/>
                <a:cs typeface="Calibri"/>
              </a:rPr>
              <a:t> –</a:t>
            </a:r>
            <a:r>
              <a:rPr sz="2400" spc="-10" dirty="0">
                <a:latin typeface="Calibri"/>
                <a:cs typeface="Calibri"/>
              </a:rPr>
              <a:t> {2</a:t>
            </a:r>
            <a:r>
              <a:rPr sz="2400" spc="-5" dirty="0">
                <a:latin typeface="Calibri"/>
                <a:cs typeface="Calibri"/>
              </a:rPr>
              <a:t> </a:t>
            </a:r>
            <a:r>
              <a:rPr sz="2400" spc="-10" dirty="0" err="1">
                <a:latin typeface="Calibri"/>
                <a:cs typeface="Calibri"/>
              </a:rPr>
              <a:t>Δy</a:t>
            </a:r>
            <a:r>
              <a:rPr sz="2400" dirty="0">
                <a:latin typeface="Calibri"/>
                <a:cs typeface="Calibri"/>
              </a:rPr>
              <a:t> </a:t>
            </a:r>
            <a:r>
              <a:rPr lang="en-US" sz="2400" spc="-5" dirty="0">
                <a:latin typeface="Calibri"/>
                <a:cs typeface="Calibri"/>
              </a:rPr>
              <a:t>x</a:t>
            </a:r>
            <a:r>
              <a:rPr sz="2400" spc="-7" baseline="-20833" dirty="0" smtClean="0">
                <a:latin typeface="Calibri"/>
                <a:cs typeface="Calibri"/>
              </a:rPr>
              <a:t>k</a:t>
            </a:r>
            <a:r>
              <a:rPr sz="2400" spc="-5" dirty="0" smtClean="0">
                <a:latin typeface="Calibri"/>
                <a:cs typeface="Calibri"/>
              </a:rPr>
              <a:t>+2</a:t>
            </a:r>
            <a:endParaRPr sz="2400" dirty="0">
              <a:latin typeface="Calibri"/>
              <a:cs typeface="Calibri"/>
            </a:endParaRPr>
          </a:p>
          <a:p>
            <a:pPr marL="1224915">
              <a:lnSpc>
                <a:spcPct val="100000"/>
              </a:lnSpc>
            </a:pPr>
            <a:r>
              <a:rPr sz="2400" spc="-10" dirty="0">
                <a:latin typeface="Calibri"/>
                <a:cs typeface="Calibri"/>
              </a:rPr>
              <a:t>Δy </a:t>
            </a:r>
            <a:r>
              <a:rPr sz="2400" dirty="0">
                <a:latin typeface="Calibri"/>
                <a:cs typeface="Calibri"/>
              </a:rPr>
              <a:t>+</a:t>
            </a:r>
            <a:r>
              <a:rPr sz="2400" spc="-15" dirty="0">
                <a:latin typeface="Calibri"/>
                <a:cs typeface="Calibri"/>
              </a:rPr>
              <a:t> </a:t>
            </a:r>
            <a:r>
              <a:rPr sz="2400" dirty="0">
                <a:latin typeface="Calibri"/>
                <a:cs typeface="Calibri"/>
              </a:rPr>
              <a:t>2</a:t>
            </a:r>
            <a:r>
              <a:rPr sz="2400" spc="-15" dirty="0">
                <a:latin typeface="Calibri"/>
                <a:cs typeface="Calibri"/>
              </a:rPr>
              <a:t> </a:t>
            </a:r>
            <a:r>
              <a:rPr sz="2400" spc="-10" dirty="0">
                <a:latin typeface="Calibri"/>
                <a:cs typeface="Calibri"/>
              </a:rPr>
              <a:t>Δx </a:t>
            </a:r>
            <a:r>
              <a:rPr sz="2400" dirty="0">
                <a:latin typeface="Calibri"/>
                <a:cs typeface="Calibri"/>
              </a:rPr>
              <a:t>c</a:t>
            </a:r>
            <a:r>
              <a:rPr sz="2400" spc="-20" dirty="0">
                <a:latin typeface="Calibri"/>
                <a:cs typeface="Calibri"/>
              </a:rPr>
              <a:t> </a:t>
            </a:r>
            <a:r>
              <a:rPr sz="2400" dirty="0">
                <a:latin typeface="Calibri"/>
                <a:cs typeface="Calibri"/>
              </a:rPr>
              <a:t>-</a:t>
            </a:r>
            <a:r>
              <a:rPr sz="2400" spc="10" dirty="0">
                <a:latin typeface="Calibri"/>
                <a:cs typeface="Calibri"/>
              </a:rPr>
              <a:t> </a:t>
            </a:r>
            <a:r>
              <a:rPr sz="2400" dirty="0">
                <a:latin typeface="Calibri"/>
                <a:cs typeface="Calibri"/>
              </a:rPr>
              <a:t>2</a:t>
            </a:r>
            <a:r>
              <a:rPr sz="2400" spc="-15" dirty="0">
                <a:latin typeface="Calibri"/>
                <a:cs typeface="Calibri"/>
              </a:rPr>
              <a:t> </a:t>
            </a:r>
            <a:r>
              <a:rPr sz="2400" spc="-10" dirty="0">
                <a:latin typeface="Calibri"/>
                <a:cs typeface="Calibri"/>
              </a:rPr>
              <a:t>Δx</a:t>
            </a:r>
            <a:r>
              <a:rPr sz="2400" spc="-35" dirty="0">
                <a:latin typeface="Calibri"/>
                <a:cs typeface="Calibri"/>
              </a:rPr>
              <a:t> </a:t>
            </a:r>
            <a:r>
              <a:rPr sz="2400" spc="-5" dirty="0">
                <a:latin typeface="Calibri"/>
                <a:cs typeface="Calibri"/>
              </a:rPr>
              <a:t>y</a:t>
            </a:r>
            <a:r>
              <a:rPr sz="2400" spc="-7" baseline="-20833" dirty="0">
                <a:latin typeface="Calibri"/>
                <a:cs typeface="Calibri"/>
              </a:rPr>
              <a:t>k</a:t>
            </a:r>
            <a:r>
              <a:rPr sz="2400" spc="254" baseline="-20833" dirty="0">
                <a:latin typeface="Calibri"/>
                <a:cs typeface="Calibri"/>
              </a:rPr>
              <a:t> </a:t>
            </a:r>
            <a:r>
              <a:rPr sz="2400" dirty="0">
                <a:latin typeface="Calibri"/>
                <a:cs typeface="Calibri"/>
              </a:rPr>
              <a:t>–</a:t>
            </a:r>
            <a:r>
              <a:rPr sz="2400" spc="5" dirty="0">
                <a:latin typeface="Calibri"/>
                <a:cs typeface="Calibri"/>
              </a:rPr>
              <a:t> </a:t>
            </a:r>
            <a:r>
              <a:rPr sz="2400" spc="-10" dirty="0">
                <a:latin typeface="Calibri"/>
                <a:cs typeface="Calibri"/>
              </a:rPr>
              <a:t>Δx </a:t>
            </a:r>
            <a:r>
              <a:rPr sz="2400" dirty="0">
                <a:latin typeface="Calibri"/>
                <a:cs typeface="Calibri"/>
              </a:rPr>
              <a:t>}</a:t>
            </a:r>
          </a:p>
          <a:p>
            <a:pPr marL="929005">
              <a:lnSpc>
                <a:spcPct val="100000"/>
              </a:lnSpc>
            </a:pPr>
            <a:r>
              <a:rPr sz="2400" dirty="0" smtClean="0">
                <a:latin typeface="Calibri"/>
                <a:cs typeface="Calibri"/>
              </a:rPr>
              <a:t>=</a:t>
            </a:r>
            <a:r>
              <a:rPr sz="2400" spc="5" dirty="0" smtClean="0">
                <a:latin typeface="Calibri"/>
                <a:cs typeface="Calibri"/>
              </a:rPr>
              <a:t> </a:t>
            </a:r>
            <a:r>
              <a:rPr sz="2400" dirty="0">
                <a:latin typeface="Calibri"/>
                <a:cs typeface="Calibri"/>
              </a:rPr>
              <a:t>2</a:t>
            </a:r>
            <a:r>
              <a:rPr sz="2400" spc="-10" dirty="0">
                <a:latin typeface="Calibri"/>
                <a:cs typeface="Calibri"/>
              </a:rPr>
              <a:t> </a:t>
            </a:r>
            <a:r>
              <a:rPr sz="2400" spc="-10" dirty="0" err="1">
                <a:latin typeface="Calibri"/>
                <a:cs typeface="Calibri"/>
              </a:rPr>
              <a:t>Δy</a:t>
            </a:r>
            <a:r>
              <a:rPr sz="2400" spc="-5" dirty="0">
                <a:latin typeface="Calibri"/>
                <a:cs typeface="Calibri"/>
              </a:rPr>
              <a:t> </a:t>
            </a:r>
            <a:r>
              <a:rPr lang="en-US" sz="2400" spc="-5" dirty="0" smtClean="0">
                <a:latin typeface="Calibri"/>
                <a:cs typeface="Calibri"/>
              </a:rPr>
              <a:t>x</a:t>
            </a:r>
            <a:r>
              <a:rPr sz="2400" spc="-7" baseline="-20833" dirty="0" smtClean="0">
                <a:latin typeface="Calibri"/>
                <a:cs typeface="Calibri"/>
              </a:rPr>
              <a:t>k+1</a:t>
            </a:r>
            <a:r>
              <a:rPr sz="2400" spc="-5" dirty="0" smtClean="0">
                <a:latin typeface="Calibri"/>
                <a:cs typeface="Calibri"/>
              </a:rPr>
              <a:t>+</a:t>
            </a:r>
            <a:r>
              <a:rPr sz="2400" strike="sngStrike" spc="-5" dirty="0" smtClean="0">
                <a:latin typeface="Calibri"/>
                <a:cs typeface="Calibri"/>
              </a:rPr>
              <a:t>2</a:t>
            </a:r>
            <a:r>
              <a:rPr sz="2400" strike="sngStrike" spc="-10" dirty="0" smtClean="0">
                <a:latin typeface="Calibri"/>
                <a:cs typeface="Calibri"/>
              </a:rPr>
              <a:t> </a:t>
            </a:r>
            <a:r>
              <a:rPr sz="2400" strike="sngStrike" spc="-10" dirty="0">
                <a:latin typeface="Calibri"/>
                <a:cs typeface="Calibri"/>
              </a:rPr>
              <a:t>Δy</a:t>
            </a:r>
            <a:r>
              <a:rPr sz="2400" strike="noStrike" dirty="0">
                <a:latin typeface="Calibri"/>
                <a:cs typeface="Calibri"/>
              </a:rPr>
              <a:t> +</a:t>
            </a:r>
            <a:r>
              <a:rPr sz="2400" strike="noStrike" spc="-15" dirty="0">
                <a:latin typeface="Calibri"/>
                <a:cs typeface="Calibri"/>
              </a:rPr>
              <a:t> </a:t>
            </a:r>
            <a:r>
              <a:rPr sz="2400" strike="sngStrike" dirty="0">
                <a:latin typeface="Calibri"/>
                <a:cs typeface="Calibri"/>
              </a:rPr>
              <a:t>2</a:t>
            </a:r>
            <a:r>
              <a:rPr sz="2400" strike="sngStrike" spc="-10" dirty="0">
                <a:latin typeface="Calibri"/>
                <a:cs typeface="Calibri"/>
              </a:rPr>
              <a:t> Δx</a:t>
            </a:r>
            <a:r>
              <a:rPr sz="2400" strike="sngStrike" spc="-5" dirty="0">
                <a:latin typeface="Calibri"/>
                <a:cs typeface="Calibri"/>
              </a:rPr>
              <a:t> </a:t>
            </a:r>
            <a:r>
              <a:rPr sz="2400" strike="sngStrike" dirty="0">
                <a:latin typeface="Calibri"/>
                <a:cs typeface="Calibri"/>
              </a:rPr>
              <a:t>c</a:t>
            </a:r>
            <a:r>
              <a:rPr sz="2400" strike="noStrike" dirty="0">
                <a:latin typeface="Calibri"/>
                <a:cs typeface="Calibri"/>
              </a:rPr>
              <a:t> -</a:t>
            </a:r>
            <a:r>
              <a:rPr sz="2400" strike="noStrike" spc="-10" dirty="0">
                <a:latin typeface="Calibri"/>
                <a:cs typeface="Calibri"/>
              </a:rPr>
              <a:t> </a:t>
            </a:r>
            <a:r>
              <a:rPr sz="2400" strike="noStrike" dirty="0">
                <a:latin typeface="Calibri"/>
                <a:cs typeface="Calibri"/>
              </a:rPr>
              <a:t>2</a:t>
            </a:r>
            <a:r>
              <a:rPr sz="2400" strike="noStrike" spc="-15" dirty="0">
                <a:latin typeface="Calibri"/>
                <a:cs typeface="Calibri"/>
              </a:rPr>
              <a:t> </a:t>
            </a:r>
            <a:r>
              <a:rPr sz="2400" strike="noStrike" spc="-10" dirty="0">
                <a:latin typeface="Calibri"/>
                <a:cs typeface="Calibri"/>
              </a:rPr>
              <a:t>Δx</a:t>
            </a:r>
            <a:r>
              <a:rPr sz="2400" strike="noStrike" spc="-5" dirty="0">
                <a:latin typeface="Calibri"/>
                <a:cs typeface="Calibri"/>
              </a:rPr>
              <a:t> y</a:t>
            </a:r>
            <a:r>
              <a:rPr sz="2400" strike="noStrike" spc="-7" baseline="-20833" dirty="0">
                <a:latin typeface="Calibri"/>
                <a:cs typeface="Calibri"/>
              </a:rPr>
              <a:t>k+1</a:t>
            </a:r>
            <a:r>
              <a:rPr sz="2400" strike="noStrike" spc="284" baseline="-20833" dirty="0">
                <a:latin typeface="Calibri"/>
                <a:cs typeface="Calibri"/>
              </a:rPr>
              <a:t> </a:t>
            </a:r>
            <a:r>
              <a:rPr sz="2400" strike="noStrike" dirty="0">
                <a:latin typeface="Calibri"/>
                <a:cs typeface="Calibri"/>
              </a:rPr>
              <a:t>–</a:t>
            </a:r>
            <a:r>
              <a:rPr sz="2400" strike="noStrike" spc="-10" dirty="0">
                <a:latin typeface="Calibri"/>
                <a:cs typeface="Calibri"/>
              </a:rPr>
              <a:t> </a:t>
            </a:r>
            <a:r>
              <a:rPr sz="2400" strike="sngStrike" spc="-10" dirty="0">
                <a:latin typeface="Calibri"/>
                <a:cs typeface="Calibri"/>
              </a:rPr>
              <a:t>Δx</a:t>
            </a:r>
            <a:r>
              <a:rPr sz="2400" strike="noStrike" spc="5" dirty="0">
                <a:latin typeface="Calibri"/>
                <a:cs typeface="Calibri"/>
              </a:rPr>
              <a:t> </a:t>
            </a:r>
            <a:r>
              <a:rPr sz="2400" strike="noStrike" dirty="0">
                <a:latin typeface="Calibri"/>
                <a:cs typeface="Calibri"/>
              </a:rPr>
              <a:t>–</a:t>
            </a:r>
            <a:r>
              <a:rPr sz="2400" strike="noStrike" spc="-10" dirty="0">
                <a:latin typeface="Calibri"/>
                <a:cs typeface="Calibri"/>
              </a:rPr>
              <a:t> </a:t>
            </a:r>
            <a:r>
              <a:rPr sz="2400" strike="noStrike" dirty="0">
                <a:latin typeface="Calibri"/>
                <a:cs typeface="Calibri"/>
              </a:rPr>
              <a:t>2</a:t>
            </a:r>
            <a:r>
              <a:rPr sz="2400" strike="noStrike" spc="-10" dirty="0">
                <a:latin typeface="Calibri"/>
                <a:cs typeface="Calibri"/>
              </a:rPr>
              <a:t> </a:t>
            </a:r>
            <a:r>
              <a:rPr sz="2400" strike="noStrike" spc="-10" dirty="0" err="1">
                <a:latin typeface="Calibri"/>
                <a:cs typeface="Calibri"/>
              </a:rPr>
              <a:t>Δy</a:t>
            </a:r>
            <a:r>
              <a:rPr sz="2400" strike="noStrike" spc="-5" dirty="0">
                <a:latin typeface="Calibri"/>
                <a:cs typeface="Calibri"/>
              </a:rPr>
              <a:t> </a:t>
            </a:r>
            <a:r>
              <a:rPr lang="en-US" sz="2400" spc="-5" dirty="0" err="1">
                <a:latin typeface="Calibri"/>
                <a:cs typeface="Calibri"/>
              </a:rPr>
              <a:t>x</a:t>
            </a:r>
            <a:r>
              <a:rPr sz="2400" strike="noStrike" spc="-7" baseline="-20833" dirty="0" err="1" smtClean="0">
                <a:latin typeface="Calibri"/>
                <a:cs typeface="Calibri"/>
              </a:rPr>
              <a:t>k</a:t>
            </a:r>
            <a:endParaRPr lang="en-US" sz="2400" strike="noStrike" spc="-7" baseline="-20833" dirty="0" smtClean="0">
              <a:latin typeface="Calibri"/>
              <a:cs typeface="Calibri"/>
            </a:endParaRPr>
          </a:p>
          <a:p>
            <a:pPr marL="929005">
              <a:lnSpc>
                <a:spcPct val="100000"/>
              </a:lnSpc>
            </a:pPr>
            <a:r>
              <a:rPr sz="2400" strike="noStrike" spc="-5" dirty="0" smtClean="0">
                <a:latin typeface="Calibri"/>
                <a:cs typeface="Calibri"/>
              </a:rPr>
              <a:t>-</a:t>
            </a:r>
            <a:r>
              <a:rPr sz="2400" strike="noStrike" spc="15" dirty="0" smtClean="0">
                <a:latin typeface="Calibri"/>
                <a:cs typeface="Calibri"/>
              </a:rPr>
              <a:t> </a:t>
            </a:r>
            <a:r>
              <a:rPr sz="2400" strike="sngStrike" dirty="0" smtClean="0">
                <a:latin typeface="Calibri"/>
                <a:cs typeface="Calibri"/>
              </a:rPr>
              <a:t>2</a:t>
            </a:r>
            <a:r>
              <a:rPr sz="2400" strike="sngStrike" spc="-10" dirty="0" smtClean="0">
                <a:latin typeface="Calibri"/>
                <a:cs typeface="Calibri"/>
              </a:rPr>
              <a:t>Δy</a:t>
            </a:r>
            <a:r>
              <a:rPr sz="2400" strike="noStrike" spc="15" dirty="0" smtClean="0">
                <a:latin typeface="Calibri"/>
                <a:cs typeface="Calibri"/>
              </a:rPr>
              <a:t> </a:t>
            </a:r>
            <a:r>
              <a:rPr sz="2400" strike="noStrike" dirty="0">
                <a:latin typeface="Calibri"/>
                <a:cs typeface="Calibri"/>
              </a:rPr>
              <a:t>-</a:t>
            </a:r>
            <a:r>
              <a:rPr sz="2400" strike="noStrike" spc="-10" dirty="0">
                <a:latin typeface="Calibri"/>
                <a:cs typeface="Calibri"/>
              </a:rPr>
              <a:t> </a:t>
            </a:r>
            <a:r>
              <a:rPr sz="2400" strike="sngStrike" dirty="0">
                <a:latin typeface="Calibri"/>
                <a:cs typeface="Calibri"/>
              </a:rPr>
              <a:t>2</a:t>
            </a:r>
            <a:r>
              <a:rPr sz="2400" strike="sngStrike" spc="-5" dirty="0">
                <a:latin typeface="Calibri"/>
                <a:cs typeface="Calibri"/>
              </a:rPr>
              <a:t> </a:t>
            </a:r>
            <a:r>
              <a:rPr sz="2400" strike="sngStrike" spc="-10" dirty="0">
                <a:latin typeface="Calibri"/>
                <a:cs typeface="Calibri"/>
              </a:rPr>
              <a:t>Δx</a:t>
            </a:r>
            <a:r>
              <a:rPr sz="2400" strike="sngStrike" spc="-5" dirty="0">
                <a:latin typeface="Calibri"/>
                <a:cs typeface="Calibri"/>
              </a:rPr>
              <a:t> </a:t>
            </a:r>
            <a:r>
              <a:rPr sz="2400" strike="sngStrike" dirty="0">
                <a:latin typeface="Calibri"/>
                <a:cs typeface="Calibri"/>
              </a:rPr>
              <a:t>c</a:t>
            </a:r>
            <a:r>
              <a:rPr sz="2400" strike="noStrike" spc="-15" dirty="0">
                <a:latin typeface="Calibri"/>
                <a:cs typeface="Calibri"/>
              </a:rPr>
              <a:t> </a:t>
            </a:r>
            <a:r>
              <a:rPr sz="2400" strike="noStrike" dirty="0">
                <a:latin typeface="Calibri"/>
                <a:cs typeface="Calibri"/>
              </a:rPr>
              <a:t>+</a:t>
            </a:r>
            <a:r>
              <a:rPr sz="2400" strike="noStrike" spc="10" dirty="0">
                <a:latin typeface="Calibri"/>
                <a:cs typeface="Calibri"/>
              </a:rPr>
              <a:t> </a:t>
            </a:r>
            <a:r>
              <a:rPr sz="2400" strike="noStrike" dirty="0">
                <a:latin typeface="Calibri"/>
                <a:cs typeface="Calibri"/>
              </a:rPr>
              <a:t>2</a:t>
            </a:r>
            <a:r>
              <a:rPr sz="2400" strike="noStrike" spc="-5" dirty="0">
                <a:latin typeface="Calibri"/>
                <a:cs typeface="Calibri"/>
              </a:rPr>
              <a:t> </a:t>
            </a:r>
            <a:r>
              <a:rPr sz="2400" strike="noStrike" spc="-10" dirty="0">
                <a:latin typeface="Calibri"/>
                <a:cs typeface="Calibri"/>
              </a:rPr>
              <a:t>Δx</a:t>
            </a:r>
            <a:r>
              <a:rPr sz="2400" strike="noStrike" spc="-25" dirty="0">
                <a:latin typeface="Calibri"/>
                <a:cs typeface="Calibri"/>
              </a:rPr>
              <a:t> </a:t>
            </a:r>
            <a:r>
              <a:rPr sz="2400" strike="noStrike" spc="-5" dirty="0" err="1">
                <a:latin typeface="Calibri"/>
                <a:cs typeface="Calibri"/>
              </a:rPr>
              <a:t>y</a:t>
            </a:r>
            <a:r>
              <a:rPr sz="2400" strike="noStrike" spc="-7" baseline="-20833" dirty="0" err="1">
                <a:latin typeface="Calibri"/>
                <a:cs typeface="Calibri"/>
              </a:rPr>
              <a:t>k</a:t>
            </a:r>
            <a:r>
              <a:rPr sz="2400" strike="noStrike" spc="262" baseline="-20833" dirty="0">
                <a:latin typeface="Calibri"/>
                <a:cs typeface="Calibri"/>
              </a:rPr>
              <a:t> </a:t>
            </a:r>
            <a:r>
              <a:rPr sz="2400" strike="noStrike" dirty="0" smtClean="0">
                <a:latin typeface="Calibri"/>
                <a:cs typeface="Calibri"/>
              </a:rPr>
              <a:t>+</a:t>
            </a:r>
            <a:r>
              <a:rPr sz="2400" strike="sngStrike" spc="-15" dirty="0" err="1" smtClean="0">
                <a:latin typeface="Calibri"/>
                <a:cs typeface="Calibri"/>
              </a:rPr>
              <a:t>Δx</a:t>
            </a:r>
            <a:endParaRPr sz="2400" dirty="0">
              <a:latin typeface="Calibri"/>
              <a:cs typeface="Calibri"/>
            </a:endParaRPr>
          </a:p>
        </p:txBody>
      </p:sp>
      <p:sp>
        <p:nvSpPr>
          <p:cNvPr id="2" name="TextBox 1"/>
          <p:cNvSpPr txBox="1"/>
          <p:nvPr/>
        </p:nvSpPr>
        <p:spPr>
          <a:xfrm>
            <a:off x="974946" y="4555020"/>
            <a:ext cx="7345103" cy="830997"/>
          </a:xfrm>
          <a:prstGeom prst="rect">
            <a:avLst/>
          </a:prstGeom>
          <a:noFill/>
          <a:ln>
            <a:solidFill>
              <a:schemeClr val="accent1">
                <a:alpha val="90000"/>
              </a:schemeClr>
            </a:solidFill>
          </a:ln>
        </p:spPr>
        <p:txBody>
          <a:bodyPr wrap="square" rtlCol="0">
            <a:spAutoFit/>
          </a:bodyPr>
          <a:lstStyle/>
          <a:p>
            <a:r>
              <a:rPr lang="en-US" sz="2400" b="1" spc="-5" dirty="0">
                <a:cs typeface="Calibri"/>
              </a:rPr>
              <a:t>p</a:t>
            </a:r>
            <a:r>
              <a:rPr lang="en-US" sz="2400" b="1" spc="-7" baseline="-20833" dirty="0">
                <a:cs typeface="Calibri"/>
              </a:rPr>
              <a:t>k+1</a:t>
            </a:r>
            <a:r>
              <a:rPr lang="en-US" sz="2400" b="1" spc="240" baseline="-20833" dirty="0">
                <a:cs typeface="Calibri"/>
              </a:rPr>
              <a:t> </a:t>
            </a:r>
            <a:r>
              <a:rPr lang="en-US" sz="2400" b="1" dirty="0">
                <a:cs typeface="Calibri"/>
              </a:rPr>
              <a:t>=</a:t>
            </a:r>
            <a:r>
              <a:rPr lang="en-US" sz="2400" b="1" spc="10" dirty="0">
                <a:cs typeface="Calibri"/>
              </a:rPr>
              <a:t> </a:t>
            </a:r>
            <a:r>
              <a:rPr lang="en-US" sz="2400" b="1" spc="-5" dirty="0" err="1">
                <a:cs typeface="Calibri"/>
              </a:rPr>
              <a:t>p</a:t>
            </a:r>
            <a:r>
              <a:rPr lang="en-US" sz="2400" b="1" spc="-7" baseline="-20833" dirty="0" err="1">
                <a:cs typeface="Calibri"/>
              </a:rPr>
              <a:t>k</a:t>
            </a:r>
            <a:r>
              <a:rPr lang="en-US" sz="2400" b="1" spc="-22" baseline="-20833" dirty="0">
                <a:cs typeface="Calibri"/>
              </a:rPr>
              <a:t> </a:t>
            </a:r>
            <a:r>
              <a:rPr lang="en-US" sz="2400" b="1" spc="-5" dirty="0">
                <a:cs typeface="Calibri"/>
              </a:rPr>
              <a:t>+2</a:t>
            </a:r>
            <a:r>
              <a:rPr lang="en-US" sz="2400" b="1" spc="-10" dirty="0">
                <a:cs typeface="Calibri"/>
              </a:rPr>
              <a:t> </a:t>
            </a:r>
            <a:r>
              <a:rPr lang="el-GR" sz="2400" b="1" dirty="0">
                <a:cs typeface="Calibri"/>
              </a:rPr>
              <a:t>Δ</a:t>
            </a:r>
            <a:r>
              <a:rPr lang="en-US" sz="2400" b="1" dirty="0">
                <a:cs typeface="Calibri"/>
              </a:rPr>
              <a:t>y</a:t>
            </a:r>
            <a:r>
              <a:rPr lang="en-US" sz="2400" b="1" spc="-20" dirty="0">
                <a:cs typeface="Calibri"/>
              </a:rPr>
              <a:t> x</a:t>
            </a:r>
            <a:r>
              <a:rPr lang="en-US" sz="2400" b="1" spc="-7" baseline="-20833" dirty="0">
                <a:cs typeface="Calibri"/>
              </a:rPr>
              <a:t>k+1</a:t>
            </a:r>
            <a:r>
              <a:rPr lang="en-US" sz="2400" b="1" spc="284" baseline="-20833" dirty="0">
                <a:cs typeface="Calibri"/>
              </a:rPr>
              <a:t> </a:t>
            </a:r>
            <a:r>
              <a:rPr lang="en-US" sz="2400" b="1" dirty="0">
                <a:cs typeface="Calibri"/>
              </a:rPr>
              <a:t>-</a:t>
            </a:r>
            <a:r>
              <a:rPr lang="en-US" sz="2400" b="1" spc="-15" dirty="0">
                <a:cs typeface="Calibri"/>
              </a:rPr>
              <a:t> </a:t>
            </a:r>
            <a:r>
              <a:rPr lang="en-US" sz="2400" b="1" dirty="0">
                <a:cs typeface="Calibri"/>
              </a:rPr>
              <a:t>2</a:t>
            </a:r>
            <a:r>
              <a:rPr lang="en-US" sz="2400" b="1" spc="-10" dirty="0">
                <a:cs typeface="Calibri"/>
              </a:rPr>
              <a:t> </a:t>
            </a:r>
            <a:r>
              <a:rPr lang="el-GR" sz="2400" b="1" dirty="0">
                <a:cs typeface="Calibri"/>
              </a:rPr>
              <a:t>Δ</a:t>
            </a:r>
            <a:r>
              <a:rPr lang="en-US" sz="2400" b="1" dirty="0">
                <a:cs typeface="Calibri"/>
              </a:rPr>
              <a:t>x</a:t>
            </a:r>
            <a:r>
              <a:rPr lang="en-US" sz="2400" b="1" spc="-15" dirty="0">
                <a:cs typeface="Calibri"/>
              </a:rPr>
              <a:t> </a:t>
            </a:r>
            <a:r>
              <a:rPr lang="en-US" sz="2400" b="1" spc="-5" dirty="0">
                <a:cs typeface="Calibri"/>
              </a:rPr>
              <a:t>y</a:t>
            </a:r>
            <a:r>
              <a:rPr lang="en-US" sz="2400" b="1" spc="-7" baseline="-20833" dirty="0">
                <a:cs typeface="Calibri"/>
              </a:rPr>
              <a:t>k+1</a:t>
            </a:r>
            <a:r>
              <a:rPr lang="en-US" sz="2400" b="1" spc="-5" dirty="0">
                <a:cs typeface="Calibri"/>
              </a:rPr>
              <a:t>–</a:t>
            </a:r>
            <a:r>
              <a:rPr lang="en-US" sz="2400" b="1" spc="10" dirty="0">
                <a:cs typeface="Calibri"/>
              </a:rPr>
              <a:t> </a:t>
            </a:r>
            <a:r>
              <a:rPr lang="en-US" sz="2400" b="1" dirty="0">
                <a:cs typeface="Calibri"/>
              </a:rPr>
              <a:t>2</a:t>
            </a:r>
            <a:r>
              <a:rPr lang="en-US" sz="2400" b="1" spc="-10" dirty="0">
                <a:cs typeface="Calibri"/>
              </a:rPr>
              <a:t> </a:t>
            </a:r>
            <a:r>
              <a:rPr lang="el-GR" sz="2400" b="1" dirty="0">
                <a:cs typeface="Calibri"/>
              </a:rPr>
              <a:t>Δ</a:t>
            </a:r>
            <a:r>
              <a:rPr lang="en-US" sz="2400" b="1" dirty="0">
                <a:cs typeface="Calibri"/>
              </a:rPr>
              <a:t>y</a:t>
            </a:r>
            <a:r>
              <a:rPr lang="en-US" sz="2400" b="1" spc="-25" dirty="0">
                <a:cs typeface="Calibri"/>
              </a:rPr>
              <a:t> </a:t>
            </a:r>
            <a:r>
              <a:rPr lang="en-US" sz="2400" b="1" spc="-5" dirty="0" err="1">
                <a:cs typeface="Calibri"/>
              </a:rPr>
              <a:t>X</a:t>
            </a:r>
            <a:r>
              <a:rPr lang="en-US" sz="2400" b="1" spc="-7" baseline="-20833" dirty="0" err="1">
                <a:cs typeface="Calibri"/>
              </a:rPr>
              <a:t>k</a:t>
            </a:r>
            <a:r>
              <a:rPr lang="en-US" sz="2400" b="1" spc="-5" dirty="0">
                <a:cs typeface="Calibri"/>
              </a:rPr>
              <a:t>+</a:t>
            </a:r>
            <a:r>
              <a:rPr lang="en-US" sz="2400" b="1" spc="10" dirty="0">
                <a:cs typeface="Calibri"/>
              </a:rPr>
              <a:t> </a:t>
            </a:r>
            <a:r>
              <a:rPr lang="en-US" sz="2400" b="1" dirty="0">
                <a:cs typeface="Calibri"/>
              </a:rPr>
              <a:t>2</a:t>
            </a:r>
            <a:r>
              <a:rPr lang="en-US" sz="2400" b="1" spc="-15" dirty="0">
                <a:cs typeface="Calibri"/>
              </a:rPr>
              <a:t> </a:t>
            </a:r>
            <a:r>
              <a:rPr lang="el-GR" sz="2400" b="1" dirty="0">
                <a:cs typeface="Calibri"/>
              </a:rPr>
              <a:t>Δ</a:t>
            </a:r>
            <a:r>
              <a:rPr lang="en-US" sz="2400" b="1" dirty="0">
                <a:cs typeface="Calibri"/>
              </a:rPr>
              <a:t>x</a:t>
            </a:r>
            <a:r>
              <a:rPr lang="en-US" sz="2400" b="1" spc="-10" dirty="0">
                <a:cs typeface="Calibri"/>
              </a:rPr>
              <a:t> </a:t>
            </a:r>
            <a:r>
              <a:rPr lang="en-US" sz="2400" b="1" spc="-5" dirty="0" err="1">
                <a:cs typeface="Calibri"/>
              </a:rPr>
              <a:t>y</a:t>
            </a:r>
            <a:r>
              <a:rPr lang="en-US" sz="2400" b="1" spc="-7" baseline="-20833" dirty="0" err="1">
                <a:cs typeface="Calibri"/>
              </a:rPr>
              <a:t>k</a:t>
            </a:r>
            <a:endParaRPr lang="en-US" sz="2400" baseline="-20833" dirty="0">
              <a:cs typeface="Calibri"/>
            </a:endParaRPr>
          </a:p>
          <a:p>
            <a:endParaRPr lang="en-US" sz="2400" dirty="0"/>
          </a:p>
        </p:txBody>
      </p:sp>
    </p:spTree>
    <p:extLst>
      <p:ext uri="{BB962C8B-B14F-4D97-AF65-F5344CB8AC3E}">
        <p14:creationId xmlns="" xmlns:p14="http://schemas.microsoft.com/office/powerpoint/2010/main" val="285957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txBox="1">
            <a:spLocks noGrp="1"/>
          </p:cNvSpPr>
          <p:nvPr>
            <p:ph idx="1"/>
          </p:nvPr>
        </p:nvSpPr>
        <p:spPr>
          <a:xfrm>
            <a:off x="897378" y="2062588"/>
            <a:ext cx="8761413" cy="448841"/>
          </a:xfrm>
          <a:prstGeom prst="rect">
            <a:avLst/>
          </a:prstGeom>
          <a:solidFill>
            <a:srgbClr val="4F81BC"/>
          </a:solidFill>
          <a:ln w="25400">
            <a:solidFill>
              <a:srgbClr val="385D89"/>
            </a:solidFill>
          </a:ln>
        </p:spPr>
        <p:txBody>
          <a:bodyPr vert="horz" wrap="square" lIns="0" tIns="0" rIns="0" bIns="0" rtlCol="0">
            <a:spAutoFit/>
          </a:bodyPr>
          <a:lstStyle/>
          <a:p>
            <a:pPr marL="0" indent="0">
              <a:lnSpc>
                <a:spcPts val="3510"/>
              </a:lnSpc>
              <a:buNone/>
            </a:pPr>
            <a:r>
              <a:rPr lang="en-US" sz="3200" b="1" spc="10" dirty="0">
                <a:latin typeface="Calibri"/>
                <a:cs typeface="Calibri"/>
              </a:rPr>
              <a:t>p</a:t>
            </a:r>
            <a:r>
              <a:rPr sz="3150" b="1" spc="15" baseline="-19841" dirty="0" smtClean="0">
                <a:latin typeface="Calibri"/>
                <a:cs typeface="Calibri"/>
              </a:rPr>
              <a:t>k+1</a:t>
            </a:r>
            <a:r>
              <a:rPr sz="3150" b="1" spc="352" baseline="-19841" dirty="0" smtClean="0">
                <a:latin typeface="Calibri"/>
                <a:cs typeface="Calibri"/>
              </a:rPr>
              <a:t> </a:t>
            </a:r>
            <a:r>
              <a:rPr sz="3200" b="1" spc="-5" dirty="0">
                <a:latin typeface="Calibri"/>
                <a:cs typeface="Calibri"/>
              </a:rPr>
              <a:t>=</a:t>
            </a:r>
            <a:r>
              <a:rPr sz="3200" b="1" spc="15" dirty="0">
                <a:latin typeface="Calibri"/>
                <a:cs typeface="Calibri"/>
              </a:rPr>
              <a:t> </a:t>
            </a:r>
            <a:r>
              <a:rPr lang="en-US" sz="3200" b="1" spc="10" dirty="0" err="1">
                <a:latin typeface="Calibri"/>
                <a:cs typeface="Calibri"/>
              </a:rPr>
              <a:t>p</a:t>
            </a:r>
            <a:r>
              <a:rPr sz="3150" b="1" spc="15" baseline="-19841" dirty="0" err="1" smtClean="0">
                <a:latin typeface="Calibri"/>
                <a:cs typeface="Calibri"/>
              </a:rPr>
              <a:t>k</a:t>
            </a:r>
            <a:r>
              <a:rPr sz="3150" b="1" spc="15" baseline="-19841" dirty="0" smtClean="0">
                <a:latin typeface="Calibri"/>
                <a:cs typeface="Calibri"/>
              </a:rPr>
              <a:t> </a:t>
            </a:r>
            <a:r>
              <a:rPr sz="3200" b="1" spc="-10" dirty="0">
                <a:latin typeface="Calibri"/>
                <a:cs typeface="Calibri"/>
              </a:rPr>
              <a:t>+2</a:t>
            </a:r>
            <a:r>
              <a:rPr sz="3200" b="1" spc="20" dirty="0">
                <a:latin typeface="Calibri"/>
                <a:cs typeface="Calibri"/>
              </a:rPr>
              <a:t> </a:t>
            </a:r>
            <a:r>
              <a:rPr sz="3200" b="1" dirty="0" err="1" smtClean="0">
                <a:latin typeface="Calibri"/>
                <a:cs typeface="Calibri"/>
              </a:rPr>
              <a:t>Δy</a:t>
            </a:r>
            <a:r>
              <a:rPr sz="3200" b="1" dirty="0" smtClean="0">
                <a:latin typeface="Calibri"/>
                <a:cs typeface="Calibri"/>
              </a:rPr>
              <a:t>(</a:t>
            </a:r>
            <a:r>
              <a:rPr lang="en-US" sz="3200" b="1" dirty="0" smtClean="0">
                <a:latin typeface="Calibri"/>
                <a:cs typeface="Calibri"/>
              </a:rPr>
              <a:t>x</a:t>
            </a:r>
            <a:r>
              <a:rPr sz="3150" b="1" baseline="-19841" dirty="0" smtClean="0">
                <a:latin typeface="Calibri"/>
                <a:cs typeface="Calibri"/>
              </a:rPr>
              <a:t>k+1</a:t>
            </a:r>
            <a:r>
              <a:rPr sz="3150" b="1" spc="397" baseline="-19841" dirty="0" smtClean="0">
                <a:latin typeface="Calibri"/>
                <a:cs typeface="Calibri"/>
              </a:rPr>
              <a:t> </a:t>
            </a:r>
            <a:r>
              <a:rPr sz="3200" b="1" spc="-5" dirty="0">
                <a:latin typeface="Calibri"/>
                <a:cs typeface="Calibri"/>
              </a:rPr>
              <a:t>–</a:t>
            </a:r>
            <a:r>
              <a:rPr sz="3200" b="1" spc="10" dirty="0">
                <a:latin typeface="Calibri"/>
                <a:cs typeface="Calibri"/>
              </a:rPr>
              <a:t> </a:t>
            </a:r>
            <a:r>
              <a:rPr lang="en-US" sz="3200" b="1" spc="-5" dirty="0" err="1">
                <a:latin typeface="Calibri"/>
                <a:cs typeface="Calibri"/>
              </a:rPr>
              <a:t>x</a:t>
            </a:r>
            <a:r>
              <a:rPr sz="3150" b="1" spc="-7" baseline="-19841" dirty="0" err="1" smtClean="0">
                <a:latin typeface="Calibri"/>
                <a:cs typeface="Calibri"/>
              </a:rPr>
              <a:t>k</a:t>
            </a:r>
            <a:r>
              <a:rPr sz="3200" b="1" spc="-5" dirty="0">
                <a:latin typeface="Calibri"/>
                <a:cs typeface="Calibri"/>
              </a:rPr>
              <a:t>)-</a:t>
            </a:r>
            <a:r>
              <a:rPr sz="3200" b="1" spc="25" dirty="0">
                <a:latin typeface="Calibri"/>
                <a:cs typeface="Calibri"/>
              </a:rPr>
              <a:t> </a:t>
            </a:r>
            <a:r>
              <a:rPr sz="3200" b="1" spc="-5" dirty="0">
                <a:latin typeface="Calibri"/>
                <a:cs typeface="Calibri"/>
              </a:rPr>
              <a:t>2</a:t>
            </a:r>
            <a:r>
              <a:rPr sz="3200" b="1" spc="5" dirty="0">
                <a:latin typeface="Calibri"/>
                <a:cs typeface="Calibri"/>
              </a:rPr>
              <a:t> </a:t>
            </a:r>
            <a:r>
              <a:rPr sz="3200" b="1" dirty="0" err="1" smtClean="0">
                <a:latin typeface="Calibri"/>
                <a:cs typeface="Calibri"/>
              </a:rPr>
              <a:t>Δx</a:t>
            </a:r>
            <a:r>
              <a:rPr sz="3200" b="1" dirty="0" smtClean="0">
                <a:latin typeface="Calibri"/>
                <a:cs typeface="Calibri"/>
              </a:rPr>
              <a:t>(</a:t>
            </a:r>
            <a:r>
              <a:rPr lang="en-US" sz="3200" b="1" dirty="0" smtClean="0">
                <a:latin typeface="Calibri"/>
                <a:cs typeface="Calibri"/>
              </a:rPr>
              <a:t>y</a:t>
            </a:r>
            <a:r>
              <a:rPr sz="3150" b="1" baseline="-19841" dirty="0" smtClean="0">
                <a:latin typeface="Calibri"/>
                <a:cs typeface="Calibri"/>
              </a:rPr>
              <a:t>k+1</a:t>
            </a:r>
            <a:r>
              <a:rPr sz="3200" b="1" dirty="0">
                <a:latin typeface="Calibri"/>
                <a:cs typeface="Calibri"/>
              </a:rPr>
              <a:t>–</a:t>
            </a:r>
            <a:r>
              <a:rPr sz="3200" b="1" spc="40" dirty="0">
                <a:latin typeface="Calibri"/>
                <a:cs typeface="Calibri"/>
              </a:rPr>
              <a:t> </a:t>
            </a:r>
            <a:r>
              <a:rPr lang="en-US" sz="3200" b="1" dirty="0" err="1">
                <a:latin typeface="Calibri"/>
                <a:cs typeface="Calibri"/>
              </a:rPr>
              <a:t>y</a:t>
            </a:r>
            <a:r>
              <a:rPr sz="3150" b="1" baseline="-19841" dirty="0" err="1" smtClean="0">
                <a:latin typeface="Calibri"/>
                <a:cs typeface="Calibri"/>
              </a:rPr>
              <a:t>k</a:t>
            </a:r>
            <a:r>
              <a:rPr sz="3200" b="1" dirty="0">
                <a:latin typeface="Calibri"/>
                <a:cs typeface="Calibri"/>
              </a:rPr>
              <a:t>)</a:t>
            </a:r>
            <a:endParaRPr sz="32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24</a:t>
            </a:fld>
            <a:endParaRPr lang="en-US"/>
          </a:p>
        </p:txBody>
      </p:sp>
      <p:sp>
        <p:nvSpPr>
          <p:cNvPr id="7" name="object 9"/>
          <p:cNvSpPr txBox="1"/>
          <p:nvPr/>
        </p:nvSpPr>
        <p:spPr>
          <a:xfrm>
            <a:off x="498059" y="2897617"/>
            <a:ext cx="5260340" cy="2516073"/>
          </a:xfrm>
          <a:prstGeom prst="rect">
            <a:avLst/>
          </a:prstGeom>
        </p:spPr>
        <p:txBody>
          <a:bodyPr vert="horz" wrap="square" lIns="0" tIns="12700" rIns="0" bIns="0" rtlCol="0">
            <a:spAutoFit/>
          </a:bodyPr>
          <a:lstStyle/>
          <a:p>
            <a:pPr marL="50800">
              <a:lnSpc>
                <a:spcPts val="2630"/>
              </a:lnSpc>
            </a:pPr>
            <a:r>
              <a:rPr sz="2200" u="sng" dirty="0" smtClean="0">
                <a:latin typeface="Calibri"/>
                <a:cs typeface="Calibri"/>
              </a:rPr>
              <a:t>Case</a:t>
            </a:r>
            <a:r>
              <a:rPr sz="2200" u="sng" spc="-55" dirty="0" smtClean="0">
                <a:latin typeface="Calibri"/>
                <a:cs typeface="Calibri"/>
              </a:rPr>
              <a:t> </a:t>
            </a:r>
            <a:r>
              <a:rPr sz="2200" u="sng" dirty="0">
                <a:latin typeface="Calibri"/>
                <a:cs typeface="Calibri"/>
              </a:rPr>
              <a:t>1</a:t>
            </a:r>
          </a:p>
          <a:p>
            <a:pPr marL="50800">
              <a:lnSpc>
                <a:spcPct val="100000"/>
              </a:lnSpc>
              <a:spcBef>
                <a:spcPts val="265"/>
              </a:spcBef>
            </a:pPr>
            <a:r>
              <a:rPr sz="2200" dirty="0">
                <a:latin typeface="Calibri"/>
                <a:cs typeface="Calibri"/>
              </a:rPr>
              <a:t>If</a:t>
            </a:r>
            <a:r>
              <a:rPr sz="2200" spc="-10" dirty="0">
                <a:latin typeface="Calibri"/>
                <a:cs typeface="Calibri"/>
              </a:rPr>
              <a:t> </a:t>
            </a:r>
            <a:r>
              <a:rPr sz="2200" spc="10" dirty="0">
                <a:latin typeface="Calibri"/>
                <a:cs typeface="Calibri"/>
              </a:rPr>
              <a:t>P</a:t>
            </a:r>
            <a:r>
              <a:rPr sz="2175" spc="15" baseline="-21072" dirty="0">
                <a:latin typeface="Calibri"/>
                <a:cs typeface="Calibri"/>
              </a:rPr>
              <a:t>k</a:t>
            </a:r>
            <a:r>
              <a:rPr sz="2175" spc="-22" baseline="-21072" dirty="0">
                <a:latin typeface="Calibri"/>
                <a:cs typeface="Calibri"/>
              </a:rPr>
              <a:t> </a:t>
            </a:r>
            <a:r>
              <a:rPr sz="2200" spc="5" dirty="0">
                <a:latin typeface="Calibri"/>
                <a:cs typeface="Calibri"/>
              </a:rPr>
              <a:t>&lt;</a:t>
            </a:r>
            <a:r>
              <a:rPr sz="2200" dirty="0">
                <a:latin typeface="Calibri"/>
                <a:cs typeface="Calibri"/>
              </a:rPr>
              <a:t> </a:t>
            </a:r>
            <a:r>
              <a:rPr sz="2200" spc="5" dirty="0">
                <a:latin typeface="Calibri"/>
                <a:cs typeface="Calibri"/>
              </a:rPr>
              <a:t>0</a:t>
            </a:r>
            <a:r>
              <a:rPr sz="2200" spc="470" dirty="0">
                <a:latin typeface="Calibri"/>
                <a:cs typeface="Calibri"/>
              </a:rPr>
              <a:t> </a:t>
            </a:r>
            <a:r>
              <a:rPr sz="2200" dirty="0">
                <a:latin typeface="Calibri"/>
                <a:cs typeface="Calibri"/>
              </a:rPr>
              <a:t>(i.e.</a:t>
            </a:r>
            <a:r>
              <a:rPr sz="2200" spc="-25" dirty="0">
                <a:latin typeface="Calibri"/>
                <a:cs typeface="Calibri"/>
              </a:rPr>
              <a:t> </a:t>
            </a:r>
            <a:r>
              <a:rPr sz="2200" dirty="0" smtClean="0">
                <a:latin typeface="Calibri"/>
                <a:cs typeface="Calibri"/>
              </a:rPr>
              <a:t>d</a:t>
            </a:r>
            <a:r>
              <a:rPr sz="2200" baseline="-25000" dirty="0" smtClean="0">
                <a:latin typeface="Calibri"/>
                <a:cs typeface="Calibri"/>
              </a:rPr>
              <a:t>1</a:t>
            </a:r>
            <a:r>
              <a:rPr sz="2200" dirty="0" smtClean="0">
                <a:latin typeface="Calibri"/>
                <a:cs typeface="Calibri"/>
              </a:rPr>
              <a:t>-d</a:t>
            </a:r>
            <a:r>
              <a:rPr sz="2200" baseline="-25000" dirty="0" smtClean="0">
                <a:latin typeface="Calibri"/>
                <a:cs typeface="Calibri"/>
              </a:rPr>
              <a:t>2</a:t>
            </a:r>
            <a:r>
              <a:rPr sz="2200" spc="455" dirty="0" smtClean="0">
                <a:latin typeface="Calibri"/>
                <a:cs typeface="Calibri"/>
              </a:rPr>
              <a:t> </a:t>
            </a:r>
            <a:r>
              <a:rPr sz="2200" dirty="0">
                <a:latin typeface="Calibri"/>
                <a:cs typeface="Calibri"/>
              </a:rPr>
              <a:t>is</a:t>
            </a:r>
            <a:r>
              <a:rPr sz="2200" spc="-5" dirty="0">
                <a:latin typeface="Calibri"/>
                <a:cs typeface="Calibri"/>
              </a:rPr>
              <a:t> </a:t>
            </a:r>
            <a:r>
              <a:rPr sz="2200" spc="-10" dirty="0">
                <a:latin typeface="Calibri"/>
                <a:cs typeface="Calibri"/>
              </a:rPr>
              <a:t>Negative</a:t>
            </a:r>
            <a:r>
              <a:rPr sz="2200" spc="-20" dirty="0">
                <a:latin typeface="Calibri"/>
                <a:cs typeface="Calibri"/>
              </a:rPr>
              <a:t> </a:t>
            </a:r>
            <a:r>
              <a:rPr sz="2200" dirty="0">
                <a:latin typeface="Calibri"/>
                <a:cs typeface="Calibri"/>
              </a:rPr>
              <a:t>)</a:t>
            </a:r>
          </a:p>
          <a:p>
            <a:pPr marL="114300">
              <a:lnSpc>
                <a:spcPct val="100000"/>
              </a:lnSpc>
              <a:spcBef>
                <a:spcPts val="265"/>
              </a:spcBef>
            </a:pPr>
            <a:r>
              <a:rPr sz="2200" dirty="0">
                <a:latin typeface="Calibri"/>
                <a:cs typeface="Calibri"/>
              </a:rPr>
              <a:t>then,</a:t>
            </a:r>
          </a:p>
          <a:p>
            <a:pPr marL="50800">
              <a:lnSpc>
                <a:spcPct val="100000"/>
              </a:lnSpc>
              <a:spcBef>
                <a:spcPts val="265"/>
              </a:spcBef>
            </a:pPr>
            <a:r>
              <a:rPr lang="en-US" sz="2200" spc="5" dirty="0">
                <a:latin typeface="Calibri"/>
                <a:cs typeface="Calibri"/>
              </a:rPr>
              <a:t>x</a:t>
            </a:r>
            <a:r>
              <a:rPr sz="2175" spc="7" baseline="-21072" dirty="0" smtClean="0">
                <a:latin typeface="Calibri"/>
                <a:cs typeface="Calibri"/>
              </a:rPr>
              <a:t>k+1</a:t>
            </a:r>
            <a:r>
              <a:rPr sz="2175" spc="-52" baseline="-21072" dirty="0" smtClean="0">
                <a:latin typeface="Calibri"/>
                <a:cs typeface="Calibri"/>
              </a:rPr>
              <a:t> </a:t>
            </a:r>
            <a:r>
              <a:rPr sz="2200" spc="5" dirty="0">
                <a:latin typeface="Calibri"/>
                <a:cs typeface="Calibri"/>
              </a:rPr>
              <a:t>=</a:t>
            </a:r>
            <a:r>
              <a:rPr sz="2200" spc="-20" dirty="0">
                <a:latin typeface="Calibri"/>
                <a:cs typeface="Calibri"/>
              </a:rPr>
              <a:t> </a:t>
            </a:r>
            <a:r>
              <a:rPr lang="en-US" sz="2200" spc="5" dirty="0">
                <a:latin typeface="Calibri"/>
                <a:cs typeface="Calibri"/>
              </a:rPr>
              <a:t>x</a:t>
            </a:r>
            <a:r>
              <a:rPr sz="2175" spc="7" baseline="-21072" dirty="0" smtClean="0">
                <a:latin typeface="Calibri"/>
                <a:cs typeface="Calibri"/>
              </a:rPr>
              <a:t>k</a:t>
            </a:r>
            <a:r>
              <a:rPr sz="2200" spc="5" dirty="0" smtClean="0">
                <a:latin typeface="Calibri"/>
                <a:cs typeface="Calibri"/>
              </a:rPr>
              <a:t>+1</a:t>
            </a:r>
            <a:endParaRPr sz="2200" dirty="0">
              <a:latin typeface="Calibri"/>
              <a:cs typeface="Calibri"/>
            </a:endParaRPr>
          </a:p>
          <a:p>
            <a:pPr marL="50800">
              <a:lnSpc>
                <a:spcPts val="2555"/>
              </a:lnSpc>
              <a:spcBef>
                <a:spcPts val="790"/>
              </a:spcBef>
            </a:pPr>
            <a:r>
              <a:rPr lang="en-US" sz="3300" baseline="13888" dirty="0">
                <a:latin typeface="Calibri"/>
                <a:cs typeface="Calibri"/>
              </a:rPr>
              <a:t>y</a:t>
            </a:r>
            <a:r>
              <a:rPr sz="1450" dirty="0" smtClean="0">
                <a:latin typeface="Calibri"/>
                <a:cs typeface="Calibri"/>
              </a:rPr>
              <a:t>k+1</a:t>
            </a:r>
            <a:r>
              <a:rPr sz="1450" spc="-30" dirty="0" smtClean="0">
                <a:latin typeface="Calibri"/>
                <a:cs typeface="Calibri"/>
              </a:rPr>
              <a:t> </a:t>
            </a:r>
            <a:r>
              <a:rPr sz="3300" baseline="13888" dirty="0">
                <a:latin typeface="Calibri"/>
                <a:cs typeface="Calibri"/>
              </a:rPr>
              <a:t>=</a:t>
            </a:r>
            <a:r>
              <a:rPr sz="3300" spc="-22" baseline="13888" dirty="0">
                <a:latin typeface="Calibri"/>
                <a:cs typeface="Calibri"/>
              </a:rPr>
              <a:t> </a:t>
            </a:r>
            <a:r>
              <a:rPr lang="en-US" sz="3300" spc="7" baseline="13888" dirty="0" err="1">
                <a:latin typeface="Calibri"/>
                <a:cs typeface="Calibri"/>
              </a:rPr>
              <a:t>y</a:t>
            </a:r>
            <a:r>
              <a:rPr sz="1450" spc="5" dirty="0" err="1" smtClean="0">
                <a:latin typeface="Calibri"/>
                <a:cs typeface="Calibri"/>
              </a:rPr>
              <a:t>k</a:t>
            </a:r>
            <a:endParaRPr sz="1450" dirty="0">
              <a:latin typeface="Calibri"/>
              <a:cs typeface="Calibri"/>
            </a:endParaRPr>
          </a:p>
          <a:p>
            <a:pPr marL="50800">
              <a:lnSpc>
                <a:spcPts val="4720"/>
              </a:lnSpc>
            </a:pPr>
            <a:r>
              <a:rPr lang="en-US" sz="4000" b="1" dirty="0">
                <a:latin typeface="Calibri"/>
                <a:cs typeface="Calibri"/>
              </a:rPr>
              <a:t>p</a:t>
            </a:r>
            <a:r>
              <a:rPr sz="3975" b="1" baseline="-20964" dirty="0" smtClean="0">
                <a:latin typeface="Calibri"/>
                <a:cs typeface="Calibri"/>
              </a:rPr>
              <a:t>k+1</a:t>
            </a:r>
            <a:r>
              <a:rPr sz="3975" b="1" spc="434" baseline="-20964" dirty="0" smtClean="0">
                <a:latin typeface="Calibri"/>
                <a:cs typeface="Calibri"/>
              </a:rPr>
              <a:t> </a:t>
            </a:r>
            <a:r>
              <a:rPr sz="4000" b="1" spc="5" dirty="0">
                <a:latin typeface="Calibri"/>
                <a:cs typeface="Calibri"/>
              </a:rPr>
              <a:t>=</a:t>
            </a:r>
            <a:r>
              <a:rPr sz="4000" b="1" spc="-40" dirty="0">
                <a:latin typeface="Calibri"/>
                <a:cs typeface="Calibri"/>
              </a:rPr>
              <a:t> </a:t>
            </a:r>
            <a:r>
              <a:rPr lang="en-US" sz="4000" b="1" spc="5" dirty="0" err="1">
                <a:latin typeface="Calibri"/>
                <a:cs typeface="Calibri"/>
              </a:rPr>
              <a:t>p</a:t>
            </a:r>
            <a:r>
              <a:rPr sz="3975" b="1" spc="7" baseline="-20964" dirty="0" err="1" smtClean="0">
                <a:latin typeface="Calibri"/>
                <a:cs typeface="Calibri"/>
              </a:rPr>
              <a:t>k</a:t>
            </a:r>
            <a:r>
              <a:rPr sz="3975" b="1" spc="405" baseline="-20964" dirty="0" smtClean="0">
                <a:latin typeface="Calibri"/>
                <a:cs typeface="Calibri"/>
              </a:rPr>
              <a:t> </a:t>
            </a:r>
            <a:r>
              <a:rPr sz="4000" b="1" spc="5" dirty="0">
                <a:latin typeface="Calibri"/>
                <a:cs typeface="Calibri"/>
              </a:rPr>
              <a:t>+</a:t>
            </a:r>
            <a:r>
              <a:rPr sz="4000" b="1" spc="-35" dirty="0">
                <a:latin typeface="Calibri"/>
                <a:cs typeface="Calibri"/>
              </a:rPr>
              <a:t> </a:t>
            </a:r>
            <a:r>
              <a:rPr sz="4000" b="1" spc="5" dirty="0">
                <a:latin typeface="Calibri"/>
                <a:cs typeface="Calibri"/>
              </a:rPr>
              <a:t>2</a:t>
            </a:r>
            <a:r>
              <a:rPr sz="4000" b="1" spc="-15" dirty="0">
                <a:latin typeface="Calibri"/>
                <a:cs typeface="Calibri"/>
              </a:rPr>
              <a:t> </a:t>
            </a:r>
            <a:r>
              <a:rPr sz="4000" b="1" spc="-10" dirty="0">
                <a:latin typeface="Calibri"/>
                <a:cs typeface="Calibri"/>
              </a:rPr>
              <a:t>Δy</a:t>
            </a:r>
            <a:endParaRPr sz="4000" dirty="0">
              <a:latin typeface="Calibri"/>
              <a:cs typeface="Calibri"/>
            </a:endParaRPr>
          </a:p>
        </p:txBody>
      </p:sp>
      <p:sp>
        <p:nvSpPr>
          <p:cNvPr id="8" name="object 5"/>
          <p:cNvSpPr txBox="1"/>
          <p:nvPr/>
        </p:nvSpPr>
        <p:spPr>
          <a:xfrm>
            <a:off x="4732987" y="2897616"/>
            <a:ext cx="5791200" cy="2578911"/>
          </a:xfrm>
          <a:prstGeom prst="rect">
            <a:avLst/>
          </a:prstGeom>
          <a:solidFill>
            <a:srgbClr val="D0DDBB"/>
          </a:solidFill>
          <a:ln w="12700">
            <a:solidFill>
              <a:srgbClr val="97B853"/>
            </a:solidFill>
          </a:ln>
        </p:spPr>
        <p:txBody>
          <a:bodyPr vert="horz" wrap="square" lIns="0" tIns="26670" rIns="0" bIns="0" rtlCol="0">
            <a:spAutoFit/>
          </a:bodyPr>
          <a:lstStyle/>
          <a:p>
            <a:pPr marL="207010">
              <a:lnSpc>
                <a:spcPct val="100000"/>
              </a:lnSpc>
              <a:spcBef>
                <a:spcPts val="210"/>
              </a:spcBef>
            </a:pPr>
            <a:r>
              <a:rPr sz="2200" u="sng" dirty="0">
                <a:latin typeface="Calibri"/>
                <a:cs typeface="Calibri"/>
              </a:rPr>
              <a:t>Case</a:t>
            </a:r>
            <a:r>
              <a:rPr sz="2200" u="sng" spc="-55" dirty="0">
                <a:latin typeface="Calibri"/>
                <a:cs typeface="Calibri"/>
              </a:rPr>
              <a:t> </a:t>
            </a:r>
            <a:r>
              <a:rPr sz="2200" u="sng" dirty="0">
                <a:latin typeface="Calibri"/>
                <a:cs typeface="Calibri"/>
              </a:rPr>
              <a:t>2</a:t>
            </a:r>
          </a:p>
          <a:p>
            <a:pPr marL="271145" marR="2070735" indent="-64135">
              <a:lnSpc>
                <a:spcPts val="2910"/>
              </a:lnSpc>
              <a:spcBef>
                <a:spcPts val="135"/>
              </a:spcBef>
            </a:pPr>
            <a:r>
              <a:rPr sz="2200" dirty="0">
                <a:latin typeface="Calibri"/>
                <a:cs typeface="Calibri"/>
              </a:rPr>
              <a:t>If</a:t>
            </a:r>
            <a:r>
              <a:rPr sz="2200" spc="-5" dirty="0">
                <a:latin typeface="Calibri"/>
                <a:cs typeface="Calibri"/>
              </a:rPr>
              <a:t> </a:t>
            </a:r>
            <a:r>
              <a:rPr sz="2200" spc="5" dirty="0">
                <a:latin typeface="Calibri"/>
                <a:cs typeface="Calibri"/>
              </a:rPr>
              <a:t>P</a:t>
            </a:r>
            <a:r>
              <a:rPr sz="2175" spc="7" baseline="-21072" dirty="0">
                <a:latin typeface="Calibri"/>
                <a:cs typeface="Calibri"/>
              </a:rPr>
              <a:t>k</a:t>
            </a:r>
            <a:r>
              <a:rPr sz="2175" spc="-15" baseline="-21072" dirty="0">
                <a:latin typeface="Calibri"/>
                <a:cs typeface="Calibri"/>
              </a:rPr>
              <a:t> </a:t>
            </a:r>
            <a:r>
              <a:rPr sz="2200" dirty="0">
                <a:latin typeface="Calibri"/>
                <a:cs typeface="Calibri"/>
              </a:rPr>
              <a:t>≥ 0</a:t>
            </a:r>
            <a:r>
              <a:rPr sz="2200" spc="484" dirty="0">
                <a:latin typeface="Calibri"/>
                <a:cs typeface="Calibri"/>
              </a:rPr>
              <a:t> </a:t>
            </a:r>
            <a:r>
              <a:rPr sz="2200" dirty="0">
                <a:latin typeface="Calibri"/>
                <a:cs typeface="Calibri"/>
              </a:rPr>
              <a:t>(i.e.</a:t>
            </a:r>
            <a:r>
              <a:rPr sz="2200" spc="-25" dirty="0">
                <a:latin typeface="Calibri"/>
                <a:cs typeface="Calibri"/>
              </a:rPr>
              <a:t> </a:t>
            </a:r>
            <a:r>
              <a:rPr sz="2200" dirty="0">
                <a:latin typeface="Calibri"/>
                <a:cs typeface="Calibri"/>
              </a:rPr>
              <a:t>d</a:t>
            </a:r>
            <a:r>
              <a:rPr sz="2200" baseline="-25000" dirty="0">
                <a:latin typeface="Calibri"/>
                <a:cs typeface="Calibri"/>
              </a:rPr>
              <a:t>1</a:t>
            </a:r>
            <a:r>
              <a:rPr sz="2200" dirty="0">
                <a:latin typeface="Calibri"/>
                <a:cs typeface="Calibri"/>
              </a:rPr>
              <a:t>-d</a:t>
            </a:r>
            <a:r>
              <a:rPr sz="2200" baseline="-25000" dirty="0">
                <a:latin typeface="Calibri"/>
                <a:cs typeface="Calibri"/>
              </a:rPr>
              <a:t>2</a:t>
            </a:r>
            <a:r>
              <a:rPr sz="2200" spc="459" dirty="0">
                <a:latin typeface="Calibri"/>
                <a:cs typeface="Calibri"/>
              </a:rPr>
              <a:t> </a:t>
            </a:r>
            <a:r>
              <a:rPr sz="2200" dirty="0">
                <a:latin typeface="Calibri"/>
                <a:cs typeface="Calibri"/>
              </a:rPr>
              <a:t>is </a:t>
            </a:r>
            <a:r>
              <a:rPr sz="2200" spc="-10" dirty="0">
                <a:latin typeface="Calibri"/>
                <a:cs typeface="Calibri"/>
              </a:rPr>
              <a:t>Positive</a:t>
            </a:r>
            <a:r>
              <a:rPr sz="2200" spc="-60" dirty="0">
                <a:latin typeface="Calibri"/>
                <a:cs typeface="Calibri"/>
              </a:rPr>
              <a:t> </a:t>
            </a:r>
            <a:r>
              <a:rPr sz="2200" dirty="0">
                <a:latin typeface="Calibri"/>
                <a:cs typeface="Calibri"/>
              </a:rPr>
              <a:t>) </a:t>
            </a:r>
            <a:r>
              <a:rPr sz="2200" spc="-484" dirty="0">
                <a:latin typeface="Calibri"/>
                <a:cs typeface="Calibri"/>
              </a:rPr>
              <a:t> </a:t>
            </a:r>
            <a:r>
              <a:rPr sz="2200" dirty="0">
                <a:latin typeface="Calibri"/>
                <a:cs typeface="Calibri"/>
              </a:rPr>
              <a:t>then,</a:t>
            </a:r>
          </a:p>
          <a:p>
            <a:pPr marL="207010">
              <a:lnSpc>
                <a:spcPct val="100000"/>
              </a:lnSpc>
              <a:spcBef>
                <a:spcPts val="120"/>
              </a:spcBef>
            </a:pPr>
            <a:r>
              <a:rPr lang="en-US" sz="2200" spc="5" dirty="0">
                <a:latin typeface="Calibri"/>
                <a:cs typeface="Calibri"/>
              </a:rPr>
              <a:t>x</a:t>
            </a:r>
            <a:r>
              <a:rPr sz="2175" spc="7" baseline="-21072" dirty="0" smtClean="0">
                <a:latin typeface="Calibri"/>
                <a:cs typeface="Calibri"/>
              </a:rPr>
              <a:t>k+1</a:t>
            </a:r>
            <a:r>
              <a:rPr sz="2175" spc="-75" baseline="-21072" dirty="0" smtClean="0">
                <a:latin typeface="Calibri"/>
                <a:cs typeface="Calibri"/>
              </a:rPr>
              <a:t> </a:t>
            </a:r>
            <a:r>
              <a:rPr sz="2200" dirty="0">
                <a:latin typeface="Calibri"/>
                <a:cs typeface="Calibri"/>
              </a:rPr>
              <a:t>=</a:t>
            </a:r>
            <a:r>
              <a:rPr sz="2200" spc="-40" dirty="0">
                <a:latin typeface="Calibri"/>
                <a:cs typeface="Calibri"/>
              </a:rPr>
              <a:t> </a:t>
            </a:r>
            <a:r>
              <a:rPr lang="en-US" sz="2200" spc="5" dirty="0">
                <a:latin typeface="Calibri"/>
                <a:cs typeface="Calibri"/>
              </a:rPr>
              <a:t>x</a:t>
            </a:r>
            <a:r>
              <a:rPr sz="2175" spc="7" baseline="-21072" dirty="0" smtClean="0">
                <a:latin typeface="Calibri"/>
                <a:cs typeface="Calibri"/>
              </a:rPr>
              <a:t>k</a:t>
            </a:r>
            <a:r>
              <a:rPr sz="2200" spc="5" dirty="0" smtClean="0">
                <a:latin typeface="Calibri"/>
                <a:cs typeface="Calibri"/>
              </a:rPr>
              <a:t>+1</a:t>
            </a:r>
            <a:endParaRPr sz="2200" dirty="0">
              <a:latin typeface="Calibri"/>
              <a:cs typeface="Calibri"/>
            </a:endParaRPr>
          </a:p>
          <a:p>
            <a:pPr marL="207010">
              <a:lnSpc>
                <a:spcPct val="100000"/>
              </a:lnSpc>
              <a:spcBef>
                <a:spcPts val="265"/>
              </a:spcBef>
            </a:pPr>
            <a:r>
              <a:rPr lang="en-US" sz="2200" dirty="0">
                <a:latin typeface="Calibri"/>
                <a:cs typeface="Calibri"/>
              </a:rPr>
              <a:t>y</a:t>
            </a:r>
            <a:r>
              <a:rPr sz="2175" baseline="-21072" dirty="0" smtClean="0">
                <a:latin typeface="Calibri"/>
                <a:cs typeface="Calibri"/>
              </a:rPr>
              <a:t>k+1</a:t>
            </a:r>
            <a:r>
              <a:rPr sz="2175" spc="-67" baseline="-21072" dirty="0" smtClean="0">
                <a:latin typeface="Calibri"/>
                <a:cs typeface="Calibri"/>
              </a:rPr>
              <a:t> </a:t>
            </a:r>
            <a:r>
              <a:rPr sz="2200" dirty="0">
                <a:latin typeface="Calibri"/>
                <a:cs typeface="Calibri"/>
              </a:rPr>
              <a:t>=</a:t>
            </a:r>
            <a:r>
              <a:rPr sz="2200" spc="-30" dirty="0">
                <a:latin typeface="Calibri"/>
                <a:cs typeface="Calibri"/>
              </a:rPr>
              <a:t> </a:t>
            </a:r>
            <a:r>
              <a:rPr lang="en-US" sz="2200" spc="5" dirty="0">
                <a:latin typeface="Calibri"/>
                <a:cs typeface="Calibri"/>
              </a:rPr>
              <a:t>y</a:t>
            </a:r>
            <a:r>
              <a:rPr sz="2175" spc="7" baseline="-21072" dirty="0" smtClean="0">
                <a:latin typeface="Calibri"/>
                <a:cs typeface="Calibri"/>
              </a:rPr>
              <a:t>k</a:t>
            </a:r>
            <a:r>
              <a:rPr sz="2200" spc="5" dirty="0" smtClean="0">
                <a:latin typeface="Calibri"/>
                <a:cs typeface="Calibri"/>
              </a:rPr>
              <a:t>+1</a:t>
            </a:r>
            <a:endParaRPr sz="2200" dirty="0">
              <a:latin typeface="Calibri"/>
              <a:cs typeface="Calibri"/>
            </a:endParaRPr>
          </a:p>
          <a:p>
            <a:pPr marL="207010">
              <a:lnSpc>
                <a:spcPct val="100000"/>
              </a:lnSpc>
              <a:spcBef>
                <a:spcPts val="395"/>
              </a:spcBef>
            </a:pPr>
            <a:r>
              <a:rPr lang="en-US" sz="4000" b="1" dirty="0">
                <a:latin typeface="Calibri"/>
                <a:cs typeface="Calibri"/>
              </a:rPr>
              <a:t>p</a:t>
            </a:r>
            <a:r>
              <a:rPr sz="3975" b="1" baseline="-20964" dirty="0" smtClean="0">
                <a:latin typeface="Calibri"/>
                <a:cs typeface="Calibri"/>
              </a:rPr>
              <a:t>k+1</a:t>
            </a:r>
            <a:r>
              <a:rPr sz="3975" b="1" spc="442" baseline="-20964" dirty="0" smtClean="0">
                <a:latin typeface="Calibri"/>
                <a:cs typeface="Calibri"/>
              </a:rPr>
              <a:t> </a:t>
            </a:r>
            <a:r>
              <a:rPr sz="4000" b="1" spc="5" dirty="0">
                <a:latin typeface="Calibri"/>
                <a:cs typeface="Calibri"/>
              </a:rPr>
              <a:t>=</a:t>
            </a:r>
            <a:r>
              <a:rPr sz="4000" b="1" spc="-35" dirty="0">
                <a:latin typeface="Calibri"/>
                <a:cs typeface="Calibri"/>
              </a:rPr>
              <a:t> </a:t>
            </a:r>
            <a:r>
              <a:rPr lang="en-US" sz="4000" b="1" spc="5" dirty="0" err="1">
                <a:latin typeface="Calibri"/>
                <a:cs typeface="Calibri"/>
              </a:rPr>
              <a:t>p</a:t>
            </a:r>
            <a:r>
              <a:rPr sz="3975" b="1" spc="7" baseline="-20964" dirty="0" err="1" smtClean="0">
                <a:latin typeface="Calibri"/>
                <a:cs typeface="Calibri"/>
              </a:rPr>
              <a:t>k</a:t>
            </a:r>
            <a:r>
              <a:rPr sz="3975" b="1" spc="405" baseline="-20964" dirty="0" smtClean="0">
                <a:latin typeface="Calibri"/>
                <a:cs typeface="Calibri"/>
              </a:rPr>
              <a:t> </a:t>
            </a:r>
            <a:r>
              <a:rPr sz="4000" b="1" spc="5" dirty="0">
                <a:latin typeface="Calibri"/>
                <a:cs typeface="Calibri"/>
              </a:rPr>
              <a:t>+</a:t>
            </a:r>
            <a:r>
              <a:rPr sz="4000" b="1" spc="-35" dirty="0">
                <a:latin typeface="Calibri"/>
                <a:cs typeface="Calibri"/>
              </a:rPr>
              <a:t> </a:t>
            </a:r>
            <a:r>
              <a:rPr sz="4000" b="1" spc="5" dirty="0">
                <a:latin typeface="Calibri"/>
                <a:cs typeface="Calibri"/>
              </a:rPr>
              <a:t>2</a:t>
            </a:r>
            <a:r>
              <a:rPr sz="4000" b="1" spc="-10" dirty="0">
                <a:latin typeface="Calibri"/>
                <a:cs typeface="Calibri"/>
              </a:rPr>
              <a:t> Δy</a:t>
            </a:r>
            <a:r>
              <a:rPr sz="4000" b="1" dirty="0">
                <a:latin typeface="Calibri"/>
                <a:cs typeface="Calibri"/>
              </a:rPr>
              <a:t> -2</a:t>
            </a:r>
            <a:r>
              <a:rPr sz="4400" b="1" dirty="0">
                <a:latin typeface="Calibri"/>
                <a:cs typeface="Calibri"/>
              </a:rPr>
              <a:t>Δx</a:t>
            </a:r>
            <a:endParaRPr sz="4400" dirty="0">
              <a:latin typeface="Calibri"/>
              <a:cs typeface="Calibri"/>
            </a:endParaRPr>
          </a:p>
        </p:txBody>
      </p:sp>
    </p:spTree>
    <p:extLst>
      <p:ext uri="{BB962C8B-B14F-4D97-AF65-F5344CB8AC3E}">
        <p14:creationId xmlns="" xmlns:p14="http://schemas.microsoft.com/office/powerpoint/2010/main" val="359545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idx="1"/>
          </p:nvPr>
        </p:nvSpPr>
        <p:spPr>
          <a:xfrm>
            <a:off x="455160" y="951982"/>
            <a:ext cx="6233817" cy="4670766"/>
          </a:xfrm>
          <a:prstGeom prst="rect">
            <a:avLst/>
          </a:prstGeom>
        </p:spPr>
        <p:txBody>
          <a:bodyPr vert="horz" wrap="square" lIns="0" tIns="36830" rIns="0" bIns="0" rtlCol="0">
            <a:spAutoFit/>
          </a:bodyPr>
          <a:lstStyle/>
          <a:p>
            <a:pPr marL="0" indent="0">
              <a:lnSpc>
                <a:spcPct val="100000"/>
              </a:lnSpc>
              <a:spcBef>
                <a:spcPts val="675"/>
              </a:spcBef>
              <a:buNone/>
            </a:pPr>
            <a:r>
              <a:rPr lang="en-US" sz="2000" spc="292" baseline="-19519" dirty="0" smtClean="0">
                <a:latin typeface="Calibri"/>
                <a:cs typeface="Calibri"/>
              </a:rPr>
              <a:t> </a:t>
            </a:r>
            <a:r>
              <a:rPr lang="en-US" sz="2000" dirty="0" err="1" smtClean="0">
                <a:cs typeface="Calibri"/>
              </a:rPr>
              <a:t>p</a:t>
            </a:r>
            <a:r>
              <a:rPr lang="en-US" sz="2000" baseline="-20833" dirty="0" err="1" smtClean="0">
                <a:cs typeface="Calibri"/>
              </a:rPr>
              <a:t>k</a:t>
            </a:r>
            <a:r>
              <a:rPr lang="en-US" sz="2000" baseline="-20833" dirty="0" smtClean="0">
                <a:cs typeface="Calibri"/>
              </a:rPr>
              <a:t> </a:t>
            </a:r>
            <a:r>
              <a:rPr lang="en-US" sz="2000" spc="5" dirty="0" smtClean="0">
                <a:latin typeface="Calibri"/>
                <a:cs typeface="Calibri"/>
              </a:rPr>
              <a:t>=</a:t>
            </a:r>
            <a:r>
              <a:rPr lang="en-US" sz="2000" dirty="0" smtClean="0">
                <a:latin typeface="Calibri"/>
                <a:cs typeface="Calibri"/>
              </a:rPr>
              <a:t>2</a:t>
            </a:r>
            <a:r>
              <a:rPr lang="en-US" sz="2000" spc="15" dirty="0" smtClean="0">
                <a:latin typeface="Calibri"/>
                <a:cs typeface="Calibri"/>
              </a:rPr>
              <a:t> </a:t>
            </a:r>
            <a:r>
              <a:rPr lang="el-GR" sz="2000" dirty="0">
                <a:latin typeface="Calibri"/>
                <a:cs typeface="Calibri"/>
              </a:rPr>
              <a:t>Δ</a:t>
            </a:r>
            <a:r>
              <a:rPr lang="en-US" sz="2000" dirty="0">
                <a:latin typeface="Calibri"/>
                <a:cs typeface="Calibri"/>
              </a:rPr>
              <a:t>y</a:t>
            </a:r>
            <a:r>
              <a:rPr lang="en-US" sz="2000" spc="-35" dirty="0">
                <a:latin typeface="Calibri"/>
                <a:cs typeface="Calibri"/>
              </a:rPr>
              <a:t> </a:t>
            </a:r>
            <a:r>
              <a:rPr lang="en-US" sz="2000" dirty="0">
                <a:latin typeface="Calibri"/>
                <a:cs typeface="Calibri"/>
              </a:rPr>
              <a:t>X</a:t>
            </a:r>
            <a:r>
              <a:rPr lang="en-US" sz="2000" baseline="-19519" dirty="0">
                <a:latin typeface="Calibri"/>
                <a:cs typeface="Calibri"/>
              </a:rPr>
              <a:t>k</a:t>
            </a:r>
            <a:r>
              <a:rPr lang="en-US" sz="2000" dirty="0">
                <a:latin typeface="Calibri"/>
                <a:cs typeface="Calibri"/>
              </a:rPr>
              <a:t>+2</a:t>
            </a:r>
            <a:r>
              <a:rPr lang="en-US" sz="2000" spc="15" dirty="0">
                <a:latin typeface="Calibri"/>
                <a:cs typeface="Calibri"/>
              </a:rPr>
              <a:t> </a:t>
            </a:r>
            <a:r>
              <a:rPr lang="el-GR" sz="2000" dirty="0">
                <a:latin typeface="Calibri"/>
                <a:cs typeface="Calibri"/>
              </a:rPr>
              <a:t>Δ</a:t>
            </a:r>
            <a:r>
              <a:rPr lang="en-US" sz="2000" dirty="0">
                <a:latin typeface="Calibri"/>
                <a:cs typeface="Calibri"/>
              </a:rPr>
              <a:t>y</a:t>
            </a:r>
            <a:r>
              <a:rPr lang="en-US" sz="2000" spc="-35" dirty="0">
                <a:latin typeface="Calibri"/>
                <a:cs typeface="Calibri"/>
              </a:rPr>
              <a:t> </a:t>
            </a:r>
            <a:r>
              <a:rPr lang="en-US" sz="2000" dirty="0">
                <a:latin typeface="Calibri"/>
                <a:cs typeface="Calibri"/>
              </a:rPr>
              <a:t>+ 2</a:t>
            </a:r>
            <a:r>
              <a:rPr lang="en-US" sz="2000" spc="5" dirty="0">
                <a:latin typeface="Calibri"/>
                <a:cs typeface="Calibri"/>
              </a:rPr>
              <a:t> </a:t>
            </a:r>
            <a:r>
              <a:rPr lang="el-GR" sz="2000" dirty="0">
                <a:latin typeface="Calibri"/>
                <a:cs typeface="Calibri"/>
              </a:rPr>
              <a:t>Δ</a:t>
            </a:r>
            <a:r>
              <a:rPr lang="en-US" sz="2000" dirty="0">
                <a:latin typeface="Calibri"/>
                <a:cs typeface="Calibri"/>
              </a:rPr>
              <a:t>x</a:t>
            </a:r>
            <a:r>
              <a:rPr lang="en-US" sz="2000" spc="-10" dirty="0">
                <a:latin typeface="Calibri"/>
                <a:cs typeface="Calibri"/>
              </a:rPr>
              <a:t> </a:t>
            </a:r>
            <a:r>
              <a:rPr lang="en-US" sz="2000" dirty="0">
                <a:latin typeface="Calibri"/>
                <a:cs typeface="Calibri"/>
              </a:rPr>
              <a:t>c</a:t>
            </a:r>
            <a:r>
              <a:rPr lang="en-US" sz="2000" spc="15" dirty="0">
                <a:latin typeface="Calibri"/>
                <a:cs typeface="Calibri"/>
              </a:rPr>
              <a:t> </a:t>
            </a:r>
            <a:r>
              <a:rPr lang="en-US" sz="2000" dirty="0">
                <a:latin typeface="Calibri"/>
                <a:cs typeface="Calibri"/>
              </a:rPr>
              <a:t>-</a:t>
            </a:r>
            <a:r>
              <a:rPr lang="en-US" sz="2000" spc="-5" dirty="0">
                <a:latin typeface="Calibri"/>
                <a:cs typeface="Calibri"/>
              </a:rPr>
              <a:t> </a:t>
            </a:r>
            <a:r>
              <a:rPr lang="en-US" sz="2000" dirty="0">
                <a:latin typeface="Calibri"/>
                <a:cs typeface="Calibri"/>
              </a:rPr>
              <a:t>2 </a:t>
            </a:r>
            <a:r>
              <a:rPr lang="el-GR" sz="2000" dirty="0">
                <a:latin typeface="Calibri"/>
                <a:cs typeface="Calibri"/>
              </a:rPr>
              <a:t>Δ</a:t>
            </a:r>
            <a:r>
              <a:rPr lang="en-US" sz="2000" dirty="0">
                <a:latin typeface="Calibri"/>
                <a:cs typeface="Calibri"/>
              </a:rPr>
              <a:t>x</a:t>
            </a:r>
            <a:r>
              <a:rPr lang="en-US" sz="2000" spc="-5" dirty="0">
                <a:latin typeface="Calibri"/>
                <a:cs typeface="Calibri"/>
              </a:rPr>
              <a:t> </a:t>
            </a:r>
            <a:r>
              <a:rPr lang="en-US" sz="2000" spc="5" dirty="0" err="1">
                <a:latin typeface="Calibri"/>
                <a:cs typeface="Calibri"/>
              </a:rPr>
              <a:t>y</a:t>
            </a:r>
            <a:r>
              <a:rPr lang="en-US" sz="2000" spc="7" baseline="-19519" dirty="0" err="1">
                <a:latin typeface="Calibri"/>
                <a:cs typeface="Calibri"/>
              </a:rPr>
              <a:t>k</a:t>
            </a:r>
            <a:r>
              <a:rPr lang="en-US" sz="2000" spc="322" baseline="-19519" dirty="0">
                <a:latin typeface="Calibri"/>
                <a:cs typeface="Calibri"/>
              </a:rPr>
              <a:t> </a:t>
            </a:r>
            <a:r>
              <a:rPr lang="en-US" sz="2000" dirty="0">
                <a:latin typeface="Calibri"/>
                <a:cs typeface="Calibri"/>
              </a:rPr>
              <a:t>–</a:t>
            </a:r>
            <a:r>
              <a:rPr lang="en-US" sz="2000" spc="5" dirty="0">
                <a:latin typeface="Calibri"/>
                <a:cs typeface="Calibri"/>
              </a:rPr>
              <a:t> </a:t>
            </a:r>
            <a:r>
              <a:rPr lang="el-GR" sz="2000" spc="-5" dirty="0">
                <a:latin typeface="Calibri"/>
                <a:cs typeface="Calibri"/>
              </a:rPr>
              <a:t>Δ</a:t>
            </a:r>
            <a:r>
              <a:rPr lang="en-US" sz="2000" spc="-5" dirty="0" smtClean="0">
                <a:latin typeface="Calibri"/>
                <a:cs typeface="Calibri"/>
              </a:rPr>
              <a:t>x</a:t>
            </a:r>
          </a:p>
          <a:p>
            <a:pPr marL="0" indent="0">
              <a:lnSpc>
                <a:spcPct val="100000"/>
              </a:lnSpc>
              <a:spcBef>
                <a:spcPts val="675"/>
              </a:spcBef>
              <a:buNone/>
            </a:pPr>
            <a:endParaRPr lang="en-US" sz="2000" dirty="0" smtClean="0">
              <a:latin typeface="Calibri"/>
              <a:cs typeface="Calibri"/>
            </a:endParaRPr>
          </a:p>
          <a:p>
            <a:pPr marL="0" indent="0">
              <a:lnSpc>
                <a:spcPct val="100000"/>
              </a:lnSpc>
              <a:spcBef>
                <a:spcPts val="245"/>
              </a:spcBef>
              <a:buNone/>
            </a:pPr>
            <a:r>
              <a:rPr lang="en-US" sz="2200" dirty="0" smtClean="0">
                <a:latin typeface="Calibri"/>
                <a:cs typeface="Calibri"/>
              </a:rPr>
              <a:t>I</a:t>
            </a:r>
            <a:r>
              <a:rPr sz="2200" dirty="0" smtClean="0">
                <a:latin typeface="Calibri"/>
                <a:cs typeface="Calibri"/>
              </a:rPr>
              <a:t>nitial</a:t>
            </a:r>
            <a:r>
              <a:rPr sz="2200" spc="-35" dirty="0" smtClean="0">
                <a:latin typeface="Calibri"/>
                <a:cs typeface="Calibri"/>
              </a:rPr>
              <a:t> </a:t>
            </a:r>
            <a:r>
              <a:rPr sz="2200" dirty="0">
                <a:latin typeface="Calibri"/>
                <a:cs typeface="Calibri"/>
              </a:rPr>
              <a:t>Decision</a:t>
            </a:r>
            <a:r>
              <a:rPr sz="2200" spc="-75" dirty="0">
                <a:latin typeface="Calibri"/>
                <a:cs typeface="Calibri"/>
              </a:rPr>
              <a:t> </a:t>
            </a:r>
            <a:r>
              <a:rPr sz="2200" spc="-15" dirty="0">
                <a:latin typeface="Calibri"/>
                <a:cs typeface="Calibri"/>
              </a:rPr>
              <a:t>Parameter</a:t>
            </a:r>
            <a:r>
              <a:rPr sz="2200" spc="-45" dirty="0">
                <a:latin typeface="Calibri"/>
                <a:cs typeface="Calibri"/>
              </a:rPr>
              <a:t> </a:t>
            </a:r>
            <a:r>
              <a:rPr sz="2200" spc="5" dirty="0">
                <a:latin typeface="Calibri"/>
                <a:cs typeface="Calibri"/>
              </a:rPr>
              <a:t>(P</a:t>
            </a:r>
            <a:r>
              <a:rPr sz="2175" spc="7" baseline="-21072" dirty="0">
                <a:latin typeface="Calibri"/>
                <a:cs typeface="Calibri"/>
              </a:rPr>
              <a:t>0</a:t>
            </a:r>
            <a:r>
              <a:rPr sz="2200" spc="5" dirty="0" smtClean="0">
                <a:latin typeface="Calibri"/>
                <a:cs typeface="Calibri"/>
              </a:rPr>
              <a:t>)</a:t>
            </a:r>
            <a:r>
              <a:rPr lang="en-US" sz="2200" spc="5" dirty="0" smtClean="0">
                <a:latin typeface="Calibri"/>
                <a:cs typeface="Calibri"/>
              </a:rPr>
              <a:t> at (x0,y0)</a:t>
            </a:r>
            <a:endParaRPr sz="2200" dirty="0">
              <a:latin typeface="Calibri"/>
              <a:cs typeface="Calibri"/>
            </a:endParaRPr>
          </a:p>
          <a:p>
            <a:pPr marL="75564" marR="56515" indent="0">
              <a:lnSpc>
                <a:spcPct val="120000"/>
              </a:lnSpc>
              <a:buNone/>
              <a:tabLst>
                <a:tab pos="1566545" algn="l"/>
                <a:tab pos="2898775" algn="l"/>
              </a:tabLst>
            </a:pPr>
            <a:r>
              <a:rPr lang="en-US" sz="2400" dirty="0" smtClean="0">
                <a:latin typeface="Calibri"/>
                <a:cs typeface="Calibri"/>
              </a:rPr>
              <a:t>p</a:t>
            </a:r>
            <a:r>
              <a:rPr sz="2400" baseline="-20833" dirty="0" smtClean="0">
                <a:latin typeface="Calibri"/>
                <a:cs typeface="Calibri"/>
              </a:rPr>
              <a:t>0</a:t>
            </a:r>
            <a:r>
              <a:rPr lang="en-US" sz="2400" baseline="-20833" dirty="0" smtClean="0">
                <a:latin typeface="Calibri"/>
                <a:cs typeface="Calibri"/>
              </a:rPr>
              <a:t> </a:t>
            </a:r>
            <a:r>
              <a:rPr lang="en-US" sz="2400" baseline="30000" dirty="0" smtClean="0">
                <a:latin typeface="Calibri"/>
                <a:cs typeface="Calibri"/>
              </a:rPr>
              <a:t> </a:t>
            </a:r>
            <a:r>
              <a:rPr lang="en-US" sz="2400" dirty="0" smtClean="0">
                <a:latin typeface="Calibri"/>
                <a:cs typeface="Calibri"/>
              </a:rPr>
              <a:t> =</a:t>
            </a:r>
            <a:r>
              <a:rPr lang="en-US" sz="2400" dirty="0">
                <a:cs typeface="Calibri"/>
              </a:rPr>
              <a:t>2</a:t>
            </a:r>
            <a:r>
              <a:rPr lang="en-US" sz="2400" spc="15" dirty="0">
                <a:cs typeface="Calibri"/>
              </a:rPr>
              <a:t> </a:t>
            </a:r>
            <a:r>
              <a:rPr lang="el-GR" sz="2400" dirty="0">
                <a:cs typeface="Calibri"/>
              </a:rPr>
              <a:t>Δ</a:t>
            </a:r>
            <a:r>
              <a:rPr lang="en-US" sz="2400" dirty="0">
                <a:cs typeface="Calibri"/>
              </a:rPr>
              <a:t>y</a:t>
            </a:r>
            <a:r>
              <a:rPr lang="en-US" sz="2400" spc="-35" dirty="0">
                <a:cs typeface="Calibri"/>
              </a:rPr>
              <a:t> </a:t>
            </a:r>
            <a:r>
              <a:rPr lang="en-US" sz="2400" spc="-35" dirty="0" smtClean="0">
                <a:cs typeface="Calibri"/>
              </a:rPr>
              <a:t>x</a:t>
            </a:r>
            <a:r>
              <a:rPr lang="en-US" sz="2400" baseline="-25000" dirty="0" smtClean="0">
                <a:cs typeface="Calibri"/>
              </a:rPr>
              <a:t>0</a:t>
            </a:r>
            <a:r>
              <a:rPr lang="en-US" sz="2400" dirty="0" smtClean="0">
                <a:cs typeface="Calibri"/>
              </a:rPr>
              <a:t>+2</a:t>
            </a:r>
            <a:r>
              <a:rPr lang="en-US" sz="2400" spc="15" dirty="0" smtClean="0">
                <a:cs typeface="Calibri"/>
              </a:rPr>
              <a:t> </a:t>
            </a:r>
            <a:r>
              <a:rPr lang="el-GR" sz="2400" dirty="0">
                <a:cs typeface="Calibri"/>
              </a:rPr>
              <a:t>Δ</a:t>
            </a:r>
            <a:r>
              <a:rPr lang="en-US" sz="2400" dirty="0">
                <a:cs typeface="Calibri"/>
              </a:rPr>
              <a:t>y</a:t>
            </a:r>
            <a:r>
              <a:rPr lang="en-US" sz="2400" spc="-35" dirty="0">
                <a:cs typeface="Calibri"/>
              </a:rPr>
              <a:t> </a:t>
            </a:r>
            <a:r>
              <a:rPr lang="en-US" sz="2400" dirty="0">
                <a:cs typeface="Calibri"/>
              </a:rPr>
              <a:t>+ 2</a:t>
            </a:r>
            <a:r>
              <a:rPr lang="en-US" sz="2400" spc="5" dirty="0">
                <a:cs typeface="Calibri"/>
              </a:rPr>
              <a:t> </a:t>
            </a:r>
            <a:r>
              <a:rPr lang="el-GR" sz="2400" dirty="0">
                <a:cs typeface="Calibri"/>
              </a:rPr>
              <a:t>Δ</a:t>
            </a:r>
            <a:r>
              <a:rPr lang="en-US" sz="2400" dirty="0">
                <a:cs typeface="Calibri"/>
              </a:rPr>
              <a:t>x</a:t>
            </a:r>
            <a:r>
              <a:rPr lang="en-US" sz="2400" spc="-10" dirty="0">
                <a:cs typeface="Calibri"/>
              </a:rPr>
              <a:t> </a:t>
            </a:r>
            <a:r>
              <a:rPr lang="en-US" sz="2400" dirty="0">
                <a:cs typeface="Calibri"/>
              </a:rPr>
              <a:t>c</a:t>
            </a:r>
            <a:r>
              <a:rPr lang="en-US" sz="2400" spc="15" dirty="0">
                <a:cs typeface="Calibri"/>
              </a:rPr>
              <a:t> </a:t>
            </a:r>
            <a:r>
              <a:rPr lang="en-US" sz="2400" dirty="0">
                <a:cs typeface="Calibri"/>
              </a:rPr>
              <a:t>-</a:t>
            </a:r>
            <a:r>
              <a:rPr lang="en-US" sz="2400" spc="-5" dirty="0">
                <a:cs typeface="Calibri"/>
              </a:rPr>
              <a:t> </a:t>
            </a:r>
            <a:r>
              <a:rPr lang="en-US" sz="2400" dirty="0">
                <a:cs typeface="Calibri"/>
              </a:rPr>
              <a:t>2 </a:t>
            </a:r>
            <a:r>
              <a:rPr lang="el-GR" sz="2400" dirty="0">
                <a:cs typeface="Calibri"/>
              </a:rPr>
              <a:t>Δ</a:t>
            </a:r>
            <a:r>
              <a:rPr lang="en-US" sz="2400" dirty="0">
                <a:cs typeface="Calibri"/>
              </a:rPr>
              <a:t>x</a:t>
            </a:r>
            <a:r>
              <a:rPr lang="en-US" sz="2400" spc="-5" dirty="0">
                <a:cs typeface="Calibri"/>
              </a:rPr>
              <a:t> </a:t>
            </a:r>
            <a:r>
              <a:rPr lang="en-US" sz="2400" spc="5" dirty="0" smtClean="0">
                <a:cs typeface="Calibri"/>
              </a:rPr>
              <a:t>y</a:t>
            </a:r>
            <a:r>
              <a:rPr lang="en-US" sz="2400" spc="5" baseline="-25000" dirty="0" smtClean="0">
                <a:cs typeface="Calibri"/>
              </a:rPr>
              <a:t>0</a:t>
            </a:r>
            <a:r>
              <a:rPr lang="en-US" sz="2400" spc="322" baseline="-19519" dirty="0" smtClean="0">
                <a:cs typeface="Calibri"/>
              </a:rPr>
              <a:t> </a:t>
            </a:r>
            <a:r>
              <a:rPr lang="en-US" sz="2400" dirty="0">
                <a:cs typeface="Calibri"/>
              </a:rPr>
              <a:t>–</a:t>
            </a:r>
            <a:r>
              <a:rPr lang="en-US" sz="2400" spc="5" dirty="0">
                <a:cs typeface="Calibri"/>
              </a:rPr>
              <a:t> </a:t>
            </a:r>
            <a:r>
              <a:rPr lang="el-GR" sz="2400" spc="-5" dirty="0">
                <a:cs typeface="Calibri"/>
              </a:rPr>
              <a:t>Δ</a:t>
            </a:r>
            <a:r>
              <a:rPr lang="en-US" sz="2400" spc="-5" dirty="0" smtClean="0">
                <a:cs typeface="Calibri"/>
              </a:rPr>
              <a:t>x</a:t>
            </a:r>
            <a:endParaRPr lang="en-US" sz="2400" dirty="0" smtClean="0">
              <a:cs typeface="Calibri"/>
            </a:endParaRPr>
          </a:p>
          <a:p>
            <a:pPr marL="75564" marR="56515" indent="0">
              <a:lnSpc>
                <a:spcPct val="120000"/>
              </a:lnSpc>
              <a:buNone/>
              <a:tabLst>
                <a:tab pos="1566545" algn="l"/>
                <a:tab pos="2898775" algn="l"/>
              </a:tabLst>
            </a:pPr>
            <a:r>
              <a:rPr lang="en-US" sz="2400" dirty="0" smtClean="0">
                <a:cs typeface="Calibri"/>
              </a:rPr>
              <a:t>=2</a:t>
            </a:r>
            <a:r>
              <a:rPr lang="en-US" sz="2400" spc="15" dirty="0" smtClean="0">
                <a:cs typeface="Calibri"/>
              </a:rPr>
              <a:t> </a:t>
            </a:r>
            <a:r>
              <a:rPr lang="el-GR" sz="2400" dirty="0">
                <a:cs typeface="Calibri"/>
              </a:rPr>
              <a:t>Δ</a:t>
            </a:r>
            <a:r>
              <a:rPr lang="en-US" sz="2400" dirty="0">
                <a:cs typeface="Calibri"/>
              </a:rPr>
              <a:t>y</a:t>
            </a:r>
            <a:r>
              <a:rPr lang="en-US" sz="2400" spc="-35" dirty="0">
                <a:cs typeface="Calibri"/>
              </a:rPr>
              <a:t> x</a:t>
            </a:r>
            <a:r>
              <a:rPr lang="en-US" sz="2400" baseline="-25000" dirty="0">
                <a:cs typeface="Calibri"/>
              </a:rPr>
              <a:t>0</a:t>
            </a:r>
            <a:r>
              <a:rPr lang="en-US" sz="2400" dirty="0">
                <a:cs typeface="Calibri"/>
              </a:rPr>
              <a:t>+2</a:t>
            </a:r>
            <a:r>
              <a:rPr lang="en-US" sz="2400" spc="15" dirty="0">
                <a:cs typeface="Calibri"/>
              </a:rPr>
              <a:t> </a:t>
            </a:r>
            <a:r>
              <a:rPr lang="el-GR" sz="2400" dirty="0">
                <a:cs typeface="Calibri"/>
              </a:rPr>
              <a:t>Δ</a:t>
            </a:r>
            <a:r>
              <a:rPr lang="en-US" sz="2400" dirty="0">
                <a:cs typeface="Calibri"/>
              </a:rPr>
              <a:t>y</a:t>
            </a:r>
            <a:r>
              <a:rPr lang="en-US" sz="2400" spc="-35" dirty="0">
                <a:cs typeface="Calibri"/>
              </a:rPr>
              <a:t> </a:t>
            </a:r>
            <a:r>
              <a:rPr lang="en-US" sz="2400" dirty="0">
                <a:cs typeface="Calibri"/>
              </a:rPr>
              <a:t>+ 2</a:t>
            </a:r>
            <a:r>
              <a:rPr lang="en-US" sz="2400" spc="5" dirty="0">
                <a:cs typeface="Calibri"/>
              </a:rPr>
              <a:t> </a:t>
            </a:r>
            <a:r>
              <a:rPr lang="el-GR" sz="2400" dirty="0">
                <a:cs typeface="Calibri"/>
              </a:rPr>
              <a:t>Δ</a:t>
            </a:r>
            <a:r>
              <a:rPr lang="en-US" sz="2400" dirty="0" smtClean="0">
                <a:cs typeface="Calibri"/>
              </a:rPr>
              <a:t>x{</a:t>
            </a:r>
            <a:r>
              <a:rPr lang="en-US" sz="2400" dirty="0" smtClean="0"/>
              <a:t>y</a:t>
            </a:r>
            <a:r>
              <a:rPr lang="en-US" sz="2400" baseline="-25000" dirty="0" smtClean="0"/>
              <a:t>0</a:t>
            </a:r>
            <a:r>
              <a:rPr lang="en-US" sz="2400" dirty="0" smtClean="0"/>
              <a:t>-</a:t>
            </a:r>
            <a:r>
              <a:rPr lang="en-US" sz="2400" dirty="0"/>
              <a:t>(</a:t>
            </a:r>
            <a:r>
              <a:rPr lang="el-GR" sz="2400" dirty="0">
                <a:cs typeface="Calibri"/>
              </a:rPr>
              <a:t>Δ</a:t>
            </a:r>
            <a:r>
              <a:rPr lang="en-US" sz="2400" dirty="0">
                <a:cs typeface="Calibri"/>
              </a:rPr>
              <a:t>y/</a:t>
            </a:r>
            <a:r>
              <a:rPr lang="en-US" sz="2400" spc="5" dirty="0">
                <a:cs typeface="Calibri"/>
              </a:rPr>
              <a:t> </a:t>
            </a:r>
            <a:r>
              <a:rPr lang="el-GR" sz="2400" dirty="0">
                <a:cs typeface="Calibri"/>
              </a:rPr>
              <a:t>Δ</a:t>
            </a:r>
            <a:r>
              <a:rPr lang="en-US" sz="2400" dirty="0">
                <a:cs typeface="Calibri"/>
              </a:rPr>
              <a:t>x)x</a:t>
            </a:r>
            <a:r>
              <a:rPr lang="en-US" sz="2400" baseline="-25000" dirty="0">
                <a:cs typeface="Calibri"/>
              </a:rPr>
              <a:t>0</a:t>
            </a:r>
            <a:r>
              <a:rPr lang="en-US" sz="2400" spc="-10" dirty="0" smtClean="0">
                <a:cs typeface="Calibri"/>
              </a:rPr>
              <a:t> }</a:t>
            </a:r>
            <a:r>
              <a:rPr lang="en-US" sz="2400" spc="15" dirty="0" smtClean="0">
                <a:cs typeface="Calibri"/>
              </a:rPr>
              <a:t> </a:t>
            </a:r>
            <a:r>
              <a:rPr lang="en-US" sz="2400" dirty="0">
                <a:cs typeface="Calibri"/>
              </a:rPr>
              <a:t>-</a:t>
            </a:r>
            <a:r>
              <a:rPr lang="en-US" sz="2400" spc="-5" dirty="0">
                <a:cs typeface="Calibri"/>
              </a:rPr>
              <a:t> </a:t>
            </a:r>
            <a:r>
              <a:rPr lang="en-US" sz="2400" dirty="0">
                <a:cs typeface="Calibri"/>
              </a:rPr>
              <a:t>2 </a:t>
            </a:r>
            <a:r>
              <a:rPr lang="el-GR" sz="2400" dirty="0">
                <a:cs typeface="Calibri"/>
              </a:rPr>
              <a:t>Δ</a:t>
            </a:r>
            <a:r>
              <a:rPr lang="en-US" sz="2400" dirty="0">
                <a:cs typeface="Calibri"/>
              </a:rPr>
              <a:t>x</a:t>
            </a:r>
            <a:r>
              <a:rPr lang="en-US" sz="2400" spc="-5" dirty="0">
                <a:cs typeface="Calibri"/>
              </a:rPr>
              <a:t> </a:t>
            </a:r>
            <a:r>
              <a:rPr lang="en-US" sz="2400" spc="5" dirty="0">
                <a:cs typeface="Calibri"/>
              </a:rPr>
              <a:t>y</a:t>
            </a:r>
            <a:r>
              <a:rPr lang="en-US" sz="2400" spc="5" baseline="-25000" dirty="0">
                <a:cs typeface="Calibri"/>
              </a:rPr>
              <a:t>0</a:t>
            </a:r>
            <a:r>
              <a:rPr lang="en-US" sz="2400" spc="322" baseline="-19519" dirty="0">
                <a:cs typeface="Calibri"/>
              </a:rPr>
              <a:t> </a:t>
            </a:r>
            <a:r>
              <a:rPr lang="en-US" sz="2400" dirty="0">
                <a:cs typeface="Calibri"/>
              </a:rPr>
              <a:t>–</a:t>
            </a:r>
            <a:r>
              <a:rPr lang="en-US" sz="2400" spc="5" dirty="0">
                <a:cs typeface="Calibri"/>
              </a:rPr>
              <a:t> </a:t>
            </a:r>
            <a:r>
              <a:rPr lang="el-GR" sz="2400" spc="-5" dirty="0">
                <a:cs typeface="Calibri"/>
              </a:rPr>
              <a:t>Δ</a:t>
            </a:r>
            <a:r>
              <a:rPr lang="en-US" sz="2400" spc="-5" dirty="0" smtClean="0">
                <a:cs typeface="Calibri"/>
              </a:rPr>
              <a:t>x</a:t>
            </a:r>
          </a:p>
          <a:p>
            <a:pPr marL="75564" marR="56515" indent="0">
              <a:lnSpc>
                <a:spcPct val="120000"/>
              </a:lnSpc>
              <a:buNone/>
              <a:tabLst>
                <a:tab pos="1566545" algn="l"/>
                <a:tab pos="2898775" algn="l"/>
              </a:tabLst>
            </a:pPr>
            <a:r>
              <a:rPr lang="en-US" sz="2400" spc="-5" dirty="0" smtClean="0">
                <a:cs typeface="Calibri"/>
              </a:rPr>
              <a:t>=</a:t>
            </a:r>
            <a:r>
              <a:rPr lang="en-US" sz="2400" dirty="0">
                <a:solidFill>
                  <a:srgbClr val="FF0000"/>
                </a:solidFill>
                <a:cs typeface="Calibri"/>
              </a:rPr>
              <a:t>2</a:t>
            </a:r>
            <a:r>
              <a:rPr lang="en-US" sz="2400" spc="15" dirty="0">
                <a:solidFill>
                  <a:srgbClr val="FF0000"/>
                </a:solidFill>
                <a:cs typeface="Calibri"/>
              </a:rPr>
              <a:t> </a:t>
            </a:r>
            <a:r>
              <a:rPr lang="el-GR" sz="2400" dirty="0">
                <a:solidFill>
                  <a:srgbClr val="FF0000"/>
                </a:solidFill>
                <a:cs typeface="Calibri"/>
              </a:rPr>
              <a:t>Δ</a:t>
            </a:r>
            <a:r>
              <a:rPr lang="en-US" sz="2400" dirty="0">
                <a:solidFill>
                  <a:srgbClr val="FF0000"/>
                </a:solidFill>
                <a:cs typeface="Calibri"/>
              </a:rPr>
              <a:t>y</a:t>
            </a:r>
            <a:r>
              <a:rPr lang="en-US" sz="2400" spc="-35" dirty="0">
                <a:solidFill>
                  <a:srgbClr val="FF0000"/>
                </a:solidFill>
                <a:cs typeface="Calibri"/>
              </a:rPr>
              <a:t> x</a:t>
            </a:r>
            <a:r>
              <a:rPr lang="en-US" sz="2400" baseline="-25000" dirty="0">
                <a:solidFill>
                  <a:srgbClr val="FF0000"/>
                </a:solidFill>
                <a:cs typeface="Calibri"/>
              </a:rPr>
              <a:t>0</a:t>
            </a:r>
            <a:r>
              <a:rPr lang="en-US" sz="2400" dirty="0">
                <a:cs typeface="Calibri"/>
              </a:rPr>
              <a:t>+2</a:t>
            </a:r>
            <a:r>
              <a:rPr lang="en-US" sz="2400" spc="15" dirty="0">
                <a:cs typeface="Calibri"/>
              </a:rPr>
              <a:t> </a:t>
            </a:r>
            <a:r>
              <a:rPr lang="el-GR" sz="2400" dirty="0">
                <a:cs typeface="Calibri"/>
              </a:rPr>
              <a:t>Δ</a:t>
            </a:r>
            <a:r>
              <a:rPr lang="en-US" sz="2400" dirty="0">
                <a:cs typeface="Calibri"/>
              </a:rPr>
              <a:t>y</a:t>
            </a:r>
            <a:r>
              <a:rPr lang="en-US" sz="2400" spc="-35" dirty="0">
                <a:cs typeface="Calibri"/>
              </a:rPr>
              <a:t> </a:t>
            </a:r>
            <a:r>
              <a:rPr lang="en-US" sz="2400" dirty="0">
                <a:cs typeface="Calibri"/>
              </a:rPr>
              <a:t>+ </a:t>
            </a:r>
            <a:r>
              <a:rPr lang="en-US" sz="2400" b="1" dirty="0">
                <a:solidFill>
                  <a:srgbClr val="92D050"/>
                </a:solidFill>
                <a:cs typeface="Calibri"/>
              </a:rPr>
              <a:t>2</a:t>
            </a:r>
            <a:r>
              <a:rPr lang="en-US" sz="2400" b="1" spc="5" dirty="0">
                <a:solidFill>
                  <a:srgbClr val="92D050"/>
                </a:solidFill>
                <a:cs typeface="Calibri"/>
              </a:rPr>
              <a:t> </a:t>
            </a:r>
            <a:r>
              <a:rPr lang="el-GR" sz="2400" b="1" dirty="0">
                <a:solidFill>
                  <a:srgbClr val="92D050"/>
                </a:solidFill>
                <a:cs typeface="Calibri"/>
              </a:rPr>
              <a:t>Δ</a:t>
            </a:r>
            <a:r>
              <a:rPr lang="en-US" sz="2400" b="1" dirty="0" smtClean="0">
                <a:solidFill>
                  <a:srgbClr val="92D050"/>
                </a:solidFill>
                <a:cs typeface="Calibri"/>
              </a:rPr>
              <a:t>x</a:t>
            </a:r>
            <a:r>
              <a:rPr lang="en-US" sz="2400" b="1" dirty="0" smtClean="0">
                <a:solidFill>
                  <a:srgbClr val="92D050"/>
                </a:solidFill>
              </a:rPr>
              <a:t>y</a:t>
            </a:r>
            <a:r>
              <a:rPr lang="en-US" sz="2400" b="1" baseline="-25000" dirty="0" smtClean="0">
                <a:solidFill>
                  <a:srgbClr val="92D050"/>
                </a:solidFill>
              </a:rPr>
              <a:t>0</a:t>
            </a:r>
            <a:r>
              <a:rPr lang="en-US" sz="2400" b="1" dirty="0" smtClean="0">
                <a:solidFill>
                  <a:srgbClr val="FF0000"/>
                </a:solidFill>
              </a:rPr>
              <a:t>-</a:t>
            </a:r>
            <a:r>
              <a:rPr lang="en-US" sz="2400" dirty="0" smtClean="0">
                <a:solidFill>
                  <a:srgbClr val="FF0000"/>
                </a:solidFill>
              </a:rPr>
              <a:t>2</a:t>
            </a:r>
            <a:r>
              <a:rPr lang="el-GR" sz="2400" dirty="0" smtClean="0">
                <a:solidFill>
                  <a:srgbClr val="FF0000"/>
                </a:solidFill>
                <a:cs typeface="Calibri"/>
              </a:rPr>
              <a:t>Δ</a:t>
            </a:r>
            <a:r>
              <a:rPr lang="en-US" sz="2400" dirty="0" smtClean="0">
                <a:solidFill>
                  <a:srgbClr val="FF0000"/>
                </a:solidFill>
                <a:cs typeface="Calibri"/>
              </a:rPr>
              <a:t>yx</a:t>
            </a:r>
            <a:r>
              <a:rPr lang="en-US" sz="2400" baseline="-25000" dirty="0" smtClean="0">
                <a:solidFill>
                  <a:srgbClr val="FF0000"/>
                </a:solidFill>
                <a:cs typeface="Calibri"/>
              </a:rPr>
              <a:t>0</a:t>
            </a:r>
            <a:r>
              <a:rPr lang="en-US" sz="2400" spc="-10" dirty="0" smtClean="0">
                <a:cs typeface="Calibri"/>
              </a:rPr>
              <a:t> </a:t>
            </a:r>
            <a:r>
              <a:rPr lang="en-US" sz="2400" spc="15" dirty="0" smtClean="0">
                <a:cs typeface="Calibri"/>
              </a:rPr>
              <a:t> </a:t>
            </a:r>
            <a:r>
              <a:rPr lang="en-US" sz="2400" b="1" dirty="0">
                <a:solidFill>
                  <a:srgbClr val="92D050"/>
                </a:solidFill>
                <a:cs typeface="Calibri"/>
              </a:rPr>
              <a:t>-</a:t>
            </a:r>
            <a:r>
              <a:rPr lang="en-US" sz="2400" b="1" spc="-5" dirty="0">
                <a:solidFill>
                  <a:srgbClr val="92D050"/>
                </a:solidFill>
                <a:cs typeface="Calibri"/>
              </a:rPr>
              <a:t> </a:t>
            </a:r>
            <a:r>
              <a:rPr lang="en-US" sz="2400" b="1" dirty="0">
                <a:solidFill>
                  <a:srgbClr val="92D050"/>
                </a:solidFill>
                <a:cs typeface="Calibri"/>
              </a:rPr>
              <a:t>2 </a:t>
            </a:r>
            <a:r>
              <a:rPr lang="el-GR" sz="2400" b="1" dirty="0">
                <a:solidFill>
                  <a:srgbClr val="92D050"/>
                </a:solidFill>
                <a:cs typeface="Calibri"/>
              </a:rPr>
              <a:t>Δ</a:t>
            </a:r>
            <a:r>
              <a:rPr lang="en-US" sz="2400" b="1" dirty="0">
                <a:solidFill>
                  <a:srgbClr val="92D050"/>
                </a:solidFill>
                <a:cs typeface="Calibri"/>
              </a:rPr>
              <a:t>x</a:t>
            </a:r>
            <a:r>
              <a:rPr lang="en-US" sz="2400" b="1" spc="-5" dirty="0">
                <a:solidFill>
                  <a:srgbClr val="92D050"/>
                </a:solidFill>
                <a:cs typeface="Calibri"/>
              </a:rPr>
              <a:t> </a:t>
            </a:r>
            <a:r>
              <a:rPr lang="en-US" sz="2400" b="1" spc="5" dirty="0">
                <a:solidFill>
                  <a:srgbClr val="92D050"/>
                </a:solidFill>
                <a:cs typeface="Calibri"/>
              </a:rPr>
              <a:t>y</a:t>
            </a:r>
            <a:r>
              <a:rPr lang="en-US" sz="2400" b="1" spc="5" baseline="-25000" dirty="0">
                <a:solidFill>
                  <a:srgbClr val="92D050"/>
                </a:solidFill>
                <a:cs typeface="Calibri"/>
              </a:rPr>
              <a:t>0</a:t>
            </a:r>
            <a:r>
              <a:rPr lang="en-US" sz="2400" spc="322" baseline="-19519" dirty="0">
                <a:cs typeface="Calibri"/>
              </a:rPr>
              <a:t> </a:t>
            </a:r>
            <a:r>
              <a:rPr lang="en-US" sz="2400" dirty="0">
                <a:cs typeface="Calibri"/>
              </a:rPr>
              <a:t>–</a:t>
            </a:r>
            <a:r>
              <a:rPr lang="en-US" sz="2400" spc="5" dirty="0">
                <a:cs typeface="Calibri"/>
              </a:rPr>
              <a:t> </a:t>
            </a:r>
            <a:r>
              <a:rPr lang="el-GR" sz="2400" spc="-5" dirty="0">
                <a:cs typeface="Calibri"/>
              </a:rPr>
              <a:t>Δ</a:t>
            </a:r>
            <a:r>
              <a:rPr lang="en-US" sz="2400" spc="-5" dirty="0">
                <a:cs typeface="Calibri"/>
              </a:rPr>
              <a:t>x</a:t>
            </a:r>
          </a:p>
          <a:p>
            <a:pPr marL="75564" marR="56515" indent="0">
              <a:lnSpc>
                <a:spcPct val="120000"/>
              </a:lnSpc>
              <a:buNone/>
              <a:tabLst>
                <a:tab pos="1566545" algn="l"/>
                <a:tab pos="2898775" algn="l"/>
              </a:tabLst>
            </a:pPr>
            <a:endParaRPr lang="en-US" sz="2400" dirty="0">
              <a:cs typeface="Calibri"/>
            </a:endParaRPr>
          </a:p>
          <a:p>
            <a:pPr marL="75564" marR="56515" indent="0">
              <a:lnSpc>
                <a:spcPct val="120000"/>
              </a:lnSpc>
              <a:buNone/>
              <a:tabLst>
                <a:tab pos="1566545" algn="l"/>
                <a:tab pos="2898775" algn="l"/>
              </a:tabLst>
            </a:pPr>
            <a:endParaRPr lang="en-US" sz="2400" dirty="0">
              <a:latin typeface="Calibri"/>
              <a:cs typeface="Calibri"/>
            </a:endParaRPr>
          </a:p>
          <a:p>
            <a:pPr marL="75564" marR="56515" indent="0">
              <a:lnSpc>
                <a:spcPct val="120000"/>
              </a:lnSpc>
              <a:buNone/>
              <a:tabLst>
                <a:tab pos="1566545" algn="l"/>
                <a:tab pos="2898775" algn="l"/>
              </a:tabLst>
            </a:pP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25</a:t>
            </a:fld>
            <a:endParaRPr lang="en-US"/>
          </a:p>
        </p:txBody>
      </p:sp>
      <p:sp>
        <p:nvSpPr>
          <p:cNvPr id="7" name="object 2"/>
          <p:cNvSpPr txBox="1"/>
          <p:nvPr/>
        </p:nvSpPr>
        <p:spPr>
          <a:xfrm>
            <a:off x="940349" y="4108781"/>
            <a:ext cx="3378200" cy="670696"/>
          </a:xfrm>
          <a:prstGeom prst="rect">
            <a:avLst/>
          </a:prstGeom>
          <a:solidFill>
            <a:srgbClr val="000000"/>
          </a:solidFill>
        </p:spPr>
        <p:txBody>
          <a:bodyPr vert="horz" wrap="square" lIns="0" tIns="54610" rIns="0" bIns="0" rtlCol="0">
            <a:spAutoFit/>
          </a:bodyPr>
          <a:lstStyle/>
          <a:p>
            <a:pPr marL="128270">
              <a:lnSpc>
                <a:spcPct val="100000"/>
              </a:lnSpc>
              <a:spcBef>
                <a:spcPts val="430"/>
              </a:spcBef>
              <a:tabLst>
                <a:tab pos="875030" algn="l"/>
              </a:tabLst>
            </a:pPr>
            <a:r>
              <a:rPr lang="en-US" sz="3975" b="1" spc="7" dirty="0" smtClean="0">
                <a:solidFill>
                  <a:srgbClr val="FFFFFF"/>
                </a:solidFill>
                <a:latin typeface="Calibri"/>
                <a:cs typeface="Calibri"/>
              </a:rPr>
              <a:t>p</a:t>
            </a:r>
            <a:r>
              <a:rPr sz="3975" b="1" spc="7" baseline="-20964" dirty="0" smtClean="0">
                <a:solidFill>
                  <a:srgbClr val="FFFFFF"/>
                </a:solidFill>
                <a:latin typeface="Calibri"/>
                <a:cs typeface="Calibri"/>
              </a:rPr>
              <a:t>0</a:t>
            </a:r>
            <a:r>
              <a:rPr sz="3975" b="1" spc="7" baseline="-20964" dirty="0">
                <a:solidFill>
                  <a:srgbClr val="FFFFFF"/>
                </a:solidFill>
                <a:latin typeface="Calibri"/>
                <a:cs typeface="Calibri"/>
              </a:rPr>
              <a:t>	</a:t>
            </a:r>
            <a:r>
              <a:rPr sz="4000" b="1" spc="5" dirty="0">
                <a:solidFill>
                  <a:srgbClr val="FFFFFF"/>
                </a:solidFill>
                <a:latin typeface="Calibri"/>
                <a:cs typeface="Calibri"/>
              </a:rPr>
              <a:t>=</a:t>
            </a:r>
            <a:r>
              <a:rPr sz="4000" b="1" spc="-45" dirty="0">
                <a:solidFill>
                  <a:srgbClr val="FFFFFF"/>
                </a:solidFill>
                <a:latin typeface="Calibri"/>
                <a:cs typeface="Calibri"/>
              </a:rPr>
              <a:t> </a:t>
            </a:r>
            <a:r>
              <a:rPr sz="4000" b="1" spc="5" dirty="0">
                <a:solidFill>
                  <a:srgbClr val="FFFFFF"/>
                </a:solidFill>
                <a:latin typeface="Calibri"/>
                <a:cs typeface="Calibri"/>
              </a:rPr>
              <a:t>2</a:t>
            </a:r>
            <a:r>
              <a:rPr sz="4000" b="1" spc="-15" dirty="0">
                <a:solidFill>
                  <a:srgbClr val="FFFFFF"/>
                </a:solidFill>
                <a:latin typeface="Calibri"/>
                <a:cs typeface="Calibri"/>
              </a:rPr>
              <a:t> </a:t>
            </a:r>
            <a:r>
              <a:rPr sz="4000" b="1" spc="-10" dirty="0">
                <a:solidFill>
                  <a:srgbClr val="FFFFFF"/>
                </a:solidFill>
                <a:latin typeface="Calibri"/>
                <a:cs typeface="Calibri"/>
              </a:rPr>
              <a:t>Δy </a:t>
            </a:r>
            <a:r>
              <a:rPr sz="4000" b="1" dirty="0">
                <a:solidFill>
                  <a:srgbClr val="FFFFFF"/>
                </a:solidFill>
                <a:latin typeface="Calibri"/>
                <a:cs typeface="Calibri"/>
              </a:rPr>
              <a:t>-</a:t>
            </a:r>
            <a:r>
              <a:rPr sz="4000" b="1" spc="-45" dirty="0">
                <a:solidFill>
                  <a:srgbClr val="FFFFFF"/>
                </a:solidFill>
                <a:latin typeface="Calibri"/>
                <a:cs typeface="Calibri"/>
              </a:rPr>
              <a:t> </a:t>
            </a:r>
            <a:r>
              <a:rPr sz="4000" b="1" spc="-10" dirty="0">
                <a:solidFill>
                  <a:srgbClr val="FFFFFF"/>
                </a:solidFill>
                <a:latin typeface="Calibri"/>
                <a:cs typeface="Calibri"/>
              </a:rPr>
              <a:t>Δx</a:t>
            </a:r>
            <a:endParaRPr sz="4000" dirty="0">
              <a:latin typeface="Calibri"/>
              <a:cs typeface="Calibri"/>
            </a:endParaRPr>
          </a:p>
        </p:txBody>
      </p:sp>
      <p:sp>
        <p:nvSpPr>
          <p:cNvPr id="8" name="TextBox 7"/>
          <p:cNvSpPr txBox="1"/>
          <p:nvPr/>
        </p:nvSpPr>
        <p:spPr>
          <a:xfrm>
            <a:off x="7521263" y="2768958"/>
            <a:ext cx="3786389" cy="1938992"/>
          </a:xfrm>
          <a:prstGeom prst="rect">
            <a:avLst/>
          </a:prstGeom>
          <a:solidFill>
            <a:schemeClr val="bg1">
              <a:alpha val="95000"/>
            </a:schemeClr>
          </a:solidFill>
          <a:ln>
            <a:solidFill>
              <a:srgbClr val="97B853"/>
            </a:solidFill>
          </a:ln>
        </p:spPr>
        <p:txBody>
          <a:bodyPr wrap="square" rtlCol="0">
            <a:spAutoFit/>
          </a:bodyPr>
          <a:lstStyle/>
          <a:p>
            <a:r>
              <a:rPr lang="en-US" sz="2400" dirty="0" err="1" smtClean="0">
                <a:latin typeface="Calibri"/>
                <a:cs typeface="Calibri"/>
              </a:rPr>
              <a:t>y</a:t>
            </a:r>
            <a:r>
              <a:rPr lang="en-US" sz="2400" baseline="-25000" dirty="0" err="1" smtClean="0">
                <a:latin typeface="Calibri"/>
                <a:cs typeface="Calibri"/>
              </a:rPr>
              <a:t>k</a:t>
            </a:r>
            <a:r>
              <a:rPr lang="en-US" sz="2400" spc="-25" dirty="0" smtClean="0">
                <a:latin typeface="Calibri"/>
                <a:cs typeface="Calibri"/>
              </a:rPr>
              <a:t> </a:t>
            </a:r>
            <a:r>
              <a:rPr lang="en-US" sz="2400" spc="5" dirty="0">
                <a:latin typeface="Calibri"/>
                <a:cs typeface="Calibri"/>
              </a:rPr>
              <a:t>=</a:t>
            </a:r>
            <a:r>
              <a:rPr lang="en-US" sz="2400" spc="-10" dirty="0">
                <a:latin typeface="Calibri"/>
                <a:cs typeface="Calibri"/>
              </a:rPr>
              <a:t> </a:t>
            </a:r>
            <a:r>
              <a:rPr lang="en-US" sz="2400" spc="-5" dirty="0" err="1" smtClean="0">
                <a:latin typeface="Calibri"/>
                <a:cs typeface="Calibri"/>
              </a:rPr>
              <a:t>mx</a:t>
            </a:r>
            <a:r>
              <a:rPr lang="en-US" sz="2400" spc="-7" baseline="-25000" dirty="0" err="1" smtClean="0">
                <a:latin typeface="Calibri"/>
                <a:cs typeface="Calibri"/>
              </a:rPr>
              <a:t>k</a:t>
            </a:r>
            <a:r>
              <a:rPr lang="en-US" sz="2400" spc="10" dirty="0" smtClean="0">
                <a:latin typeface="Calibri"/>
                <a:cs typeface="Calibri"/>
              </a:rPr>
              <a:t> </a:t>
            </a:r>
            <a:r>
              <a:rPr lang="en-US" sz="2400" spc="5" dirty="0">
                <a:latin typeface="Calibri"/>
                <a:cs typeface="Calibri"/>
              </a:rPr>
              <a:t>+</a:t>
            </a:r>
            <a:r>
              <a:rPr lang="en-US" sz="2400" spc="-10" dirty="0">
                <a:latin typeface="Calibri"/>
                <a:cs typeface="Calibri"/>
              </a:rPr>
              <a:t> </a:t>
            </a:r>
            <a:r>
              <a:rPr lang="en-US" sz="2400" dirty="0">
                <a:latin typeface="Calibri"/>
                <a:cs typeface="Calibri"/>
              </a:rPr>
              <a:t>c</a:t>
            </a:r>
          </a:p>
          <a:p>
            <a:r>
              <a:rPr lang="en-US" sz="2400" dirty="0" smtClean="0"/>
              <a:t>At(</a:t>
            </a:r>
            <a:r>
              <a:rPr lang="en-US" sz="2400" dirty="0" err="1" smtClean="0"/>
              <a:t>x</a:t>
            </a:r>
            <a:r>
              <a:rPr lang="en-US" sz="2400" baseline="-25000" dirty="0" err="1" smtClean="0"/>
              <a:t>k</a:t>
            </a:r>
            <a:r>
              <a:rPr lang="en-US" sz="2400" dirty="0" err="1" smtClean="0"/>
              <a:t>,y</a:t>
            </a:r>
            <a:r>
              <a:rPr lang="en-US" sz="2400" baseline="-25000" dirty="0" err="1" smtClean="0"/>
              <a:t>k</a:t>
            </a:r>
            <a:r>
              <a:rPr lang="en-US" sz="2400" dirty="0" smtClean="0"/>
              <a:t>)=(x</a:t>
            </a:r>
            <a:r>
              <a:rPr lang="en-US" sz="2400" baseline="-25000" dirty="0" smtClean="0"/>
              <a:t>0</a:t>
            </a:r>
            <a:r>
              <a:rPr lang="en-US" sz="2400" dirty="0" smtClean="0"/>
              <a:t>,y</a:t>
            </a:r>
            <a:r>
              <a:rPr lang="en-US" sz="2400" baseline="-25000" dirty="0" smtClean="0"/>
              <a:t>0</a:t>
            </a:r>
            <a:r>
              <a:rPr lang="en-US" sz="2400" dirty="0" smtClean="0"/>
              <a:t>),</a:t>
            </a:r>
          </a:p>
          <a:p>
            <a:r>
              <a:rPr lang="en-US" sz="2400" dirty="0"/>
              <a:t>y</a:t>
            </a:r>
            <a:r>
              <a:rPr lang="en-US" sz="2400" baseline="-25000" dirty="0"/>
              <a:t>0</a:t>
            </a:r>
            <a:r>
              <a:rPr lang="en-US" sz="2400" dirty="0" smtClean="0"/>
              <a:t>=mx</a:t>
            </a:r>
            <a:r>
              <a:rPr lang="en-US" sz="2400" baseline="-25000" dirty="0" smtClean="0"/>
              <a:t>0</a:t>
            </a:r>
            <a:r>
              <a:rPr lang="en-US" sz="2400" dirty="0" smtClean="0"/>
              <a:t>+c</a:t>
            </a:r>
          </a:p>
          <a:p>
            <a:r>
              <a:rPr lang="en-US" sz="2400" dirty="0" smtClean="0"/>
              <a:t>c=y</a:t>
            </a:r>
            <a:r>
              <a:rPr lang="en-US" sz="2400" baseline="-25000" dirty="0" smtClean="0"/>
              <a:t>0</a:t>
            </a:r>
            <a:r>
              <a:rPr lang="en-US" sz="2400" dirty="0" smtClean="0"/>
              <a:t>-mx</a:t>
            </a:r>
            <a:r>
              <a:rPr lang="en-US" sz="2400" baseline="-25000" dirty="0" smtClean="0"/>
              <a:t>0</a:t>
            </a:r>
          </a:p>
          <a:p>
            <a:r>
              <a:rPr lang="en-US" sz="2400" dirty="0" smtClean="0"/>
              <a:t>c=y</a:t>
            </a:r>
            <a:r>
              <a:rPr lang="en-US" sz="2400" baseline="-25000" dirty="0" smtClean="0"/>
              <a:t>0</a:t>
            </a:r>
            <a:r>
              <a:rPr lang="en-US" sz="2400" dirty="0" smtClean="0"/>
              <a:t>-(</a:t>
            </a:r>
            <a:r>
              <a:rPr lang="el-GR" sz="2400" dirty="0">
                <a:cs typeface="Calibri"/>
              </a:rPr>
              <a:t>Δ</a:t>
            </a:r>
            <a:r>
              <a:rPr lang="en-US" sz="2400" dirty="0" smtClean="0">
                <a:cs typeface="Calibri"/>
              </a:rPr>
              <a:t>y/</a:t>
            </a:r>
            <a:r>
              <a:rPr lang="en-US" sz="2400" spc="5" dirty="0">
                <a:cs typeface="Calibri"/>
              </a:rPr>
              <a:t> </a:t>
            </a:r>
            <a:r>
              <a:rPr lang="el-GR" sz="2400" dirty="0">
                <a:cs typeface="Calibri"/>
              </a:rPr>
              <a:t>Δ</a:t>
            </a:r>
            <a:r>
              <a:rPr lang="en-US" sz="2400" dirty="0" smtClean="0">
                <a:cs typeface="Calibri"/>
              </a:rPr>
              <a:t>x)x</a:t>
            </a:r>
            <a:r>
              <a:rPr lang="en-US" sz="2400" baseline="-25000" dirty="0" smtClean="0">
                <a:cs typeface="Calibri"/>
              </a:rPr>
              <a:t>0</a:t>
            </a:r>
            <a:endParaRPr lang="en-US" sz="2400" baseline="-25000" dirty="0"/>
          </a:p>
        </p:txBody>
      </p:sp>
    </p:spTree>
    <p:extLst>
      <p:ext uri="{BB962C8B-B14F-4D97-AF65-F5344CB8AC3E}">
        <p14:creationId xmlns="" xmlns:p14="http://schemas.microsoft.com/office/powerpoint/2010/main" val="2834229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slope |m|&lt;1</a:t>
            </a:r>
            <a:endParaRPr lang="en-US" dirty="0"/>
          </a:p>
        </p:txBody>
      </p:sp>
      <p:sp>
        <p:nvSpPr>
          <p:cNvPr id="3" name="Content Placeholder 2"/>
          <p:cNvSpPr>
            <a:spLocks noGrp="1"/>
          </p:cNvSpPr>
          <p:nvPr>
            <p:ph idx="1"/>
          </p:nvPr>
        </p:nvSpPr>
        <p:spPr/>
        <p:txBody>
          <a:bodyPr/>
          <a:lstStyle/>
          <a:p>
            <a:pPr marL="0" indent="0">
              <a:buNone/>
            </a:pPr>
            <a:r>
              <a:rPr lang="en-US" dirty="0" smtClean="0"/>
              <a:t>Initial Decision Parameter:</a:t>
            </a:r>
          </a:p>
          <a:p>
            <a:pPr marL="0" indent="0">
              <a:buNone/>
            </a:pPr>
            <a:endParaRPr lang="en-US" b="1" spc="7" dirty="0">
              <a:solidFill>
                <a:srgbClr val="FFFFFF"/>
              </a:solidFill>
              <a:cs typeface="Calibri"/>
            </a:endParaRPr>
          </a:p>
          <a:p>
            <a:pPr marL="0" indent="0">
              <a:buNone/>
            </a:pPr>
            <a:r>
              <a:rPr lang="en-US" b="1" spc="7" dirty="0" smtClean="0">
                <a:solidFill>
                  <a:srgbClr val="FFFFFF"/>
                </a:solidFill>
                <a:cs typeface="Calibri"/>
              </a:rPr>
              <a:t>p</a:t>
            </a:r>
            <a:r>
              <a:rPr lang="en-US" b="1" spc="7" baseline="-20964" dirty="0" smtClean="0">
                <a:solidFill>
                  <a:srgbClr val="FFFFFF"/>
                </a:solidFill>
                <a:cs typeface="Calibri"/>
              </a:rPr>
              <a:t>0</a:t>
            </a:r>
            <a:r>
              <a:rPr lang="en-US" b="1" spc="7" baseline="-20964" dirty="0">
                <a:solidFill>
                  <a:srgbClr val="FFFFFF"/>
                </a:solidFill>
                <a:cs typeface="Calibri"/>
              </a:rPr>
              <a:t>	</a:t>
            </a:r>
            <a:r>
              <a:rPr lang="en-US" b="1" spc="5" dirty="0">
                <a:solidFill>
                  <a:srgbClr val="FFFFFF"/>
                </a:solidFill>
                <a:cs typeface="Calibri"/>
              </a:rPr>
              <a:t>=</a:t>
            </a:r>
            <a:r>
              <a:rPr lang="en-US" b="1" spc="-45" dirty="0">
                <a:solidFill>
                  <a:srgbClr val="FFFFFF"/>
                </a:solidFill>
                <a:cs typeface="Calibri"/>
              </a:rPr>
              <a:t> </a:t>
            </a:r>
            <a:r>
              <a:rPr lang="en-US" b="1" spc="5" dirty="0">
                <a:solidFill>
                  <a:srgbClr val="FFFFFF"/>
                </a:solidFill>
                <a:cs typeface="Calibri"/>
              </a:rPr>
              <a:t>2</a:t>
            </a:r>
            <a:r>
              <a:rPr lang="en-US" b="1" spc="-15" dirty="0">
                <a:solidFill>
                  <a:srgbClr val="FFFFFF"/>
                </a:solidFill>
                <a:cs typeface="Calibri"/>
              </a:rPr>
              <a:t> </a:t>
            </a:r>
            <a:r>
              <a:rPr lang="el-GR" b="1" spc="-10" dirty="0">
                <a:solidFill>
                  <a:srgbClr val="FFFFFF"/>
                </a:solidFill>
                <a:cs typeface="Calibri"/>
              </a:rPr>
              <a:t>Δ</a:t>
            </a:r>
            <a:r>
              <a:rPr lang="en-US" b="1" spc="-10" dirty="0">
                <a:solidFill>
                  <a:srgbClr val="FFFFFF"/>
                </a:solidFill>
                <a:cs typeface="Calibri"/>
              </a:rPr>
              <a:t>y </a:t>
            </a:r>
            <a:r>
              <a:rPr lang="en-US" b="1" dirty="0">
                <a:solidFill>
                  <a:srgbClr val="FFFFFF"/>
                </a:solidFill>
                <a:cs typeface="Calibri"/>
              </a:rPr>
              <a:t>-</a:t>
            </a:r>
            <a:r>
              <a:rPr lang="en-US" b="1" spc="-45" dirty="0">
                <a:solidFill>
                  <a:srgbClr val="FFFFFF"/>
                </a:solidFill>
                <a:cs typeface="Calibri"/>
              </a:rPr>
              <a:t> </a:t>
            </a:r>
            <a:r>
              <a:rPr lang="el-GR" b="1" spc="-10" dirty="0">
                <a:solidFill>
                  <a:srgbClr val="FFFFFF"/>
                </a:solidFill>
                <a:cs typeface="Calibri"/>
              </a:rPr>
              <a:t>Δ</a:t>
            </a:r>
            <a:r>
              <a:rPr lang="en-US" b="1" spc="-10" dirty="0">
                <a:solidFill>
                  <a:srgbClr val="FFFFFF"/>
                </a:solidFill>
                <a:cs typeface="Calibri"/>
              </a:rPr>
              <a:t>x</a:t>
            </a:r>
            <a:endParaRPr lang="en-US" dirty="0">
              <a:cs typeface="Calibri"/>
            </a:endParaRPr>
          </a:p>
          <a:p>
            <a:pPr marL="0" indent="0">
              <a:buNone/>
            </a:pPr>
            <a:endParaRPr lang="en-US" dirty="0" smtClean="0"/>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26</a:t>
            </a:fld>
            <a:endParaRPr lang="en-US"/>
          </a:p>
        </p:txBody>
      </p:sp>
      <p:sp>
        <p:nvSpPr>
          <p:cNvPr id="6" name="object 2"/>
          <p:cNvSpPr txBox="1"/>
          <p:nvPr/>
        </p:nvSpPr>
        <p:spPr>
          <a:xfrm>
            <a:off x="949580" y="2391365"/>
            <a:ext cx="3378200" cy="670696"/>
          </a:xfrm>
          <a:prstGeom prst="rect">
            <a:avLst/>
          </a:prstGeom>
          <a:solidFill>
            <a:srgbClr val="000000"/>
          </a:solidFill>
        </p:spPr>
        <p:txBody>
          <a:bodyPr vert="horz" wrap="square" lIns="0" tIns="54610" rIns="0" bIns="0" rtlCol="0">
            <a:spAutoFit/>
          </a:bodyPr>
          <a:lstStyle/>
          <a:p>
            <a:pPr marL="128270">
              <a:lnSpc>
                <a:spcPct val="100000"/>
              </a:lnSpc>
              <a:spcBef>
                <a:spcPts val="430"/>
              </a:spcBef>
              <a:tabLst>
                <a:tab pos="875030" algn="l"/>
              </a:tabLst>
            </a:pPr>
            <a:r>
              <a:rPr lang="en-US" sz="3975" b="1" spc="7" dirty="0" smtClean="0">
                <a:solidFill>
                  <a:srgbClr val="FFFFFF"/>
                </a:solidFill>
                <a:latin typeface="Calibri"/>
                <a:cs typeface="Calibri"/>
              </a:rPr>
              <a:t>p</a:t>
            </a:r>
            <a:r>
              <a:rPr sz="3975" b="1" spc="7" baseline="-20964" dirty="0" smtClean="0">
                <a:solidFill>
                  <a:srgbClr val="FFFFFF"/>
                </a:solidFill>
                <a:latin typeface="Calibri"/>
                <a:cs typeface="Calibri"/>
              </a:rPr>
              <a:t>0</a:t>
            </a:r>
            <a:r>
              <a:rPr sz="3975" b="1" spc="7" baseline="-20964" dirty="0">
                <a:solidFill>
                  <a:srgbClr val="FFFFFF"/>
                </a:solidFill>
                <a:latin typeface="Calibri"/>
                <a:cs typeface="Calibri"/>
              </a:rPr>
              <a:t>	</a:t>
            </a:r>
            <a:r>
              <a:rPr sz="4000" b="1" spc="5" dirty="0">
                <a:solidFill>
                  <a:srgbClr val="FFFFFF"/>
                </a:solidFill>
                <a:latin typeface="Calibri"/>
                <a:cs typeface="Calibri"/>
              </a:rPr>
              <a:t>=</a:t>
            </a:r>
            <a:r>
              <a:rPr sz="4000" b="1" spc="-45" dirty="0">
                <a:solidFill>
                  <a:srgbClr val="FFFFFF"/>
                </a:solidFill>
                <a:latin typeface="Calibri"/>
                <a:cs typeface="Calibri"/>
              </a:rPr>
              <a:t> </a:t>
            </a:r>
            <a:r>
              <a:rPr sz="4000" b="1" spc="5" dirty="0">
                <a:solidFill>
                  <a:srgbClr val="FFFFFF"/>
                </a:solidFill>
                <a:latin typeface="Calibri"/>
                <a:cs typeface="Calibri"/>
              </a:rPr>
              <a:t>2</a:t>
            </a:r>
            <a:r>
              <a:rPr sz="4000" b="1" spc="-15" dirty="0">
                <a:solidFill>
                  <a:srgbClr val="FFFFFF"/>
                </a:solidFill>
                <a:latin typeface="Calibri"/>
                <a:cs typeface="Calibri"/>
              </a:rPr>
              <a:t> </a:t>
            </a:r>
            <a:r>
              <a:rPr sz="4000" b="1" spc="-10" dirty="0">
                <a:solidFill>
                  <a:srgbClr val="FFFFFF"/>
                </a:solidFill>
                <a:latin typeface="Calibri"/>
                <a:cs typeface="Calibri"/>
              </a:rPr>
              <a:t>Δy </a:t>
            </a:r>
            <a:r>
              <a:rPr sz="4000" b="1" dirty="0">
                <a:solidFill>
                  <a:srgbClr val="FFFFFF"/>
                </a:solidFill>
                <a:latin typeface="Calibri"/>
                <a:cs typeface="Calibri"/>
              </a:rPr>
              <a:t>-</a:t>
            </a:r>
            <a:r>
              <a:rPr sz="4000" b="1" spc="-45" dirty="0">
                <a:solidFill>
                  <a:srgbClr val="FFFFFF"/>
                </a:solidFill>
                <a:latin typeface="Calibri"/>
                <a:cs typeface="Calibri"/>
              </a:rPr>
              <a:t> </a:t>
            </a:r>
            <a:r>
              <a:rPr sz="4000" b="1" spc="-10" dirty="0">
                <a:solidFill>
                  <a:srgbClr val="FFFFFF"/>
                </a:solidFill>
                <a:latin typeface="Calibri"/>
                <a:cs typeface="Calibri"/>
              </a:rPr>
              <a:t>Δx</a:t>
            </a:r>
            <a:endParaRPr sz="4000" dirty="0">
              <a:latin typeface="Calibri"/>
              <a:cs typeface="Calibri"/>
            </a:endParaRPr>
          </a:p>
        </p:txBody>
      </p:sp>
      <p:sp>
        <p:nvSpPr>
          <p:cNvPr id="7" name="object 9"/>
          <p:cNvSpPr txBox="1"/>
          <p:nvPr/>
        </p:nvSpPr>
        <p:spPr>
          <a:xfrm>
            <a:off x="578741" y="3304336"/>
            <a:ext cx="5260340" cy="2139047"/>
          </a:xfrm>
          <a:prstGeom prst="rect">
            <a:avLst/>
          </a:prstGeom>
        </p:spPr>
        <p:txBody>
          <a:bodyPr vert="horz" wrap="square" lIns="0" tIns="12700" rIns="0" bIns="0" rtlCol="0">
            <a:spAutoFit/>
          </a:bodyPr>
          <a:lstStyle/>
          <a:p>
            <a:pPr marL="50800">
              <a:lnSpc>
                <a:spcPts val="2630"/>
              </a:lnSpc>
            </a:pPr>
            <a:r>
              <a:rPr sz="2200" b="1" u="sng" dirty="0" smtClean="0">
                <a:latin typeface="Calibri"/>
                <a:cs typeface="Calibri"/>
              </a:rPr>
              <a:t>Case</a:t>
            </a:r>
            <a:r>
              <a:rPr sz="2200" b="1" u="sng" spc="-55" dirty="0" smtClean="0">
                <a:latin typeface="Calibri"/>
                <a:cs typeface="Calibri"/>
              </a:rPr>
              <a:t> </a:t>
            </a:r>
            <a:r>
              <a:rPr sz="2200" b="1" u="sng" dirty="0">
                <a:latin typeface="Calibri"/>
                <a:cs typeface="Calibri"/>
              </a:rPr>
              <a:t>1</a:t>
            </a:r>
          </a:p>
          <a:p>
            <a:pPr marL="50800">
              <a:lnSpc>
                <a:spcPct val="100000"/>
              </a:lnSpc>
              <a:spcBef>
                <a:spcPts val="265"/>
              </a:spcBef>
            </a:pPr>
            <a:r>
              <a:rPr sz="2200" dirty="0">
                <a:latin typeface="Calibri"/>
                <a:cs typeface="Calibri"/>
              </a:rPr>
              <a:t>If</a:t>
            </a:r>
            <a:r>
              <a:rPr sz="2200" spc="-10" dirty="0">
                <a:latin typeface="Calibri"/>
                <a:cs typeface="Calibri"/>
              </a:rPr>
              <a:t> </a:t>
            </a:r>
            <a:r>
              <a:rPr lang="en-US" sz="2200" spc="10" dirty="0" err="1">
                <a:latin typeface="Calibri"/>
                <a:cs typeface="Calibri"/>
              </a:rPr>
              <a:t>p</a:t>
            </a:r>
            <a:r>
              <a:rPr sz="2175" spc="15" baseline="-21072" dirty="0" err="1" smtClean="0">
                <a:latin typeface="Calibri"/>
                <a:cs typeface="Calibri"/>
              </a:rPr>
              <a:t>k</a:t>
            </a:r>
            <a:r>
              <a:rPr sz="2175" spc="-22" baseline="-21072" dirty="0" smtClean="0">
                <a:latin typeface="Calibri"/>
                <a:cs typeface="Calibri"/>
              </a:rPr>
              <a:t> </a:t>
            </a:r>
            <a:r>
              <a:rPr sz="2200" spc="5" dirty="0">
                <a:latin typeface="Calibri"/>
                <a:cs typeface="Calibri"/>
              </a:rPr>
              <a:t>&lt;</a:t>
            </a:r>
            <a:r>
              <a:rPr sz="2200" dirty="0">
                <a:latin typeface="Calibri"/>
                <a:cs typeface="Calibri"/>
              </a:rPr>
              <a:t> </a:t>
            </a:r>
            <a:r>
              <a:rPr sz="2200" spc="5" dirty="0">
                <a:latin typeface="Calibri"/>
                <a:cs typeface="Calibri"/>
              </a:rPr>
              <a:t>0</a:t>
            </a:r>
            <a:r>
              <a:rPr sz="2200" spc="470" dirty="0">
                <a:latin typeface="Calibri"/>
                <a:cs typeface="Calibri"/>
              </a:rPr>
              <a:t> </a:t>
            </a:r>
            <a:r>
              <a:rPr sz="2200" dirty="0" smtClean="0">
                <a:latin typeface="Calibri"/>
                <a:cs typeface="Calibri"/>
              </a:rPr>
              <a:t>then</a:t>
            </a:r>
            <a:r>
              <a:rPr sz="2200" dirty="0">
                <a:latin typeface="Calibri"/>
                <a:cs typeface="Calibri"/>
              </a:rPr>
              <a:t>,</a:t>
            </a:r>
          </a:p>
          <a:p>
            <a:pPr marL="50800">
              <a:lnSpc>
                <a:spcPct val="100000"/>
              </a:lnSpc>
              <a:spcBef>
                <a:spcPts val="265"/>
              </a:spcBef>
            </a:pPr>
            <a:r>
              <a:rPr lang="en-US" sz="2200" spc="5" dirty="0">
                <a:latin typeface="Calibri"/>
                <a:cs typeface="Calibri"/>
              </a:rPr>
              <a:t>x</a:t>
            </a:r>
            <a:r>
              <a:rPr sz="2175" spc="7" baseline="-21072" dirty="0" smtClean="0">
                <a:latin typeface="Calibri"/>
                <a:cs typeface="Calibri"/>
              </a:rPr>
              <a:t>k+1</a:t>
            </a:r>
            <a:r>
              <a:rPr sz="2175" spc="-52" baseline="-21072" dirty="0" smtClean="0">
                <a:latin typeface="Calibri"/>
                <a:cs typeface="Calibri"/>
              </a:rPr>
              <a:t> </a:t>
            </a:r>
            <a:r>
              <a:rPr sz="2200" spc="5" dirty="0">
                <a:latin typeface="Calibri"/>
                <a:cs typeface="Calibri"/>
              </a:rPr>
              <a:t>=</a:t>
            </a:r>
            <a:r>
              <a:rPr sz="2200" spc="-20" dirty="0">
                <a:latin typeface="Calibri"/>
                <a:cs typeface="Calibri"/>
              </a:rPr>
              <a:t> </a:t>
            </a:r>
            <a:r>
              <a:rPr lang="en-US" sz="2200" spc="5" dirty="0">
                <a:latin typeface="Calibri"/>
                <a:cs typeface="Calibri"/>
              </a:rPr>
              <a:t>x</a:t>
            </a:r>
            <a:r>
              <a:rPr sz="2175" spc="7" baseline="-21072" dirty="0" smtClean="0">
                <a:latin typeface="Calibri"/>
                <a:cs typeface="Calibri"/>
              </a:rPr>
              <a:t>k</a:t>
            </a:r>
            <a:r>
              <a:rPr sz="2200" spc="5" dirty="0" smtClean="0">
                <a:latin typeface="Calibri"/>
                <a:cs typeface="Calibri"/>
              </a:rPr>
              <a:t>+1</a:t>
            </a:r>
            <a:endParaRPr sz="2200" dirty="0">
              <a:latin typeface="Calibri"/>
              <a:cs typeface="Calibri"/>
            </a:endParaRPr>
          </a:p>
          <a:p>
            <a:pPr marL="50800">
              <a:lnSpc>
                <a:spcPts val="2555"/>
              </a:lnSpc>
              <a:spcBef>
                <a:spcPts val="790"/>
              </a:spcBef>
            </a:pPr>
            <a:r>
              <a:rPr lang="en-US" sz="3300" baseline="13888" dirty="0">
                <a:latin typeface="Calibri"/>
                <a:cs typeface="Calibri"/>
              </a:rPr>
              <a:t>y</a:t>
            </a:r>
            <a:r>
              <a:rPr sz="1450" dirty="0" smtClean="0">
                <a:latin typeface="Calibri"/>
                <a:cs typeface="Calibri"/>
              </a:rPr>
              <a:t>k+1</a:t>
            </a:r>
            <a:r>
              <a:rPr sz="1450" spc="-30" dirty="0" smtClean="0">
                <a:latin typeface="Calibri"/>
                <a:cs typeface="Calibri"/>
              </a:rPr>
              <a:t> </a:t>
            </a:r>
            <a:r>
              <a:rPr sz="3300" baseline="13888" dirty="0">
                <a:latin typeface="Calibri"/>
                <a:cs typeface="Calibri"/>
              </a:rPr>
              <a:t>=</a:t>
            </a:r>
            <a:r>
              <a:rPr sz="3300" spc="-22" baseline="13888" dirty="0">
                <a:latin typeface="Calibri"/>
                <a:cs typeface="Calibri"/>
              </a:rPr>
              <a:t> </a:t>
            </a:r>
            <a:r>
              <a:rPr lang="en-US" sz="3300" spc="7" baseline="13888" dirty="0" err="1">
                <a:latin typeface="Calibri"/>
                <a:cs typeface="Calibri"/>
              </a:rPr>
              <a:t>y</a:t>
            </a:r>
            <a:r>
              <a:rPr sz="1450" spc="5" dirty="0" err="1" smtClean="0">
                <a:latin typeface="Calibri"/>
                <a:cs typeface="Calibri"/>
              </a:rPr>
              <a:t>k</a:t>
            </a:r>
            <a:endParaRPr sz="1450" dirty="0">
              <a:latin typeface="Calibri"/>
              <a:cs typeface="Calibri"/>
            </a:endParaRPr>
          </a:p>
          <a:p>
            <a:pPr marL="50800">
              <a:lnSpc>
                <a:spcPts val="4720"/>
              </a:lnSpc>
            </a:pPr>
            <a:r>
              <a:rPr sz="4000" b="1" dirty="0">
                <a:latin typeface="Calibri"/>
                <a:cs typeface="Calibri"/>
              </a:rPr>
              <a:t>P</a:t>
            </a:r>
            <a:r>
              <a:rPr sz="3975" b="1" baseline="-20964" dirty="0">
                <a:latin typeface="Calibri"/>
                <a:cs typeface="Calibri"/>
              </a:rPr>
              <a:t>k+1</a:t>
            </a:r>
            <a:r>
              <a:rPr sz="3975" b="1" spc="434" baseline="-20964" dirty="0">
                <a:latin typeface="Calibri"/>
                <a:cs typeface="Calibri"/>
              </a:rPr>
              <a:t> </a:t>
            </a:r>
            <a:r>
              <a:rPr sz="4000" b="1" spc="5" dirty="0">
                <a:latin typeface="Calibri"/>
                <a:cs typeface="Calibri"/>
              </a:rPr>
              <a:t>=</a:t>
            </a:r>
            <a:r>
              <a:rPr sz="4000" b="1" spc="-40" dirty="0">
                <a:latin typeface="Calibri"/>
                <a:cs typeface="Calibri"/>
              </a:rPr>
              <a:t> </a:t>
            </a:r>
            <a:r>
              <a:rPr sz="4000" b="1" spc="5" dirty="0">
                <a:latin typeface="Calibri"/>
                <a:cs typeface="Calibri"/>
              </a:rPr>
              <a:t>P</a:t>
            </a:r>
            <a:r>
              <a:rPr sz="3975" b="1" spc="7" baseline="-20964" dirty="0">
                <a:latin typeface="Calibri"/>
                <a:cs typeface="Calibri"/>
              </a:rPr>
              <a:t>k</a:t>
            </a:r>
            <a:r>
              <a:rPr sz="3975" b="1" spc="405" baseline="-20964" dirty="0">
                <a:latin typeface="Calibri"/>
                <a:cs typeface="Calibri"/>
              </a:rPr>
              <a:t> </a:t>
            </a:r>
            <a:r>
              <a:rPr sz="4000" b="1" spc="5" dirty="0">
                <a:latin typeface="Calibri"/>
                <a:cs typeface="Calibri"/>
              </a:rPr>
              <a:t>+</a:t>
            </a:r>
            <a:r>
              <a:rPr sz="4000" b="1" spc="-35" dirty="0">
                <a:latin typeface="Calibri"/>
                <a:cs typeface="Calibri"/>
              </a:rPr>
              <a:t> </a:t>
            </a:r>
            <a:r>
              <a:rPr sz="4000" b="1" spc="5" dirty="0">
                <a:latin typeface="Calibri"/>
                <a:cs typeface="Calibri"/>
              </a:rPr>
              <a:t>2</a:t>
            </a:r>
            <a:r>
              <a:rPr sz="4000" b="1" spc="-15" dirty="0">
                <a:latin typeface="Calibri"/>
                <a:cs typeface="Calibri"/>
              </a:rPr>
              <a:t> </a:t>
            </a:r>
            <a:r>
              <a:rPr sz="4000" b="1" spc="-10" dirty="0">
                <a:latin typeface="Calibri"/>
                <a:cs typeface="Calibri"/>
              </a:rPr>
              <a:t>Δy</a:t>
            </a:r>
            <a:endParaRPr sz="4000" dirty="0">
              <a:latin typeface="Calibri"/>
              <a:cs typeface="Calibri"/>
            </a:endParaRPr>
          </a:p>
        </p:txBody>
      </p:sp>
      <p:sp>
        <p:nvSpPr>
          <p:cNvPr id="8" name="object 5"/>
          <p:cNvSpPr txBox="1"/>
          <p:nvPr/>
        </p:nvSpPr>
        <p:spPr>
          <a:xfrm>
            <a:off x="5001928" y="3241496"/>
            <a:ext cx="5791200" cy="2207014"/>
          </a:xfrm>
          <a:prstGeom prst="rect">
            <a:avLst/>
          </a:prstGeom>
          <a:solidFill>
            <a:srgbClr val="D0DDBB"/>
          </a:solidFill>
          <a:ln w="12700">
            <a:solidFill>
              <a:srgbClr val="97B853"/>
            </a:solidFill>
          </a:ln>
        </p:spPr>
        <p:txBody>
          <a:bodyPr vert="horz" wrap="square" lIns="0" tIns="26670" rIns="0" bIns="0" rtlCol="0">
            <a:spAutoFit/>
          </a:bodyPr>
          <a:lstStyle/>
          <a:p>
            <a:pPr marL="207010">
              <a:lnSpc>
                <a:spcPct val="100000"/>
              </a:lnSpc>
              <a:spcBef>
                <a:spcPts val="210"/>
              </a:spcBef>
            </a:pPr>
            <a:r>
              <a:rPr sz="2200" b="1" u="sng" dirty="0">
                <a:latin typeface="Calibri"/>
                <a:cs typeface="Calibri"/>
              </a:rPr>
              <a:t>Case</a:t>
            </a:r>
            <a:r>
              <a:rPr sz="2200" b="1" u="sng" spc="-55" dirty="0">
                <a:latin typeface="Calibri"/>
                <a:cs typeface="Calibri"/>
              </a:rPr>
              <a:t> </a:t>
            </a:r>
            <a:r>
              <a:rPr sz="2200" b="1" u="sng" dirty="0">
                <a:latin typeface="Calibri"/>
                <a:cs typeface="Calibri"/>
              </a:rPr>
              <a:t>2</a:t>
            </a:r>
          </a:p>
          <a:p>
            <a:pPr marL="271145" marR="2070735" indent="-64135">
              <a:lnSpc>
                <a:spcPts val="2910"/>
              </a:lnSpc>
              <a:spcBef>
                <a:spcPts val="135"/>
              </a:spcBef>
            </a:pPr>
            <a:r>
              <a:rPr sz="2200" dirty="0">
                <a:latin typeface="Calibri"/>
                <a:cs typeface="Calibri"/>
              </a:rPr>
              <a:t>If</a:t>
            </a:r>
            <a:r>
              <a:rPr sz="2200" spc="-5" dirty="0">
                <a:latin typeface="Calibri"/>
                <a:cs typeface="Calibri"/>
              </a:rPr>
              <a:t> </a:t>
            </a:r>
            <a:r>
              <a:rPr lang="en-US" sz="2200" spc="5" dirty="0" err="1">
                <a:latin typeface="Calibri"/>
                <a:cs typeface="Calibri"/>
              </a:rPr>
              <a:t>p</a:t>
            </a:r>
            <a:r>
              <a:rPr sz="2175" spc="7" baseline="-21072" dirty="0" err="1" smtClean="0">
                <a:latin typeface="Calibri"/>
                <a:cs typeface="Calibri"/>
              </a:rPr>
              <a:t>k</a:t>
            </a:r>
            <a:r>
              <a:rPr sz="2175" spc="-15" baseline="-21072" dirty="0" smtClean="0">
                <a:latin typeface="Calibri"/>
                <a:cs typeface="Calibri"/>
              </a:rPr>
              <a:t> </a:t>
            </a:r>
            <a:r>
              <a:rPr sz="2200" dirty="0">
                <a:latin typeface="Calibri"/>
                <a:cs typeface="Calibri"/>
              </a:rPr>
              <a:t>≥ 0</a:t>
            </a:r>
            <a:r>
              <a:rPr sz="2200" spc="484" dirty="0">
                <a:latin typeface="Calibri"/>
                <a:cs typeface="Calibri"/>
              </a:rPr>
              <a:t> </a:t>
            </a:r>
            <a:r>
              <a:rPr sz="2200" dirty="0" smtClean="0">
                <a:latin typeface="Calibri"/>
                <a:cs typeface="Calibri"/>
              </a:rPr>
              <a:t>then</a:t>
            </a:r>
            <a:r>
              <a:rPr sz="2200" dirty="0">
                <a:latin typeface="Calibri"/>
                <a:cs typeface="Calibri"/>
              </a:rPr>
              <a:t>,</a:t>
            </a:r>
          </a:p>
          <a:p>
            <a:pPr marL="207010">
              <a:lnSpc>
                <a:spcPct val="100000"/>
              </a:lnSpc>
              <a:spcBef>
                <a:spcPts val="120"/>
              </a:spcBef>
            </a:pPr>
            <a:r>
              <a:rPr lang="en-US" sz="2200" spc="5" dirty="0">
                <a:latin typeface="Calibri"/>
                <a:cs typeface="Calibri"/>
              </a:rPr>
              <a:t>x</a:t>
            </a:r>
            <a:r>
              <a:rPr sz="2175" spc="7" baseline="-21072" dirty="0" smtClean="0">
                <a:latin typeface="Calibri"/>
                <a:cs typeface="Calibri"/>
              </a:rPr>
              <a:t>k+1</a:t>
            </a:r>
            <a:r>
              <a:rPr sz="2175" spc="-75" baseline="-21072" dirty="0" smtClean="0">
                <a:latin typeface="Calibri"/>
                <a:cs typeface="Calibri"/>
              </a:rPr>
              <a:t> </a:t>
            </a:r>
            <a:r>
              <a:rPr sz="2200" dirty="0">
                <a:latin typeface="Calibri"/>
                <a:cs typeface="Calibri"/>
              </a:rPr>
              <a:t>=</a:t>
            </a:r>
            <a:r>
              <a:rPr sz="2200" spc="-40" dirty="0">
                <a:latin typeface="Calibri"/>
                <a:cs typeface="Calibri"/>
              </a:rPr>
              <a:t> </a:t>
            </a:r>
            <a:r>
              <a:rPr lang="en-US" sz="2200" spc="5" dirty="0">
                <a:latin typeface="Calibri"/>
                <a:cs typeface="Calibri"/>
              </a:rPr>
              <a:t>x</a:t>
            </a:r>
            <a:r>
              <a:rPr sz="2175" spc="7" baseline="-21072" dirty="0" smtClean="0">
                <a:latin typeface="Calibri"/>
                <a:cs typeface="Calibri"/>
              </a:rPr>
              <a:t>k</a:t>
            </a:r>
            <a:r>
              <a:rPr sz="2200" spc="5" dirty="0" smtClean="0">
                <a:latin typeface="Calibri"/>
                <a:cs typeface="Calibri"/>
              </a:rPr>
              <a:t>+1</a:t>
            </a:r>
            <a:endParaRPr sz="2200" dirty="0">
              <a:latin typeface="Calibri"/>
              <a:cs typeface="Calibri"/>
            </a:endParaRPr>
          </a:p>
          <a:p>
            <a:pPr marL="207010">
              <a:lnSpc>
                <a:spcPct val="100000"/>
              </a:lnSpc>
              <a:spcBef>
                <a:spcPts val="265"/>
              </a:spcBef>
            </a:pPr>
            <a:r>
              <a:rPr lang="en-US" sz="2200" dirty="0">
                <a:latin typeface="Calibri"/>
                <a:cs typeface="Calibri"/>
              </a:rPr>
              <a:t>y</a:t>
            </a:r>
            <a:r>
              <a:rPr sz="2175" baseline="-21072" dirty="0" smtClean="0">
                <a:latin typeface="Calibri"/>
                <a:cs typeface="Calibri"/>
              </a:rPr>
              <a:t>k+1</a:t>
            </a:r>
            <a:r>
              <a:rPr sz="2175" spc="-67" baseline="-21072" dirty="0" smtClean="0">
                <a:latin typeface="Calibri"/>
                <a:cs typeface="Calibri"/>
              </a:rPr>
              <a:t> </a:t>
            </a:r>
            <a:r>
              <a:rPr sz="2200" dirty="0">
                <a:latin typeface="Calibri"/>
                <a:cs typeface="Calibri"/>
              </a:rPr>
              <a:t>=</a:t>
            </a:r>
            <a:r>
              <a:rPr sz="2200" spc="-30" dirty="0">
                <a:latin typeface="Calibri"/>
                <a:cs typeface="Calibri"/>
              </a:rPr>
              <a:t> </a:t>
            </a:r>
            <a:r>
              <a:rPr lang="en-US" sz="2200" spc="5" dirty="0">
                <a:latin typeface="Calibri"/>
                <a:cs typeface="Calibri"/>
              </a:rPr>
              <a:t>y</a:t>
            </a:r>
            <a:r>
              <a:rPr sz="2175" spc="7" baseline="-21072" dirty="0" smtClean="0">
                <a:latin typeface="Calibri"/>
                <a:cs typeface="Calibri"/>
              </a:rPr>
              <a:t>k</a:t>
            </a:r>
            <a:r>
              <a:rPr sz="2200" spc="5" dirty="0" smtClean="0">
                <a:latin typeface="Calibri"/>
                <a:cs typeface="Calibri"/>
              </a:rPr>
              <a:t>+1</a:t>
            </a:r>
            <a:endParaRPr sz="2200" dirty="0">
              <a:latin typeface="Calibri"/>
              <a:cs typeface="Calibri"/>
            </a:endParaRPr>
          </a:p>
          <a:p>
            <a:pPr marL="207010">
              <a:lnSpc>
                <a:spcPct val="100000"/>
              </a:lnSpc>
              <a:spcBef>
                <a:spcPts val="395"/>
              </a:spcBef>
            </a:pPr>
            <a:r>
              <a:rPr lang="en-US" sz="4000" b="1" dirty="0">
                <a:latin typeface="Calibri"/>
                <a:cs typeface="Calibri"/>
              </a:rPr>
              <a:t>p</a:t>
            </a:r>
            <a:r>
              <a:rPr sz="3975" b="1" baseline="-20964" dirty="0" smtClean="0">
                <a:latin typeface="Calibri"/>
                <a:cs typeface="Calibri"/>
              </a:rPr>
              <a:t>k+1</a:t>
            </a:r>
            <a:r>
              <a:rPr sz="3975" b="1" spc="442" baseline="-20964" dirty="0" smtClean="0">
                <a:latin typeface="Calibri"/>
                <a:cs typeface="Calibri"/>
              </a:rPr>
              <a:t> </a:t>
            </a:r>
            <a:r>
              <a:rPr sz="4000" b="1" spc="5" dirty="0">
                <a:latin typeface="Calibri"/>
                <a:cs typeface="Calibri"/>
              </a:rPr>
              <a:t>=</a:t>
            </a:r>
            <a:r>
              <a:rPr sz="4000" b="1" spc="-35" dirty="0">
                <a:latin typeface="Calibri"/>
                <a:cs typeface="Calibri"/>
              </a:rPr>
              <a:t> </a:t>
            </a:r>
            <a:r>
              <a:rPr lang="en-US" sz="4000" b="1" spc="5" dirty="0" err="1">
                <a:latin typeface="Calibri"/>
                <a:cs typeface="Calibri"/>
              </a:rPr>
              <a:t>p</a:t>
            </a:r>
            <a:r>
              <a:rPr sz="3975" b="1" spc="7" baseline="-20964" dirty="0" err="1" smtClean="0">
                <a:latin typeface="Calibri"/>
                <a:cs typeface="Calibri"/>
              </a:rPr>
              <a:t>k</a:t>
            </a:r>
            <a:r>
              <a:rPr sz="3975" b="1" spc="405" baseline="-20964" dirty="0" smtClean="0">
                <a:latin typeface="Calibri"/>
                <a:cs typeface="Calibri"/>
              </a:rPr>
              <a:t> </a:t>
            </a:r>
            <a:r>
              <a:rPr sz="4000" b="1" spc="5" dirty="0">
                <a:latin typeface="Calibri"/>
                <a:cs typeface="Calibri"/>
              </a:rPr>
              <a:t>+</a:t>
            </a:r>
            <a:r>
              <a:rPr sz="4000" b="1" spc="-35" dirty="0">
                <a:latin typeface="Calibri"/>
                <a:cs typeface="Calibri"/>
              </a:rPr>
              <a:t> </a:t>
            </a:r>
            <a:r>
              <a:rPr sz="4000" b="1" spc="5" dirty="0">
                <a:latin typeface="Calibri"/>
                <a:cs typeface="Calibri"/>
              </a:rPr>
              <a:t>2</a:t>
            </a:r>
            <a:r>
              <a:rPr sz="4000" b="1" spc="-10" dirty="0">
                <a:latin typeface="Calibri"/>
                <a:cs typeface="Calibri"/>
              </a:rPr>
              <a:t> Δy</a:t>
            </a:r>
            <a:r>
              <a:rPr sz="4000" b="1" dirty="0">
                <a:latin typeface="Calibri"/>
                <a:cs typeface="Calibri"/>
              </a:rPr>
              <a:t> -2</a:t>
            </a:r>
            <a:r>
              <a:rPr sz="4400" b="1" dirty="0">
                <a:latin typeface="Calibri"/>
                <a:cs typeface="Calibri"/>
              </a:rPr>
              <a:t>Δx</a:t>
            </a:r>
            <a:endParaRPr sz="4400" dirty="0">
              <a:latin typeface="Calibri"/>
              <a:cs typeface="Calibri"/>
            </a:endParaRPr>
          </a:p>
        </p:txBody>
      </p:sp>
    </p:spTree>
    <p:extLst>
      <p:ext uri="{BB962C8B-B14F-4D97-AF65-F5344CB8AC3E}">
        <p14:creationId xmlns="" xmlns:p14="http://schemas.microsoft.com/office/powerpoint/2010/main" val="2412601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idx="1"/>
          </p:nvPr>
        </p:nvSpPr>
        <p:spPr>
          <a:xfrm>
            <a:off x="555938" y="849640"/>
            <a:ext cx="10797863" cy="352019"/>
          </a:xfrm>
          <a:prstGeom prst="rect">
            <a:avLst/>
          </a:prstGeom>
        </p:spPr>
        <p:txBody>
          <a:bodyPr vert="horz" wrap="square" lIns="0" tIns="13335" rIns="0" bIns="0" rtlCol="0">
            <a:spAutoFit/>
          </a:bodyPr>
          <a:lstStyle/>
          <a:p>
            <a:pPr marL="0" indent="0">
              <a:lnSpc>
                <a:spcPct val="100000"/>
              </a:lnSpc>
              <a:spcBef>
                <a:spcPts val="105"/>
              </a:spcBef>
              <a:buNone/>
            </a:pPr>
            <a:r>
              <a:rPr sz="2200" spc="-5" dirty="0">
                <a:solidFill>
                  <a:srgbClr val="000000"/>
                </a:solidFill>
                <a:latin typeface="Calibri"/>
                <a:cs typeface="Calibri"/>
              </a:rPr>
              <a:t>Example-1:</a:t>
            </a:r>
            <a:r>
              <a:rPr sz="2200" spc="-25" dirty="0">
                <a:solidFill>
                  <a:srgbClr val="000000"/>
                </a:solidFill>
                <a:latin typeface="Calibri"/>
                <a:cs typeface="Calibri"/>
              </a:rPr>
              <a:t> </a:t>
            </a:r>
            <a:r>
              <a:rPr sz="2200" b="0" spc="-10" dirty="0">
                <a:solidFill>
                  <a:srgbClr val="000000"/>
                </a:solidFill>
                <a:latin typeface="Calibri"/>
                <a:cs typeface="Calibri"/>
              </a:rPr>
              <a:t>Digitize </a:t>
            </a:r>
            <a:r>
              <a:rPr sz="2200" b="0" dirty="0">
                <a:solidFill>
                  <a:srgbClr val="000000"/>
                </a:solidFill>
                <a:latin typeface="Calibri"/>
                <a:cs typeface="Calibri"/>
              </a:rPr>
              <a:t>the</a:t>
            </a:r>
            <a:r>
              <a:rPr sz="2200" b="0" spc="-15" dirty="0">
                <a:solidFill>
                  <a:srgbClr val="000000"/>
                </a:solidFill>
                <a:latin typeface="Calibri"/>
                <a:cs typeface="Calibri"/>
              </a:rPr>
              <a:t> </a:t>
            </a:r>
            <a:r>
              <a:rPr sz="2200" b="0" spc="-5" dirty="0">
                <a:solidFill>
                  <a:srgbClr val="000000"/>
                </a:solidFill>
                <a:latin typeface="Calibri"/>
                <a:cs typeface="Calibri"/>
              </a:rPr>
              <a:t>line</a:t>
            </a:r>
            <a:r>
              <a:rPr sz="2200" b="0" spc="-10" dirty="0">
                <a:solidFill>
                  <a:srgbClr val="000000"/>
                </a:solidFill>
                <a:latin typeface="Calibri"/>
                <a:cs typeface="Calibri"/>
              </a:rPr>
              <a:t> </a:t>
            </a:r>
            <a:r>
              <a:rPr sz="2200" b="0" dirty="0">
                <a:solidFill>
                  <a:srgbClr val="000000"/>
                </a:solidFill>
                <a:latin typeface="Calibri"/>
                <a:cs typeface="Calibri"/>
              </a:rPr>
              <a:t>with</a:t>
            </a:r>
            <a:r>
              <a:rPr sz="2200" b="0" spc="-15" dirty="0">
                <a:solidFill>
                  <a:srgbClr val="000000"/>
                </a:solidFill>
                <a:latin typeface="Calibri"/>
                <a:cs typeface="Calibri"/>
              </a:rPr>
              <a:t> </a:t>
            </a:r>
            <a:r>
              <a:rPr sz="2200" b="0" dirty="0">
                <a:solidFill>
                  <a:srgbClr val="000000"/>
                </a:solidFill>
                <a:latin typeface="Calibri"/>
                <a:cs typeface="Calibri"/>
              </a:rPr>
              <a:t>end</a:t>
            </a:r>
            <a:r>
              <a:rPr sz="2200" b="0" spc="-5" dirty="0">
                <a:solidFill>
                  <a:srgbClr val="000000"/>
                </a:solidFill>
                <a:latin typeface="Calibri"/>
                <a:cs typeface="Calibri"/>
              </a:rPr>
              <a:t> points</a:t>
            </a:r>
            <a:r>
              <a:rPr sz="2200" b="0" spc="-35" dirty="0">
                <a:solidFill>
                  <a:srgbClr val="000000"/>
                </a:solidFill>
                <a:latin typeface="Calibri"/>
                <a:cs typeface="Calibri"/>
              </a:rPr>
              <a:t> </a:t>
            </a:r>
            <a:r>
              <a:rPr sz="2200" b="0" spc="5" dirty="0">
                <a:solidFill>
                  <a:srgbClr val="000000"/>
                </a:solidFill>
                <a:latin typeface="Calibri"/>
                <a:cs typeface="Calibri"/>
              </a:rPr>
              <a:t>(20,</a:t>
            </a:r>
            <a:r>
              <a:rPr sz="2200" b="0" spc="-40" dirty="0">
                <a:solidFill>
                  <a:srgbClr val="000000"/>
                </a:solidFill>
                <a:latin typeface="Calibri"/>
                <a:cs typeface="Calibri"/>
              </a:rPr>
              <a:t> </a:t>
            </a:r>
            <a:r>
              <a:rPr sz="2200" b="0" spc="5" dirty="0">
                <a:solidFill>
                  <a:srgbClr val="000000"/>
                </a:solidFill>
                <a:latin typeface="Calibri"/>
                <a:cs typeface="Calibri"/>
              </a:rPr>
              <a:t>10)</a:t>
            </a:r>
            <a:r>
              <a:rPr sz="2200" b="0" spc="-10" dirty="0">
                <a:solidFill>
                  <a:srgbClr val="000000"/>
                </a:solidFill>
                <a:latin typeface="Calibri"/>
                <a:cs typeface="Calibri"/>
              </a:rPr>
              <a:t> </a:t>
            </a:r>
            <a:r>
              <a:rPr sz="2200" b="0" dirty="0">
                <a:solidFill>
                  <a:srgbClr val="000000"/>
                </a:solidFill>
                <a:latin typeface="Calibri"/>
                <a:cs typeface="Calibri"/>
              </a:rPr>
              <a:t>and</a:t>
            </a:r>
            <a:r>
              <a:rPr sz="2200" b="0" spc="-25" dirty="0">
                <a:solidFill>
                  <a:srgbClr val="000000"/>
                </a:solidFill>
                <a:latin typeface="Calibri"/>
                <a:cs typeface="Calibri"/>
              </a:rPr>
              <a:t> </a:t>
            </a:r>
            <a:r>
              <a:rPr sz="2200" b="0" spc="5" dirty="0">
                <a:solidFill>
                  <a:srgbClr val="000000"/>
                </a:solidFill>
                <a:latin typeface="Calibri"/>
                <a:cs typeface="Calibri"/>
              </a:rPr>
              <a:t>(30,</a:t>
            </a:r>
            <a:r>
              <a:rPr sz="2200" b="0" spc="-40" dirty="0">
                <a:solidFill>
                  <a:srgbClr val="000000"/>
                </a:solidFill>
                <a:latin typeface="Calibri"/>
                <a:cs typeface="Calibri"/>
              </a:rPr>
              <a:t> </a:t>
            </a:r>
            <a:r>
              <a:rPr sz="2200" b="0" spc="5" dirty="0" smtClean="0">
                <a:solidFill>
                  <a:srgbClr val="000000"/>
                </a:solidFill>
                <a:latin typeface="Calibri"/>
                <a:cs typeface="Calibri"/>
              </a:rPr>
              <a:t>18)</a:t>
            </a:r>
            <a:r>
              <a:rPr lang="en-US" sz="2200" dirty="0">
                <a:latin typeface="Calibri"/>
                <a:cs typeface="Calibri"/>
              </a:rPr>
              <a:t> </a:t>
            </a:r>
            <a:r>
              <a:rPr sz="2200" b="0" spc="-5" dirty="0" smtClean="0">
                <a:solidFill>
                  <a:srgbClr val="000000"/>
                </a:solidFill>
                <a:latin typeface="Calibri"/>
                <a:cs typeface="Calibri"/>
              </a:rPr>
              <a:t>using</a:t>
            </a:r>
            <a:r>
              <a:rPr sz="2200" b="0" spc="-40" dirty="0" smtClean="0">
                <a:solidFill>
                  <a:srgbClr val="000000"/>
                </a:solidFill>
                <a:latin typeface="Calibri"/>
                <a:cs typeface="Calibri"/>
              </a:rPr>
              <a:t> </a:t>
            </a:r>
            <a:r>
              <a:rPr sz="2200" b="0" spc="5" dirty="0" err="1" smtClean="0">
                <a:solidFill>
                  <a:srgbClr val="000000"/>
                </a:solidFill>
                <a:latin typeface="Calibri"/>
                <a:cs typeface="Calibri"/>
              </a:rPr>
              <a:t>B</a:t>
            </a:r>
            <a:r>
              <a:rPr lang="en-US" sz="2200" b="0" spc="5" dirty="0" err="1" smtClean="0">
                <a:solidFill>
                  <a:srgbClr val="000000"/>
                </a:solidFill>
                <a:latin typeface="Calibri"/>
                <a:cs typeface="Calibri"/>
              </a:rPr>
              <a:t>resenham</a:t>
            </a:r>
            <a:r>
              <a:rPr lang="en-US" sz="2200" b="0" spc="5" dirty="0" smtClean="0">
                <a:solidFill>
                  <a:srgbClr val="000000"/>
                </a:solidFill>
                <a:latin typeface="Calibri"/>
                <a:cs typeface="Calibri"/>
              </a:rPr>
              <a:t> </a:t>
            </a:r>
            <a:r>
              <a:rPr sz="2200" b="0" spc="5" dirty="0" smtClean="0">
                <a:solidFill>
                  <a:srgbClr val="000000"/>
                </a:solidFill>
                <a:latin typeface="Calibri"/>
                <a:cs typeface="Calibri"/>
              </a:rPr>
              <a:t>A</a:t>
            </a:r>
            <a:r>
              <a:rPr lang="en-US" sz="2200" spc="5" dirty="0" smtClean="0">
                <a:solidFill>
                  <a:srgbClr val="000000"/>
                </a:solidFill>
                <a:latin typeface="Calibri"/>
                <a:cs typeface="Calibri"/>
              </a:rPr>
              <a:t>lgorithm</a:t>
            </a:r>
            <a:endParaRPr sz="22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27</a:t>
            </a:fld>
            <a:endParaRPr lang="en-US"/>
          </a:p>
        </p:txBody>
      </p:sp>
      <p:sp>
        <p:nvSpPr>
          <p:cNvPr id="7" name="object 3"/>
          <p:cNvSpPr txBox="1"/>
          <p:nvPr/>
        </p:nvSpPr>
        <p:spPr>
          <a:xfrm>
            <a:off x="691751" y="1523244"/>
            <a:ext cx="9905184" cy="3237425"/>
          </a:xfrm>
          <a:prstGeom prst="rect">
            <a:avLst/>
          </a:prstGeom>
        </p:spPr>
        <p:txBody>
          <a:bodyPr vert="horz" wrap="square" lIns="0" tIns="79375" rIns="0" bIns="0" rtlCol="0">
            <a:spAutoFit/>
          </a:bodyPr>
          <a:lstStyle/>
          <a:p>
            <a:pPr marL="12700">
              <a:lnSpc>
                <a:spcPct val="100000"/>
              </a:lnSpc>
              <a:spcBef>
                <a:spcPts val="625"/>
              </a:spcBef>
            </a:pPr>
            <a:r>
              <a:rPr sz="2200" b="1" spc="-5" dirty="0">
                <a:latin typeface="Calibri"/>
                <a:cs typeface="Calibri"/>
              </a:rPr>
              <a:t>Solution</a:t>
            </a:r>
            <a:r>
              <a:rPr sz="2200" b="1" spc="-40" dirty="0">
                <a:latin typeface="Calibri"/>
                <a:cs typeface="Calibri"/>
              </a:rPr>
              <a:t> </a:t>
            </a:r>
            <a:r>
              <a:rPr sz="2200" b="1" dirty="0">
                <a:latin typeface="Calibri"/>
                <a:cs typeface="Calibri"/>
              </a:rPr>
              <a:t>:</a:t>
            </a:r>
            <a:endParaRPr sz="2200" dirty="0">
              <a:latin typeface="Calibri"/>
              <a:cs typeface="Calibri"/>
            </a:endParaRPr>
          </a:p>
          <a:p>
            <a:pPr marL="12700">
              <a:lnSpc>
                <a:spcPct val="100000"/>
              </a:lnSpc>
              <a:spcBef>
                <a:spcPts val="530"/>
              </a:spcBef>
            </a:pPr>
            <a:r>
              <a:rPr sz="2200" spc="-5" dirty="0">
                <a:latin typeface="Calibri"/>
                <a:cs typeface="Calibri"/>
              </a:rPr>
              <a:t>Here,</a:t>
            </a:r>
            <a:r>
              <a:rPr sz="2200" spc="-15" dirty="0">
                <a:latin typeface="Calibri"/>
                <a:cs typeface="Calibri"/>
              </a:rPr>
              <a:t> </a:t>
            </a:r>
            <a:r>
              <a:rPr sz="2200" spc="-5" dirty="0">
                <a:latin typeface="Calibri"/>
                <a:cs typeface="Calibri"/>
              </a:rPr>
              <a:t>Starting</a:t>
            </a:r>
            <a:r>
              <a:rPr sz="2200" spc="-30" dirty="0">
                <a:latin typeface="Calibri"/>
                <a:cs typeface="Calibri"/>
              </a:rPr>
              <a:t> </a:t>
            </a:r>
            <a:r>
              <a:rPr sz="2200" spc="-5" dirty="0">
                <a:latin typeface="Calibri"/>
                <a:cs typeface="Calibri"/>
              </a:rPr>
              <a:t>point</a:t>
            </a:r>
            <a:r>
              <a:rPr sz="2200" spc="-15" dirty="0">
                <a:latin typeface="Calibri"/>
                <a:cs typeface="Calibri"/>
              </a:rPr>
              <a:t> </a:t>
            </a:r>
            <a:r>
              <a:rPr sz="2200" spc="5" dirty="0">
                <a:latin typeface="Calibri"/>
                <a:cs typeface="Calibri"/>
              </a:rPr>
              <a:t>of</a:t>
            </a:r>
            <a:r>
              <a:rPr sz="2200" spc="-25" dirty="0">
                <a:latin typeface="Calibri"/>
                <a:cs typeface="Calibri"/>
              </a:rPr>
              <a:t> </a:t>
            </a:r>
            <a:r>
              <a:rPr sz="2200" spc="-5" dirty="0">
                <a:latin typeface="Calibri"/>
                <a:cs typeface="Calibri"/>
              </a:rPr>
              <a:t>line</a:t>
            </a:r>
            <a:r>
              <a:rPr sz="2200" spc="5" dirty="0">
                <a:latin typeface="Calibri"/>
                <a:cs typeface="Calibri"/>
              </a:rPr>
              <a:t> =</a:t>
            </a:r>
            <a:r>
              <a:rPr sz="2200" spc="-15" dirty="0">
                <a:latin typeface="Calibri"/>
                <a:cs typeface="Calibri"/>
              </a:rPr>
              <a:t> </a:t>
            </a:r>
            <a:r>
              <a:rPr sz="2200" spc="5" dirty="0">
                <a:latin typeface="Calibri"/>
                <a:cs typeface="Calibri"/>
              </a:rPr>
              <a:t>(x</a:t>
            </a:r>
            <a:r>
              <a:rPr sz="2200" spc="5" baseline="-25000" dirty="0">
                <a:latin typeface="Calibri"/>
                <a:cs typeface="Calibri"/>
              </a:rPr>
              <a:t>1</a:t>
            </a:r>
            <a:r>
              <a:rPr sz="2200" spc="5" dirty="0">
                <a:latin typeface="Calibri"/>
                <a:cs typeface="Calibri"/>
              </a:rPr>
              <a:t>,</a:t>
            </a:r>
            <a:r>
              <a:rPr sz="2200" spc="-20" dirty="0">
                <a:latin typeface="Calibri"/>
                <a:cs typeface="Calibri"/>
              </a:rPr>
              <a:t> </a:t>
            </a:r>
            <a:r>
              <a:rPr sz="2200" spc="5" dirty="0">
                <a:latin typeface="Calibri"/>
                <a:cs typeface="Calibri"/>
              </a:rPr>
              <a:t>y</a:t>
            </a:r>
            <a:r>
              <a:rPr sz="2200" spc="5" baseline="-25000" dirty="0">
                <a:latin typeface="Calibri"/>
                <a:cs typeface="Calibri"/>
              </a:rPr>
              <a:t>1</a:t>
            </a:r>
            <a:r>
              <a:rPr sz="2200" spc="5" dirty="0">
                <a:latin typeface="Calibri"/>
                <a:cs typeface="Calibri"/>
              </a:rPr>
              <a:t>)</a:t>
            </a:r>
            <a:r>
              <a:rPr sz="2200" spc="-45" dirty="0">
                <a:latin typeface="Calibri"/>
                <a:cs typeface="Calibri"/>
              </a:rPr>
              <a:t> </a:t>
            </a:r>
            <a:r>
              <a:rPr sz="2200" spc="5" dirty="0">
                <a:latin typeface="Calibri"/>
                <a:cs typeface="Calibri"/>
              </a:rPr>
              <a:t>= (20,</a:t>
            </a:r>
            <a:r>
              <a:rPr sz="2200" spc="-45" dirty="0">
                <a:latin typeface="Calibri"/>
                <a:cs typeface="Calibri"/>
              </a:rPr>
              <a:t> </a:t>
            </a:r>
            <a:r>
              <a:rPr sz="2200" spc="5" dirty="0">
                <a:latin typeface="Calibri"/>
                <a:cs typeface="Calibri"/>
              </a:rPr>
              <a:t>10)</a:t>
            </a:r>
            <a:r>
              <a:rPr sz="2200" spc="-45" dirty="0">
                <a:latin typeface="Calibri"/>
                <a:cs typeface="Calibri"/>
              </a:rPr>
              <a:t> </a:t>
            </a:r>
            <a:r>
              <a:rPr sz="2200" dirty="0">
                <a:latin typeface="Calibri"/>
                <a:cs typeface="Calibri"/>
              </a:rPr>
              <a:t>and</a:t>
            </a:r>
          </a:p>
          <a:p>
            <a:pPr marL="12700">
              <a:lnSpc>
                <a:spcPct val="100000"/>
              </a:lnSpc>
              <a:spcBef>
                <a:spcPts val="525"/>
              </a:spcBef>
            </a:pPr>
            <a:r>
              <a:rPr sz="2200" spc="-5" dirty="0">
                <a:latin typeface="Calibri"/>
                <a:cs typeface="Calibri"/>
              </a:rPr>
              <a:t>Ending</a:t>
            </a:r>
            <a:r>
              <a:rPr sz="2200" spc="-35" dirty="0">
                <a:latin typeface="Calibri"/>
                <a:cs typeface="Calibri"/>
              </a:rPr>
              <a:t> </a:t>
            </a:r>
            <a:r>
              <a:rPr sz="2200" spc="-5" dirty="0">
                <a:latin typeface="Calibri"/>
                <a:cs typeface="Calibri"/>
              </a:rPr>
              <a:t>point</a:t>
            </a:r>
            <a:r>
              <a:rPr sz="2200" spc="-15" dirty="0">
                <a:latin typeface="Calibri"/>
                <a:cs typeface="Calibri"/>
              </a:rPr>
              <a:t> </a:t>
            </a:r>
            <a:r>
              <a:rPr sz="2200" spc="5" dirty="0">
                <a:latin typeface="Calibri"/>
                <a:cs typeface="Calibri"/>
              </a:rPr>
              <a:t>of</a:t>
            </a:r>
            <a:r>
              <a:rPr sz="2200" dirty="0">
                <a:latin typeface="Calibri"/>
                <a:cs typeface="Calibri"/>
              </a:rPr>
              <a:t> line</a:t>
            </a:r>
            <a:r>
              <a:rPr sz="2200" spc="-20" dirty="0">
                <a:latin typeface="Calibri"/>
                <a:cs typeface="Calibri"/>
              </a:rPr>
              <a:t> </a:t>
            </a:r>
            <a:r>
              <a:rPr sz="2200" dirty="0">
                <a:latin typeface="Calibri"/>
                <a:cs typeface="Calibri"/>
              </a:rPr>
              <a:t>=</a:t>
            </a:r>
            <a:r>
              <a:rPr sz="2200" spc="5" dirty="0">
                <a:latin typeface="Calibri"/>
                <a:cs typeface="Calibri"/>
              </a:rPr>
              <a:t> (x</a:t>
            </a:r>
            <a:r>
              <a:rPr sz="2200" spc="5" baseline="-25000" dirty="0">
                <a:latin typeface="Calibri"/>
                <a:cs typeface="Calibri"/>
              </a:rPr>
              <a:t>2</a:t>
            </a:r>
            <a:r>
              <a:rPr sz="2200" spc="5" dirty="0">
                <a:latin typeface="Calibri"/>
                <a:cs typeface="Calibri"/>
              </a:rPr>
              <a:t>,</a:t>
            </a:r>
            <a:r>
              <a:rPr sz="2200" spc="-40" dirty="0">
                <a:latin typeface="Calibri"/>
                <a:cs typeface="Calibri"/>
              </a:rPr>
              <a:t> </a:t>
            </a:r>
            <a:r>
              <a:rPr sz="2200" spc="5" dirty="0">
                <a:latin typeface="Calibri"/>
                <a:cs typeface="Calibri"/>
              </a:rPr>
              <a:t>y</a:t>
            </a:r>
            <a:r>
              <a:rPr sz="2200" spc="5" baseline="-25000" dirty="0">
                <a:latin typeface="Calibri"/>
                <a:cs typeface="Calibri"/>
              </a:rPr>
              <a:t>2</a:t>
            </a:r>
            <a:r>
              <a:rPr sz="2200" spc="5" dirty="0">
                <a:latin typeface="Calibri"/>
                <a:cs typeface="Calibri"/>
              </a:rPr>
              <a:t>)</a:t>
            </a:r>
            <a:r>
              <a:rPr sz="2200" spc="-40" dirty="0">
                <a:latin typeface="Calibri"/>
                <a:cs typeface="Calibri"/>
              </a:rPr>
              <a:t> </a:t>
            </a:r>
            <a:r>
              <a:rPr sz="2200" dirty="0">
                <a:latin typeface="Calibri"/>
                <a:cs typeface="Calibri"/>
              </a:rPr>
              <a:t>= (30,</a:t>
            </a:r>
            <a:r>
              <a:rPr sz="2200" spc="-45" dirty="0">
                <a:latin typeface="Calibri"/>
                <a:cs typeface="Calibri"/>
              </a:rPr>
              <a:t> </a:t>
            </a:r>
            <a:r>
              <a:rPr sz="2200" spc="5" dirty="0">
                <a:latin typeface="Calibri"/>
                <a:cs typeface="Calibri"/>
              </a:rPr>
              <a:t>18)</a:t>
            </a:r>
            <a:endParaRPr sz="2200" dirty="0">
              <a:latin typeface="Calibri"/>
              <a:cs typeface="Calibri"/>
            </a:endParaRPr>
          </a:p>
          <a:p>
            <a:pPr marL="12700">
              <a:lnSpc>
                <a:spcPct val="100000"/>
              </a:lnSpc>
              <a:spcBef>
                <a:spcPts val="535"/>
              </a:spcBef>
            </a:pPr>
            <a:r>
              <a:rPr sz="2200" spc="-5" dirty="0">
                <a:latin typeface="Calibri"/>
                <a:cs typeface="Calibri"/>
              </a:rPr>
              <a:t>Thus,</a:t>
            </a:r>
            <a:r>
              <a:rPr sz="2200" spc="-25" dirty="0">
                <a:latin typeface="Calibri"/>
                <a:cs typeface="Calibri"/>
              </a:rPr>
              <a:t> </a:t>
            </a:r>
            <a:r>
              <a:rPr sz="2200" dirty="0">
                <a:latin typeface="Calibri"/>
                <a:cs typeface="Calibri"/>
              </a:rPr>
              <a:t>slope</a:t>
            </a:r>
            <a:r>
              <a:rPr sz="2200" spc="-20" dirty="0">
                <a:latin typeface="Calibri"/>
                <a:cs typeface="Calibri"/>
              </a:rPr>
              <a:t> </a:t>
            </a:r>
            <a:r>
              <a:rPr sz="2200" spc="5" dirty="0">
                <a:latin typeface="Calibri"/>
                <a:cs typeface="Calibri"/>
              </a:rPr>
              <a:t>of</a:t>
            </a:r>
            <a:r>
              <a:rPr sz="2200" dirty="0">
                <a:latin typeface="Calibri"/>
                <a:cs typeface="Calibri"/>
              </a:rPr>
              <a:t> line,</a:t>
            </a:r>
            <a:r>
              <a:rPr sz="2200" spc="-15" dirty="0">
                <a:latin typeface="Calibri"/>
                <a:cs typeface="Calibri"/>
              </a:rPr>
              <a:t> </a:t>
            </a:r>
            <a:r>
              <a:rPr sz="2200" spc="5" dirty="0">
                <a:latin typeface="Calibri"/>
                <a:cs typeface="Calibri"/>
              </a:rPr>
              <a:t>m</a:t>
            </a:r>
            <a:r>
              <a:rPr sz="2200" spc="-20" dirty="0">
                <a:latin typeface="Calibri"/>
                <a:cs typeface="Calibri"/>
              </a:rPr>
              <a:t> </a:t>
            </a:r>
            <a:r>
              <a:rPr sz="2200" spc="5" dirty="0">
                <a:latin typeface="Calibri"/>
                <a:cs typeface="Calibri"/>
              </a:rPr>
              <a:t>= </a:t>
            </a:r>
            <a:r>
              <a:rPr sz="2200" dirty="0">
                <a:latin typeface="Calibri"/>
                <a:cs typeface="Calibri"/>
              </a:rPr>
              <a:t>Δy</a:t>
            </a:r>
            <a:r>
              <a:rPr sz="2200" spc="-15" dirty="0">
                <a:latin typeface="Calibri"/>
                <a:cs typeface="Calibri"/>
              </a:rPr>
              <a:t> </a:t>
            </a:r>
            <a:r>
              <a:rPr sz="2200" dirty="0">
                <a:latin typeface="Calibri"/>
                <a:cs typeface="Calibri"/>
              </a:rPr>
              <a:t>/</a:t>
            </a:r>
            <a:r>
              <a:rPr sz="2200" spc="-10" dirty="0">
                <a:latin typeface="Calibri"/>
                <a:cs typeface="Calibri"/>
              </a:rPr>
              <a:t> </a:t>
            </a:r>
            <a:r>
              <a:rPr sz="2200" dirty="0">
                <a:latin typeface="Calibri"/>
                <a:cs typeface="Calibri"/>
              </a:rPr>
              <a:t>Δx</a:t>
            </a:r>
            <a:r>
              <a:rPr sz="2200" spc="-20" dirty="0">
                <a:latin typeface="Calibri"/>
                <a:cs typeface="Calibri"/>
              </a:rPr>
              <a:t> </a:t>
            </a:r>
            <a:r>
              <a:rPr sz="2200" spc="5" dirty="0">
                <a:latin typeface="Calibri"/>
                <a:cs typeface="Calibri"/>
              </a:rPr>
              <a:t>=</a:t>
            </a:r>
            <a:r>
              <a:rPr sz="2200" spc="30" dirty="0">
                <a:latin typeface="Calibri"/>
                <a:cs typeface="Calibri"/>
              </a:rPr>
              <a:t> </a:t>
            </a:r>
            <a:r>
              <a:rPr lang="en-US" sz="2200" spc="30" dirty="0" smtClean="0">
                <a:latin typeface="Calibri"/>
                <a:cs typeface="Calibri"/>
              </a:rPr>
              <a:t>(</a:t>
            </a:r>
            <a:r>
              <a:rPr sz="2200" i="1" dirty="0" smtClean="0">
                <a:latin typeface="Calibri"/>
                <a:cs typeface="Calibri"/>
              </a:rPr>
              <a:t>y2-y1</a:t>
            </a:r>
            <a:r>
              <a:rPr lang="en-US" sz="2200" i="1" dirty="0" smtClean="0">
                <a:latin typeface="Calibri"/>
                <a:cs typeface="Calibri"/>
              </a:rPr>
              <a:t>)</a:t>
            </a:r>
            <a:r>
              <a:rPr sz="2200" i="1" spc="-10" dirty="0" smtClean="0">
                <a:latin typeface="Calibri"/>
                <a:cs typeface="Calibri"/>
              </a:rPr>
              <a:t> </a:t>
            </a:r>
            <a:r>
              <a:rPr sz="2200" i="1" dirty="0">
                <a:latin typeface="Calibri"/>
                <a:cs typeface="Calibri"/>
              </a:rPr>
              <a:t>/</a:t>
            </a:r>
            <a:r>
              <a:rPr sz="2200" i="1" spc="-10" dirty="0">
                <a:latin typeface="Calibri"/>
                <a:cs typeface="Calibri"/>
              </a:rPr>
              <a:t> </a:t>
            </a:r>
            <a:r>
              <a:rPr lang="en-US" sz="2200" i="1" spc="-10" dirty="0" smtClean="0">
                <a:latin typeface="Calibri"/>
                <a:cs typeface="Calibri"/>
              </a:rPr>
              <a:t>(</a:t>
            </a:r>
            <a:r>
              <a:rPr sz="2200" i="1" dirty="0" smtClean="0">
                <a:latin typeface="Calibri"/>
                <a:cs typeface="Calibri"/>
              </a:rPr>
              <a:t>x2-x1</a:t>
            </a:r>
            <a:r>
              <a:rPr lang="en-US" sz="2200" i="1" dirty="0" smtClean="0">
                <a:latin typeface="Calibri"/>
                <a:cs typeface="Calibri"/>
              </a:rPr>
              <a:t>)</a:t>
            </a:r>
            <a:endParaRPr sz="2200" dirty="0">
              <a:latin typeface="Calibri"/>
              <a:cs typeface="Calibri"/>
            </a:endParaRPr>
          </a:p>
          <a:p>
            <a:pPr marL="2488565">
              <a:lnSpc>
                <a:spcPct val="100000"/>
              </a:lnSpc>
              <a:spcBef>
                <a:spcPts val="525"/>
              </a:spcBef>
            </a:pPr>
            <a:r>
              <a:rPr sz="2200" dirty="0">
                <a:latin typeface="Calibri"/>
                <a:cs typeface="Calibri"/>
              </a:rPr>
              <a:t>=</a:t>
            </a:r>
            <a:r>
              <a:rPr sz="2200" spc="-10" dirty="0">
                <a:latin typeface="Calibri"/>
                <a:cs typeface="Calibri"/>
              </a:rPr>
              <a:t> </a:t>
            </a:r>
            <a:r>
              <a:rPr sz="2200" spc="5" dirty="0">
                <a:latin typeface="Calibri"/>
                <a:cs typeface="Calibri"/>
              </a:rPr>
              <a:t>(18-10)</a:t>
            </a:r>
            <a:r>
              <a:rPr sz="2200" spc="-100" dirty="0">
                <a:latin typeface="Calibri"/>
                <a:cs typeface="Calibri"/>
              </a:rPr>
              <a:t> </a:t>
            </a:r>
            <a:r>
              <a:rPr sz="2200" dirty="0">
                <a:latin typeface="Calibri"/>
                <a:cs typeface="Calibri"/>
              </a:rPr>
              <a:t>/</a:t>
            </a:r>
            <a:r>
              <a:rPr sz="2200" spc="-5" dirty="0">
                <a:latin typeface="Calibri"/>
                <a:cs typeface="Calibri"/>
              </a:rPr>
              <a:t> </a:t>
            </a:r>
            <a:r>
              <a:rPr sz="2200" spc="5" dirty="0">
                <a:latin typeface="Calibri"/>
                <a:cs typeface="Calibri"/>
              </a:rPr>
              <a:t>(30-20)</a:t>
            </a:r>
            <a:endParaRPr sz="2200" dirty="0">
              <a:latin typeface="Calibri"/>
              <a:cs typeface="Calibri"/>
            </a:endParaRPr>
          </a:p>
          <a:p>
            <a:pPr marL="2552065">
              <a:lnSpc>
                <a:spcPct val="100000"/>
              </a:lnSpc>
              <a:spcBef>
                <a:spcPts val="530"/>
              </a:spcBef>
            </a:pPr>
            <a:r>
              <a:rPr sz="2200" spc="5" dirty="0">
                <a:latin typeface="Calibri"/>
                <a:cs typeface="Calibri"/>
              </a:rPr>
              <a:t>=</a:t>
            </a:r>
            <a:r>
              <a:rPr sz="2200" spc="-35" dirty="0">
                <a:latin typeface="Calibri"/>
                <a:cs typeface="Calibri"/>
              </a:rPr>
              <a:t> </a:t>
            </a:r>
            <a:r>
              <a:rPr sz="2200" spc="10" dirty="0" smtClean="0">
                <a:latin typeface="Calibri"/>
                <a:cs typeface="Calibri"/>
              </a:rPr>
              <a:t>8/10</a:t>
            </a:r>
            <a:r>
              <a:rPr lang="en-US" sz="2200" spc="10" dirty="0" smtClean="0">
                <a:latin typeface="Calibri"/>
                <a:cs typeface="Calibri"/>
              </a:rPr>
              <a:t>=0.8</a:t>
            </a:r>
            <a:endParaRPr sz="2200" dirty="0">
              <a:latin typeface="Calibri"/>
              <a:cs typeface="Calibri"/>
            </a:endParaRPr>
          </a:p>
          <a:p>
            <a:pPr marL="12700" marR="5080">
              <a:lnSpc>
                <a:spcPct val="100000"/>
              </a:lnSpc>
              <a:spcBef>
                <a:spcPts val="530"/>
              </a:spcBef>
            </a:pPr>
            <a:r>
              <a:rPr sz="2200" dirty="0">
                <a:latin typeface="Calibri"/>
                <a:cs typeface="Calibri"/>
              </a:rPr>
              <a:t>As the</a:t>
            </a:r>
            <a:r>
              <a:rPr sz="2200" spc="-20" dirty="0">
                <a:latin typeface="Calibri"/>
                <a:cs typeface="Calibri"/>
              </a:rPr>
              <a:t> </a:t>
            </a:r>
            <a:r>
              <a:rPr sz="2200" spc="-5" dirty="0">
                <a:latin typeface="Calibri"/>
                <a:cs typeface="Calibri"/>
              </a:rPr>
              <a:t>given</a:t>
            </a:r>
            <a:r>
              <a:rPr sz="2200" spc="-15" dirty="0">
                <a:latin typeface="Calibri"/>
                <a:cs typeface="Calibri"/>
              </a:rPr>
              <a:t> </a:t>
            </a:r>
            <a:r>
              <a:rPr sz="2200" spc="-5" dirty="0">
                <a:latin typeface="Calibri"/>
                <a:cs typeface="Calibri"/>
              </a:rPr>
              <a:t>points,</a:t>
            </a:r>
            <a:r>
              <a:rPr sz="2200" spc="-15" dirty="0">
                <a:latin typeface="Calibri"/>
                <a:cs typeface="Calibri"/>
              </a:rPr>
              <a:t> </a:t>
            </a:r>
            <a:r>
              <a:rPr sz="2200" dirty="0">
                <a:latin typeface="Calibri"/>
                <a:cs typeface="Calibri"/>
              </a:rPr>
              <a:t>it</a:t>
            </a:r>
            <a:r>
              <a:rPr sz="2200" spc="-10" dirty="0">
                <a:latin typeface="Calibri"/>
                <a:cs typeface="Calibri"/>
              </a:rPr>
              <a:t> </a:t>
            </a:r>
            <a:r>
              <a:rPr sz="2200" dirty="0">
                <a:latin typeface="Calibri"/>
                <a:cs typeface="Calibri"/>
              </a:rPr>
              <a:t>is clear</a:t>
            </a:r>
            <a:r>
              <a:rPr sz="2200" spc="-35" dirty="0">
                <a:latin typeface="Calibri"/>
                <a:cs typeface="Calibri"/>
              </a:rPr>
              <a:t> </a:t>
            </a:r>
            <a:r>
              <a:rPr sz="2200" spc="-5" dirty="0">
                <a:latin typeface="Calibri"/>
                <a:cs typeface="Calibri"/>
              </a:rPr>
              <a:t>that</a:t>
            </a:r>
            <a:r>
              <a:rPr sz="2200" spc="-15" dirty="0">
                <a:latin typeface="Calibri"/>
                <a:cs typeface="Calibri"/>
              </a:rPr>
              <a:t> </a:t>
            </a:r>
            <a:r>
              <a:rPr sz="2200" dirty="0">
                <a:latin typeface="Calibri"/>
                <a:cs typeface="Calibri"/>
              </a:rPr>
              <a:t>the</a:t>
            </a:r>
            <a:r>
              <a:rPr sz="2200" spc="5" dirty="0">
                <a:latin typeface="Calibri"/>
                <a:cs typeface="Calibri"/>
              </a:rPr>
              <a:t> </a:t>
            </a:r>
            <a:r>
              <a:rPr sz="2200" dirty="0">
                <a:latin typeface="Calibri"/>
                <a:cs typeface="Calibri"/>
              </a:rPr>
              <a:t>line</a:t>
            </a:r>
            <a:r>
              <a:rPr sz="2200" spc="-15" dirty="0">
                <a:latin typeface="Calibri"/>
                <a:cs typeface="Calibri"/>
              </a:rPr>
              <a:t> </a:t>
            </a:r>
            <a:r>
              <a:rPr sz="2200" dirty="0">
                <a:latin typeface="Calibri"/>
                <a:cs typeface="Calibri"/>
              </a:rPr>
              <a:t>is </a:t>
            </a:r>
            <a:r>
              <a:rPr sz="2200" spc="5" dirty="0">
                <a:latin typeface="Calibri"/>
                <a:cs typeface="Calibri"/>
              </a:rPr>
              <a:t>moving</a:t>
            </a:r>
            <a:r>
              <a:rPr sz="2200" spc="-70" dirty="0">
                <a:latin typeface="Calibri"/>
                <a:cs typeface="Calibri"/>
              </a:rPr>
              <a:t> </a:t>
            </a:r>
            <a:r>
              <a:rPr sz="2200" spc="-5" dirty="0">
                <a:latin typeface="Calibri"/>
                <a:cs typeface="Calibri"/>
              </a:rPr>
              <a:t>left</a:t>
            </a:r>
            <a:r>
              <a:rPr sz="2200" spc="5" dirty="0">
                <a:latin typeface="Calibri"/>
                <a:cs typeface="Calibri"/>
              </a:rPr>
              <a:t> </a:t>
            </a:r>
            <a:r>
              <a:rPr sz="2200" spc="-10" dirty="0">
                <a:latin typeface="Calibri"/>
                <a:cs typeface="Calibri"/>
              </a:rPr>
              <a:t>to</a:t>
            </a:r>
            <a:r>
              <a:rPr sz="2200" spc="-5" dirty="0">
                <a:latin typeface="Calibri"/>
                <a:cs typeface="Calibri"/>
              </a:rPr>
              <a:t> </a:t>
            </a:r>
            <a:r>
              <a:rPr sz="2200" spc="-10" dirty="0">
                <a:latin typeface="Calibri"/>
                <a:cs typeface="Calibri"/>
              </a:rPr>
              <a:t>right </a:t>
            </a:r>
            <a:r>
              <a:rPr sz="2200" spc="-484" dirty="0">
                <a:latin typeface="Calibri"/>
                <a:cs typeface="Calibri"/>
              </a:rPr>
              <a:t> </a:t>
            </a:r>
            <a:r>
              <a:rPr sz="2200" dirty="0">
                <a:latin typeface="Calibri"/>
                <a:cs typeface="Calibri"/>
              </a:rPr>
              <a:t>with</a:t>
            </a:r>
            <a:r>
              <a:rPr sz="2200" spc="-25" dirty="0">
                <a:latin typeface="Calibri"/>
                <a:cs typeface="Calibri"/>
              </a:rPr>
              <a:t> </a:t>
            </a:r>
            <a:r>
              <a:rPr sz="2200" dirty="0">
                <a:latin typeface="Calibri"/>
                <a:cs typeface="Calibri"/>
              </a:rPr>
              <a:t>the</a:t>
            </a:r>
            <a:r>
              <a:rPr sz="2200" spc="-20" dirty="0">
                <a:latin typeface="Calibri"/>
                <a:cs typeface="Calibri"/>
              </a:rPr>
              <a:t> </a:t>
            </a:r>
            <a:r>
              <a:rPr sz="2200" spc="-5" dirty="0">
                <a:latin typeface="Calibri"/>
                <a:cs typeface="Calibri"/>
              </a:rPr>
              <a:t>positive</a:t>
            </a:r>
            <a:r>
              <a:rPr sz="2200" spc="-35" dirty="0">
                <a:latin typeface="Calibri"/>
                <a:cs typeface="Calibri"/>
              </a:rPr>
              <a:t> </a:t>
            </a:r>
            <a:r>
              <a:rPr sz="2200" dirty="0" smtClean="0">
                <a:latin typeface="Calibri"/>
                <a:cs typeface="Calibri"/>
              </a:rPr>
              <a:t>slop</a:t>
            </a:r>
            <a:r>
              <a:rPr lang="en-US" sz="2200" dirty="0" smtClean="0">
                <a:latin typeface="Calibri"/>
                <a:cs typeface="Calibri"/>
              </a:rPr>
              <a:t>e</a:t>
            </a:r>
            <a:endParaRPr sz="2200" dirty="0">
              <a:latin typeface="Calibri"/>
              <a:cs typeface="Calibri"/>
            </a:endParaRPr>
          </a:p>
          <a:p>
            <a:pPr marL="12700">
              <a:lnSpc>
                <a:spcPct val="100000"/>
              </a:lnSpc>
              <a:spcBef>
                <a:spcPts val="530"/>
              </a:spcBef>
            </a:pPr>
            <a:r>
              <a:rPr sz="2200" dirty="0">
                <a:latin typeface="Calibri"/>
                <a:cs typeface="Calibri"/>
              </a:rPr>
              <a:t>|m|</a:t>
            </a:r>
            <a:r>
              <a:rPr sz="2200" spc="-25" dirty="0">
                <a:latin typeface="Calibri"/>
                <a:cs typeface="Calibri"/>
              </a:rPr>
              <a:t> </a:t>
            </a:r>
            <a:r>
              <a:rPr sz="2200" i="1" dirty="0">
                <a:latin typeface="Calibri"/>
                <a:cs typeface="Calibri"/>
              </a:rPr>
              <a:t>=</a:t>
            </a:r>
            <a:r>
              <a:rPr sz="2200" i="1" spc="-30" dirty="0">
                <a:latin typeface="Calibri"/>
                <a:cs typeface="Calibri"/>
              </a:rPr>
              <a:t> </a:t>
            </a:r>
            <a:r>
              <a:rPr sz="2200" dirty="0">
                <a:latin typeface="Calibri"/>
                <a:cs typeface="Calibri"/>
              </a:rPr>
              <a:t>0.8</a:t>
            </a:r>
            <a:r>
              <a:rPr sz="2200" spc="-30" dirty="0">
                <a:latin typeface="Calibri"/>
                <a:cs typeface="Calibri"/>
              </a:rPr>
              <a:t> </a:t>
            </a:r>
            <a:r>
              <a:rPr sz="2200" spc="5" dirty="0">
                <a:latin typeface="Calibri"/>
                <a:cs typeface="Calibri"/>
              </a:rPr>
              <a:t>&lt;1</a:t>
            </a:r>
            <a:endParaRPr sz="2200" dirty="0">
              <a:latin typeface="Calibri"/>
              <a:cs typeface="Calibri"/>
            </a:endParaRPr>
          </a:p>
        </p:txBody>
      </p:sp>
    </p:spTree>
    <p:extLst>
      <p:ext uri="{BB962C8B-B14F-4D97-AF65-F5344CB8AC3E}">
        <p14:creationId xmlns="" xmlns:p14="http://schemas.microsoft.com/office/powerpoint/2010/main" val="1519928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a:spLocks noGrp="1"/>
          </p:cNvSpPr>
          <p:nvPr>
            <p:ph idx="1"/>
          </p:nvPr>
        </p:nvSpPr>
        <p:spPr>
          <a:xfrm>
            <a:off x="736780" y="2428333"/>
            <a:ext cx="8761413" cy="673261"/>
          </a:xfrm>
          <a:prstGeom prst="rect">
            <a:avLst/>
          </a:prstGeom>
        </p:spPr>
        <p:txBody>
          <a:bodyPr vert="horz" wrap="square" lIns="0" tIns="67310" rIns="0" bIns="0" rtlCol="0">
            <a:spAutoFit/>
          </a:bodyPr>
          <a:lstStyle/>
          <a:p>
            <a:pPr marL="0" indent="0">
              <a:lnSpc>
                <a:spcPct val="100000"/>
              </a:lnSpc>
              <a:spcBef>
                <a:spcPts val="530"/>
              </a:spcBef>
              <a:buNone/>
            </a:pPr>
            <a:r>
              <a:rPr sz="1800" spc="-5" dirty="0">
                <a:latin typeface="Calibri"/>
                <a:cs typeface="Calibri"/>
              </a:rPr>
              <a:t>The</a:t>
            </a:r>
            <a:r>
              <a:rPr sz="1800" spc="10" dirty="0">
                <a:latin typeface="Calibri"/>
                <a:cs typeface="Calibri"/>
              </a:rPr>
              <a:t> </a:t>
            </a:r>
            <a:r>
              <a:rPr sz="1800" spc="-5" dirty="0">
                <a:latin typeface="Calibri"/>
                <a:cs typeface="Calibri"/>
              </a:rPr>
              <a:t>initial</a:t>
            </a:r>
            <a:r>
              <a:rPr sz="1800" spc="15" dirty="0">
                <a:latin typeface="Calibri"/>
                <a:cs typeface="Calibri"/>
              </a:rPr>
              <a:t> </a:t>
            </a:r>
            <a:r>
              <a:rPr sz="1800" spc="-5" dirty="0">
                <a:latin typeface="Calibri"/>
                <a:cs typeface="Calibri"/>
              </a:rPr>
              <a:t>decision</a:t>
            </a:r>
            <a:r>
              <a:rPr sz="1800" spc="30" dirty="0">
                <a:latin typeface="Calibri"/>
                <a:cs typeface="Calibri"/>
              </a:rPr>
              <a:t> </a:t>
            </a:r>
            <a:r>
              <a:rPr sz="1800" spc="-15" dirty="0">
                <a:latin typeface="Calibri"/>
                <a:cs typeface="Calibri"/>
              </a:rPr>
              <a:t>parameter</a:t>
            </a:r>
            <a:r>
              <a:rPr sz="1800" spc="40" dirty="0">
                <a:latin typeface="Calibri"/>
                <a:cs typeface="Calibri"/>
              </a:rPr>
              <a:t> </a:t>
            </a:r>
            <a:r>
              <a:rPr sz="1800" spc="5" dirty="0">
                <a:latin typeface="Calibri"/>
                <a:cs typeface="Calibri"/>
              </a:rPr>
              <a:t>(P</a:t>
            </a:r>
            <a:r>
              <a:rPr sz="1800" spc="5" baseline="-25000" dirty="0">
                <a:latin typeface="Calibri"/>
                <a:cs typeface="Calibri"/>
              </a:rPr>
              <a:t>0</a:t>
            </a:r>
            <a:r>
              <a:rPr sz="1800" spc="5" dirty="0">
                <a:latin typeface="Calibri"/>
                <a:cs typeface="Calibri"/>
              </a:rPr>
              <a:t>)</a:t>
            </a:r>
            <a:r>
              <a:rPr sz="1800" spc="-20" dirty="0">
                <a:latin typeface="Calibri"/>
                <a:cs typeface="Calibri"/>
              </a:rPr>
              <a:t> </a:t>
            </a:r>
            <a:r>
              <a:rPr sz="1800" dirty="0">
                <a:latin typeface="Calibri"/>
                <a:cs typeface="Calibri"/>
              </a:rPr>
              <a:t>=</a:t>
            </a:r>
            <a:r>
              <a:rPr sz="1800" spc="15" dirty="0">
                <a:latin typeface="Calibri"/>
                <a:cs typeface="Calibri"/>
              </a:rPr>
              <a:t> </a:t>
            </a:r>
            <a:r>
              <a:rPr sz="1800" spc="-5" dirty="0">
                <a:latin typeface="Calibri"/>
                <a:cs typeface="Calibri"/>
              </a:rPr>
              <a:t>2Δy</a:t>
            </a:r>
            <a:r>
              <a:rPr sz="1800" dirty="0">
                <a:latin typeface="Calibri"/>
                <a:cs typeface="Calibri"/>
              </a:rPr>
              <a:t> -</a:t>
            </a:r>
            <a:r>
              <a:rPr sz="1800" spc="-5" dirty="0">
                <a:latin typeface="Calibri"/>
                <a:cs typeface="Calibri"/>
              </a:rPr>
              <a:t> Δx</a:t>
            </a:r>
            <a:r>
              <a:rPr sz="1800" spc="10" dirty="0">
                <a:latin typeface="Calibri"/>
                <a:cs typeface="Calibri"/>
              </a:rPr>
              <a:t> </a:t>
            </a:r>
            <a:r>
              <a:rPr sz="1800" dirty="0">
                <a:latin typeface="Calibri"/>
                <a:cs typeface="Calibri"/>
              </a:rPr>
              <a:t>=</a:t>
            </a:r>
            <a:r>
              <a:rPr sz="1800" spc="15" dirty="0">
                <a:latin typeface="Calibri"/>
                <a:cs typeface="Calibri"/>
              </a:rPr>
              <a:t> </a:t>
            </a:r>
            <a:r>
              <a:rPr sz="1800" spc="-5" dirty="0">
                <a:latin typeface="Calibri"/>
                <a:cs typeface="Calibri"/>
              </a:rPr>
              <a:t>2*8</a:t>
            </a:r>
            <a:r>
              <a:rPr sz="1800" spc="15" dirty="0">
                <a:latin typeface="Calibri"/>
                <a:cs typeface="Calibri"/>
              </a:rPr>
              <a:t> </a:t>
            </a:r>
            <a:r>
              <a:rPr sz="1800" dirty="0">
                <a:latin typeface="Calibri"/>
                <a:cs typeface="Calibri"/>
              </a:rPr>
              <a:t>–</a:t>
            </a:r>
            <a:r>
              <a:rPr sz="1800" spc="-10" dirty="0">
                <a:latin typeface="Calibri"/>
                <a:cs typeface="Calibri"/>
              </a:rPr>
              <a:t> </a:t>
            </a:r>
            <a:r>
              <a:rPr sz="1800" dirty="0">
                <a:latin typeface="Calibri"/>
                <a:cs typeface="Calibri"/>
              </a:rPr>
              <a:t>10</a:t>
            </a:r>
            <a:r>
              <a:rPr sz="1800" spc="-5" dirty="0">
                <a:latin typeface="Calibri"/>
                <a:cs typeface="Calibri"/>
              </a:rPr>
              <a:t> </a:t>
            </a:r>
            <a:r>
              <a:rPr sz="1800" dirty="0">
                <a:latin typeface="Calibri"/>
                <a:cs typeface="Calibri"/>
              </a:rPr>
              <a:t>=</a:t>
            </a:r>
            <a:r>
              <a:rPr sz="1800" spc="15" dirty="0">
                <a:latin typeface="Calibri"/>
                <a:cs typeface="Calibri"/>
              </a:rPr>
              <a:t> </a:t>
            </a:r>
            <a:r>
              <a:rPr sz="1800" dirty="0" smtClean="0">
                <a:latin typeface="Calibri"/>
                <a:cs typeface="Calibri"/>
              </a:rPr>
              <a:t>6</a:t>
            </a:r>
            <a:r>
              <a:rPr lang="en-US" sz="1800" dirty="0" smtClean="0">
                <a:latin typeface="Calibri"/>
                <a:cs typeface="Calibri"/>
              </a:rPr>
              <a:t>.Starting point is (20,10)</a:t>
            </a:r>
            <a:endParaRPr sz="1800" dirty="0">
              <a:latin typeface="Calibri"/>
              <a:cs typeface="Calibri"/>
            </a:endParaRPr>
          </a:p>
          <a:p>
            <a:pPr marL="0" indent="0">
              <a:lnSpc>
                <a:spcPct val="100000"/>
              </a:lnSpc>
              <a:spcBef>
                <a:spcPts val="434"/>
              </a:spcBef>
              <a:buNone/>
            </a:pPr>
            <a:r>
              <a:rPr sz="1800" spc="-10" dirty="0">
                <a:latin typeface="Calibri"/>
                <a:cs typeface="Calibri"/>
              </a:rPr>
              <a:t>Since,</a:t>
            </a:r>
            <a:r>
              <a:rPr sz="1800" spc="25" dirty="0">
                <a:latin typeface="Calibri"/>
                <a:cs typeface="Calibri"/>
              </a:rPr>
              <a:t> </a:t>
            </a:r>
            <a:r>
              <a:rPr sz="1800" spc="-15" dirty="0">
                <a:latin typeface="Calibri"/>
                <a:cs typeface="Calibri"/>
              </a:rPr>
              <a:t>for</a:t>
            </a:r>
            <a:r>
              <a:rPr sz="1800" spc="20" dirty="0">
                <a:latin typeface="Calibri"/>
                <a:cs typeface="Calibri"/>
              </a:rPr>
              <a:t> </a:t>
            </a:r>
            <a:r>
              <a:rPr sz="1800" spc="-5" dirty="0">
                <a:latin typeface="Calibri"/>
                <a:cs typeface="Calibri"/>
              </a:rPr>
              <a:t>the</a:t>
            </a:r>
            <a:r>
              <a:rPr sz="1800" spc="15" dirty="0">
                <a:latin typeface="Calibri"/>
                <a:cs typeface="Calibri"/>
              </a:rPr>
              <a:t> </a:t>
            </a:r>
            <a:r>
              <a:rPr sz="1800" spc="-20" dirty="0">
                <a:latin typeface="Calibri"/>
                <a:cs typeface="Calibri"/>
              </a:rPr>
              <a:t>Bresenham’s</a:t>
            </a:r>
            <a:r>
              <a:rPr sz="1800" spc="35" dirty="0">
                <a:latin typeface="Calibri"/>
                <a:cs typeface="Calibri"/>
              </a:rPr>
              <a:t> </a:t>
            </a:r>
            <a:r>
              <a:rPr sz="1800" spc="-5" dirty="0">
                <a:latin typeface="Calibri"/>
                <a:cs typeface="Calibri"/>
              </a:rPr>
              <a:t>Line</a:t>
            </a:r>
            <a:r>
              <a:rPr sz="1800" spc="15" dirty="0">
                <a:latin typeface="Calibri"/>
                <a:cs typeface="Calibri"/>
              </a:rPr>
              <a:t> </a:t>
            </a:r>
            <a:r>
              <a:rPr sz="1800" spc="-15" dirty="0">
                <a:latin typeface="Calibri"/>
                <a:cs typeface="Calibri"/>
              </a:rPr>
              <a:t>drawing</a:t>
            </a:r>
            <a:r>
              <a:rPr sz="1800" spc="65" dirty="0">
                <a:latin typeface="Calibri"/>
                <a:cs typeface="Calibri"/>
              </a:rPr>
              <a:t> </a:t>
            </a:r>
            <a:r>
              <a:rPr sz="1800" spc="-10" dirty="0">
                <a:latin typeface="Calibri"/>
                <a:cs typeface="Calibri"/>
              </a:rPr>
              <a:t>Algorithm</a:t>
            </a:r>
            <a:r>
              <a:rPr sz="1800" spc="50" dirty="0">
                <a:latin typeface="Calibri"/>
                <a:cs typeface="Calibri"/>
              </a:rPr>
              <a:t> </a:t>
            </a:r>
            <a:r>
              <a:rPr sz="1800" dirty="0">
                <a:latin typeface="Calibri"/>
                <a:cs typeface="Calibri"/>
              </a:rPr>
              <a:t>of</a:t>
            </a:r>
            <a:r>
              <a:rPr sz="1800" spc="-25" dirty="0">
                <a:latin typeface="Calibri"/>
                <a:cs typeface="Calibri"/>
              </a:rPr>
              <a:t> </a:t>
            </a:r>
            <a:r>
              <a:rPr sz="1800" spc="-5" dirty="0">
                <a:latin typeface="Calibri"/>
                <a:cs typeface="Calibri"/>
              </a:rPr>
              <a:t>slope,</a:t>
            </a:r>
            <a:r>
              <a:rPr sz="1800" spc="25" dirty="0">
                <a:latin typeface="Calibri"/>
                <a:cs typeface="Calibri"/>
              </a:rPr>
              <a:t> </a:t>
            </a:r>
            <a:r>
              <a:rPr sz="1800" dirty="0">
                <a:latin typeface="Calibri"/>
                <a:cs typeface="Calibri"/>
              </a:rPr>
              <a:t>|m|</a:t>
            </a:r>
            <a:r>
              <a:rPr sz="1800" spc="-15" dirty="0">
                <a:latin typeface="Calibri"/>
                <a:cs typeface="Calibri"/>
              </a:rPr>
              <a:t> </a:t>
            </a:r>
            <a:r>
              <a:rPr sz="1800" dirty="0">
                <a:latin typeface="Calibri"/>
                <a:cs typeface="Calibri"/>
              </a:rPr>
              <a:t>≤</a:t>
            </a:r>
            <a:r>
              <a:rPr sz="1800" spc="65" dirty="0">
                <a:latin typeface="Calibri"/>
                <a:cs typeface="Calibri"/>
              </a:rPr>
              <a:t> </a:t>
            </a:r>
            <a:r>
              <a:rPr sz="1800" dirty="0">
                <a:latin typeface="Calibri"/>
                <a:cs typeface="Calibri"/>
              </a:rPr>
              <a:t>1, </a:t>
            </a:r>
            <a:r>
              <a:rPr sz="1800" spc="-10" dirty="0">
                <a:latin typeface="Calibri"/>
                <a:cs typeface="Calibri"/>
              </a:rPr>
              <a:t>we </a:t>
            </a:r>
            <a:r>
              <a:rPr sz="1800" spc="-15" dirty="0">
                <a:latin typeface="Calibri"/>
                <a:cs typeface="Calibri"/>
              </a:rPr>
              <a:t>have</a:t>
            </a:r>
            <a:endParaRPr sz="18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28</a:t>
            </a:fld>
            <a:endParaRPr lang="en-US"/>
          </a:p>
        </p:txBody>
      </p:sp>
      <p:sp>
        <p:nvSpPr>
          <p:cNvPr id="7" name="object 7"/>
          <p:cNvSpPr txBox="1"/>
          <p:nvPr/>
        </p:nvSpPr>
        <p:spPr>
          <a:xfrm>
            <a:off x="850154" y="893766"/>
            <a:ext cx="3173207" cy="1196610"/>
          </a:xfrm>
          <a:prstGeom prst="rect">
            <a:avLst/>
          </a:prstGeom>
        </p:spPr>
        <p:txBody>
          <a:bodyPr vert="horz" wrap="square" lIns="0" tIns="12065" rIns="0" bIns="0" rtlCol="0">
            <a:spAutoFit/>
          </a:bodyPr>
          <a:lstStyle/>
          <a:p>
            <a:pPr marL="83185" marR="30480" indent="-45720">
              <a:lnSpc>
                <a:spcPct val="110000"/>
              </a:lnSpc>
              <a:spcBef>
                <a:spcPts val="95"/>
              </a:spcBef>
            </a:pPr>
            <a:r>
              <a:rPr dirty="0">
                <a:latin typeface="Calibri"/>
                <a:cs typeface="Calibri"/>
              </a:rPr>
              <a:t>If </a:t>
            </a:r>
            <a:r>
              <a:rPr lang="en-US" spc="5" dirty="0" err="1">
                <a:latin typeface="Calibri"/>
                <a:cs typeface="Calibri"/>
              </a:rPr>
              <a:t>p</a:t>
            </a:r>
            <a:r>
              <a:rPr spc="7" baseline="-21164" dirty="0" err="1" smtClean="0">
                <a:latin typeface="Calibri"/>
                <a:cs typeface="Calibri"/>
              </a:rPr>
              <a:t>k</a:t>
            </a:r>
            <a:r>
              <a:rPr spc="7" baseline="-21164" dirty="0" smtClean="0">
                <a:latin typeface="Calibri"/>
                <a:cs typeface="Calibri"/>
              </a:rPr>
              <a:t> </a:t>
            </a:r>
            <a:r>
              <a:rPr dirty="0">
                <a:latin typeface="Calibri"/>
                <a:cs typeface="Calibri"/>
              </a:rPr>
              <a:t>&lt; 0</a:t>
            </a:r>
            <a:r>
              <a:rPr spc="5" dirty="0">
                <a:latin typeface="Calibri"/>
                <a:cs typeface="Calibri"/>
              </a:rPr>
              <a:t> </a:t>
            </a:r>
            <a:r>
              <a:rPr dirty="0" smtClean="0">
                <a:latin typeface="Calibri"/>
                <a:cs typeface="Calibri"/>
              </a:rPr>
              <a:t> </a:t>
            </a:r>
            <a:r>
              <a:rPr spc="-350" dirty="0" smtClean="0">
                <a:latin typeface="Calibri"/>
                <a:cs typeface="Calibri"/>
              </a:rPr>
              <a:t> </a:t>
            </a:r>
            <a:r>
              <a:rPr spc="-10" dirty="0">
                <a:latin typeface="Calibri"/>
                <a:cs typeface="Calibri"/>
              </a:rPr>
              <a:t>then,</a:t>
            </a:r>
            <a:endParaRPr dirty="0">
              <a:latin typeface="Calibri"/>
              <a:cs typeface="Calibri"/>
            </a:endParaRPr>
          </a:p>
          <a:p>
            <a:pPr marL="38100">
              <a:lnSpc>
                <a:spcPct val="100000"/>
              </a:lnSpc>
              <a:spcBef>
                <a:spcPts val="195"/>
              </a:spcBef>
            </a:pPr>
            <a:r>
              <a:rPr lang="en-US" dirty="0">
                <a:latin typeface="Calibri"/>
                <a:cs typeface="Calibri"/>
              </a:rPr>
              <a:t>x</a:t>
            </a:r>
            <a:r>
              <a:rPr baseline="-21164" dirty="0" smtClean="0">
                <a:latin typeface="Calibri"/>
                <a:cs typeface="Calibri"/>
              </a:rPr>
              <a:t>k+1</a:t>
            </a:r>
            <a:r>
              <a:rPr spc="-30" baseline="-21164" dirty="0" smtClean="0">
                <a:latin typeface="Calibri"/>
                <a:cs typeface="Calibri"/>
              </a:rPr>
              <a:t> </a:t>
            </a:r>
            <a:r>
              <a:rPr dirty="0">
                <a:latin typeface="Calibri"/>
                <a:cs typeface="Calibri"/>
              </a:rPr>
              <a:t>=</a:t>
            </a:r>
            <a:r>
              <a:rPr spc="-35" dirty="0">
                <a:latin typeface="Calibri"/>
                <a:cs typeface="Calibri"/>
              </a:rPr>
              <a:t> </a:t>
            </a:r>
            <a:r>
              <a:rPr lang="en-US" spc="-5" dirty="0">
                <a:latin typeface="Calibri"/>
                <a:cs typeface="Calibri"/>
              </a:rPr>
              <a:t>x</a:t>
            </a:r>
            <a:r>
              <a:rPr spc="-7" baseline="-21164" dirty="0" smtClean="0">
                <a:latin typeface="Calibri"/>
                <a:cs typeface="Calibri"/>
              </a:rPr>
              <a:t>k</a:t>
            </a:r>
            <a:r>
              <a:rPr spc="-5" dirty="0" smtClean="0">
                <a:latin typeface="Calibri"/>
                <a:cs typeface="Calibri"/>
              </a:rPr>
              <a:t>+1</a:t>
            </a:r>
            <a:endParaRPr dirty="0">
              <a:latin typeface="Calibri"/>
              <a:cs typeface="Calibri"/>
            </a:endParaRPr>
          </a:p>
          <a:p>
            <a:pPr marL="38100">
              <a:lnSpc>
                <a:spcPts val="1835"/>
              </a:lnSpc>
              <a:spcBef>
                <a:spcPts val="575"/>
              </a:spcBef>
            </a:pPr>
            <a:r>
              <a:rPr lang="en-US" baseline="13888" dirty="0">
                <a:latin typeface="Calibri"/>
                <a:cs typeface="Calibri"/>
              </a:rPr>
              <a:t>y</a:t>
            </a:r>
            <a:r>
              <a:rPr dirty="0" smtClean="0">
                <a:latin typeface="Calibri"/>
                <a:cs typeface="Calibri"/>
              </a:rPr>
              <a:t>k+1</a:t>
            </a:r>
            <a:r>
              <a:rPr spc="-25" dirty="0" smtClean="0">
                <a:latin typeface="Calibri"/>
                <a:cs typeface="Calibri"/>
              </a:rPr>
              <a:t> </a:t>
            </a:r>
            <a:r>
              <a:rPr baseline="13888" dirty="0">
                <a:latin typeface="Calibri"/>
                <a:cs typeface="Calibri"/>
              </a:rPr>
              <a:t>=</a:t>
            </a:r>
            <a:r>
              <a:rPr spc="-52" baseline="13888" dirty="0">
                <a:latin typeface="Calibri"/>
                <a:cs typeface="Calibri"/>
              </a:rPr>
              <a:t> </a:t>
            </a:r>
            <a:r>
              <a:rPr lang="en-US" spc="7" baseline="13888" dirty="0" err="1">
                <a:latin typeface="Calibri"/>
                <a:cs typeface="Calibri"/>
              </a:rPr>
              <a:t>y</a:t>
            </a:r>
            <a:r>
              <a:rPr spc="5" dirty="0" err="1" smtClean="0">
                <a:latin typeface="Calibri"/>
                <a:cs typeface="Calibri"/>
              </a:rPr>
              <a:t>k</a:t>
            </a:r>
            <a:endParaRPr dirty="0">
              <a:latin typeface="Calibri"/>
              <a:cs typeface="Calibri"/>
            </a:endParaRPr>
          </a:p>
          <a:p>
            <a:pPr marL="38100">
              <a:lnSpc>
                <a:spcPts val="2075"/>
              </a:lnSpc>
            </a:pPr>
            <a:r>
              <a:rPr lang="en-US" b="1" dirty="0" err="1">
                <a:latin typeface="Calibri"/>
                <a:cs typeface="Calibri"/>
              </a:rPr>
              <a:t>p</a:t>
            </a:r>
            <a:r>
              <a:rPr b="1" baseline="-20833" dirty="0" err="1" smtClean="0">
                <a:latin typeface="Calibri"/>
                <a:cs typeface="Calibri"/>
              </a:rPr>
              <a:t>k</a:t>
            </a:r>
            <a:r>
              <a:rPr b="1" spc="172" baseline="-20833" dirty="0" smtClean="0">
                <a:latin typeface="Calibri"/>
                <a:cs typeface="Calibri"/>
              </a:rPr>
              <a:t> </a:t>
            </a:r>
            <a:r>
              <a:rPr b="1" dirty="0">
                <a:latin typeface="Calibri"/>
                <a:cs typeface="Calibri"/>
              </a:rPr>
              <a:t>=</a:t>
            </a:r>
            <a:r>
              <a:rPr b="1" spc="-5" dirty="0">
                <a:latin typeface="Calibri"/>
                <a:cs typeface="Calibri"/>
              </a:rPr>
              <a:t> </a:t>
            </a:r>
            <a:r>
              <a:rPr lang="en-US" b="1" dirty="0" err="1">
                <a:latin typeface="Calibri"/>
                <a:cs typeface="Calibri"/>
              </a:rPr>
              <a:t>p</a:t>
            </a:r>
            <a:r>
              <a:rPr b="1" baseline="-20833" dirty="0" err="1" smtClean="0">
                <a:latin typeface="Calibri"/>
                <a:cs typeface="Calibri"/>
              </a:rPr>
              <a:t>k</a:t>
            </a:r>
            <a:r>
              <a:rPr b="1" spc="187" baseline="-20833" dirty="0" smtClean="0">
                <a:latin typeface="Calibri"/>
                <a:cs typeface="Calibri"/>
              </a:rPr>
              <a:t> </a:t>
            </a:r>
            <a:r>
              <a:rPr b="1" dirty="0">
                <a:latin typeface="Calibri"/>
                <a:cs typeface="Calibri"/>
              </a:rPr>
              <a:t>+</a:t>
            </a:r>
            <a:r>
              <a:rPr b="1" spc="-5" dirty="0">
                <a:latin typeface="Calibri"/>
                <a:cs typeface="Calibri"/>
              </a:rPr>
              <a:t> </a:t>
            </a:r>
            <a:r>
              <a:rPr b="1" dirty="0">
                <a:latin typeface="Calibri"/>
                <a:cs typeface="Calibri"/>
              </a:rPr>
              <a:t>2</a:t>
            </a:r>
            <a:r>
              <a:rPr b="1" spc="-10" dirty="0">
                <a:latin typeface="Calibri"/>
                <a:cs typeface="Calibri"/>
              </a:rPr>
              <a:t> Δy</a:t>
            </a:r>
            <a:endParaRPr dirty="0">
              <a:latin typeface="Calibri"/>
              <a:cs typeface="Calibri"/>
            </a:endParaRPr>
          </a:p>
        </p:txBody>
      </p:sp>
      <p:pic>
        <p:nvPicPr>
          <p:cNvPr id="8" name="object 8"/>
          <p:cNvPicPr/>
          <p:nvPr/>
        </p:nvPicPr>
        <p:blipFill>
          <a:blip r:embed="rId2" cstate="print"/>
          <a:stretch>
            <a:fillRect/>
          </a:stretch>
        </p:blipFill>
        <p:spPr>
          <a:xfrm>
            <a:off x="736780" y="3378414"/>
            <a:ext cx="7684299" cy="2876282"/>
          </a:xfrm>
          <a:prstGeom prst="rect">
            <a:avLst/>
          </a:prstGeom>
        </p:spPr>
      </p:pic>
      <p:sp>
        <p:nvSpPr>
          <p:cNvPr id="9" name="object 9"/>
          <p:cNvSpPr txBox="1"/>
          <p:nvPr/>
        </p:nvSpPr>
        <p:spPr>
          <a:xfrm>
            <a:off x="5727666" y="919706"/>
            <a:ext cx="2882935" cy="1776127"/>
          </a:xfrm>
          <a:prstGeom prst="rect">
            <a:avLst/>
          </a:prstGeom>
        </p:spPr>
        <p:txBody>
          <a:bodyPr vert="horz" wrap="square" lIns="0" tIns="13970" rIns="0" bIns="0" rtlCol="0">
            <a:spAutoFit/>
          </a:bodyPr>
          <a:lstStyle/>
          <a:p>
            <a:pPr marL="38100">
              <a:lnSpc>
                <a:spcPct val="100000"/>
              </a:lnSpc>
              <a:spcBef>
                <a:spcPts val="110"/>
              </a:spcBef>
            </a:pPr>
            <a:r>
              <a:rPr dirty="0">
                <a:latin typeface="Calibri"/>
                <a:cs typeface="Calibri"/>
              </a:rPr>
              <a:t>If</a:t>
            </a:r>
            <a:r>
              <a:rPr spc="-35" dirty="0">
                <a:latin typeface="Calibri"/>
                <a:cs typeface="Calibri"/>
              </a:rPr>
              <a:t> </a:t>
            </a:r>
            <a:r>
              <a:rPr lang="en-US" spc="5" dirty="0" err="1">
                <a:latin typeface="Calibri"/>
                <a:cs typeface="Calibri"/>
              </a:rPr>
              <a:t>p</a:t>
            </a:r>
            <a:r>
              <a:rPr spc="7" baseline="-21164" dirty="0" err="1" smtClean="0">
                <a:latin typeface="Calibri"/>
                <a:cs typeface="Calibri"/>
              </a:rPr>
              <a:t>k</a:t>
            </a:r>
            <a:r>
              <a:rPr spc="-22" baseline="-21164" dirty="0" smtClean="0">
                <a:latin typeface="Calibri"/>
                <a:cs typeface="Calibri"/>
              </a:rPr>
              <a:t> </a:t>
            </a:r>
            <a:r>
              <a:rPr spc="5" dirty="0">
                <a:latin typeface="Calibri"/>
                <a:cs typeface="Calibri"/>
              </a:rPr>
              <a:t>≥</a:t>
            </a:r>
            <a:r>
              <a:rPr spc="-30" dirty="0">
                <a:latin typeface="Calibri"/>
                <a:cs typeface="Calibri"/>
              </a:rPr>
              <a:t> </a:t>
            </a:r>
            <a:r>
              <a:rPr spc="5" dirty="0">
                <a:latin typeface="Calibri"/>
                <a:cs typeface="Calibri"/>
              </a:rPr>
              <a:t>0</a:t>
            </a:r>
            <a:endParaRPr dirty="0">
              <a:latin typeface="Calibri"/>
              <a:cs typeface="Calibri"/>
            </a:endParaRPr>
          </a:p>
          <a:p>
            <a:pPr marL="83185">
              <a:lnSpc>
                <a:spcPct val="100000"/>
              </a:lnSpc>
            </a:pPr>
            <a:r>
              <a:rPr spc="-10" dirty="0">
                <a:latin typeface="Calibri"/>
                <a:cs typeface="Calibri"/>
              </a:rPr>
              <a:t>then,</a:t>
            </a:r>
            <a:endParaRPr dirty="0">
              <a:latin typeface="Calibri"/>
              <a:cs typeface="Calibri"/>
            </a:endParaRPr>
          </a:p>
          <a:p>
            <a:pPr marL="38100">
              <a:lnSpc>
                <a:spcPct val="100000"/>
              </a:lnSpc>
            </a:pPr>
            <a:r>
              <a:rPr lang="en-US" dirty="0">
                <a:latin typeface="Calibri"/>
                <a:cs typeface="Calibri"/>
              </a:rPr>
              <a:t>x</a:t>
            </a:r>
            <a:r>
              <a:rPr baseline="-21164" dirty="0" smtClean="0">
                <a:latin typeface="Calibri"/>
                <a:cs typeface="Calibri"/>
              </a:rPr>
              <a:t>k+1</a:t>
            </a:r>
            <a:r>
              <a:rPr spc="-52" baseline="-21164" dirty="0" smtClean="0">
                <a:latin typeface="Calibri"/>
                <a:cs typeface="Calibri"/>
              </a:rPr>
              <a:t> </a:t>
            </a:r>
            <a:r>
              <a:rPr dirty="0">
                <a:latin typeface="Calibri"/>
                <a:cs typeface="Calibri"/>
              </a:rPr>
              <a:t>=</a:t>
            </a:r>
            <a:r>
              <a:rPr spc="-45" dirty="0">
                <a:latin typeface="Calibri"/>
                <a:cs typeface="Calibri"/>
              </a:rPr>
              <a:t> </a:t>
            </a:r>
            <a:r>
              <a:rPr lang="en-US" spc="-5" dirty="0">
                <a:latin typeface="Calibri"/>
                <a:cs typeface="Calibri"/>
              </a:rPr>
              <a:t>x</a:t>
            </a:r>
            <a:r>
              <a:rPr spc="-7" baseline="-21164" dirty="0" smtClean="0">
                <a:latin typeface="Calibri"/>
                <a:cs typeface="Calibri"/>
              </a:rPr>
              <a:t>k</a:t>
            </a:r>
            <a:r>
              <a:rPr spc="-5" dirty="0" smtClean="0">
                <a:latin typeface="Calibri"/>
                <a:cs typeface="Calibri"/>
              </a:rPr>
              <a:t>+1</a:t>
            </a:r>
            <a:endParaRPr dirty="0">
              <a:latin typeface="Calibri"/>
              <a:cs typeface="Calibri"/>
            </a:endParaRPr>
          </a:p>
          <a:p>
            <a:pPr marL="38100">
              <a:lnSpc>
                <a:spcPts val="1910"/>
              </a:lnSpc>
            </a:pPr>
            <a:r>
              <a:rPr lang="en-US" dirty="0">
                <a:latin typeface="Calibri"/>
                <a:cs typeface="Calibri"/>
              </a:rPr>
              <a:t>y</a:t>
            </a:r>
            <a:r>
              <a:rPr baseline="-21164" dirty="0" smtClean="0">
                <a:latin typeface="Calibri"/>
                <a:cs typeface="Calibri"/>
              </a:rPr>
              <a:t>k+1</a:t>
            </a:r>
            <a:r>
              <a:rPr spc="-52" baseline="-21164" dirty="0" smtClean="0">
                <a:latin typeface="Calibri"/>
                <a:cs typeface="Calibri"/>
              </a:rPr>
              <a:t> </a:t>
            </a:r>
            <a:r>
              <a:rPr spc="5" dirty="0">
                <a:latin typeface="Calibri"/>
                <a:cs typeface="Calibri"/>
              </a:rPr>
              <a:t>=</a:t>
            </a:r>
            <a:r>
              <a:rPr spc="-55" dirty="0">
                <a:latin typeface="Calibri"/>
                <a:cs typeface="Calibri"/>
              </a:rPr>
              <a:t> </a:t>
            </a:r>
            <a:r>
              <a:rPr lang="en-US" spc="-5" dirty="0">
                <a:latin typeface="Calibri"/>
                <a:cs typeface="Calibri"/>
              </a:rPr>
              <a:t>y</a:t>
            </a:r>
            <a:r>
              <a:rPr spc="-7" baseline="-21164" dirty="0" smtClean="0">
                <a:latin typeface="Calibri"/>
                <a:cs typeface="Calibri"/>
              </a:rPr>
              <a:t>k</a:t>
            </a:r>
            <a:r>
              <a:rPr spc="-5" dirty="0" smtClean="0">
                <a:latin typeface="Calibri"/>
                <a:cs typeface="Calibri"/>
              </a:rPr>
              <a:t>+1</a:t>
            </a:r>
            <a:endParaRPr dirty="0">
              <a:latin typeface="Calibri"/>
              <a:cs typeface="Calibri"/>
            </a:endParaRPr>
          </a:p>
          <a:p>
            <a:pPr marL="38100">
              <a:lnSpc>
                <a:spcPts val="2390"/>
              </a:lnSpc>
            </a:pPr>
            <a:r>
              <a:rPr lang="en-US" b="1" dirty="0" err="1">
                <a:latin typeface="Calibri"/>
                <a:cs typeface="Calibri"/>
              </a:rPr>
              <a:t>p</a:t>
            </a:r>
            <a:r>
              <a:rPr b="1" baseline="-20833" dirty="0" err="1" smtClean="0">
                <a:latin typeface="Calibri"/>
                <a:cs typeface="Calibri"/>
              </a:rPr>
              <a:t>k</a:t>
            </a:r>
            <a:r>
              <a:rPr b="1" spc="179" baseline="-20833" dirty="0" smtClean="0">
                <a:latin typeface="Calibri"/>
                <a:cs typeface="Calibri"/>
              </a:rPr>
              <a:t> </a:t>
            </a:r>
            <a:r>
              <a:rPr b="1" dirty="0">
                <a:latin typeface="Calibri"/>
                <a:cs typeface="Calibri"/>
              </a:rPr>
              <a:t>= </a:t>
            </a:r>
            <a:r>
              <a:rPr lang="en-US" b="1" dirty="0" err="1" smtClean="0">
                <a:latin typeface="Calibri"/>
                <a:cs typeface="Calibri"/>
              </a:rPr>
              <a:t>p</a:t>
            </a:r>
            <a:r>
              <a:rPr b="1" baseline="-20833" dirty="0" err="1" smtClean="0">
                <a:latin typeface="Calibri"/>
                <a:cs typeface="Calibri"/>
              </a:rPr>
              <a:t>k</a:t>
            </a:r>
            <a:r>
              <a:rPr b="1" spc="179" baseline="-20833" dirty="0" smtClean="0">
                <a:latin typeface="Calibri"/>
                <a:cs typeface="Calibri"/>
              </a:rPr>
              <a:t> </a:t>
            </a:r>
            <a:r>
              <a:rPr b="1" dirty="0">
                <a:latin typeface="Calibri"/>
                <a:cs typeface="Calibri"/>
              </a:rPr>
              <a:t>+ 2</a:t>
            </a:r>
            <a:r>
              <a:rPr b="1" spc="-15" dirty="0">
                <a:latin typeface="Calibri"/>
                <a:cs typeface="Calibri"/>
              </a:rPr>
              <a:t> </a:t>
            </a:r>
            <a:r>
              <a:rPr b="1" spc="-5" dirty="0">
                <a:latin typeface="Calibri"/>
                <a:cs typeface="Calibri"/>
              </a:rPr>
              <a:t>Δy</a:t>
            </a:r>
            <a:r>
              <a:rPr b="1" dirty="0">
                <a:latin typeface="Calibri"/>
                <a:cs typeface="Calibri"/>
              </a:rPr>
              <a:t> </a:t>
            </a:r>
            <a:r>
              <a:rPr b="1" spc="-5" dirty="0">
                <a:latin typeface="Calibri"/>
                <a:cs typeface="Calibri"/>
              </a:rPr>
              <a:t>-2Δx</a:t>
            </a:r>
            <a:endParaRPr dirty="0">
              <a:latin typeface="Calibri"/>
              <a:cs typeface="Calibri"/>
            </a:endParaRPr>
          </a:p>
          <a:p>
            <a:pPr marL="193675">
              <a:lnSpc>
                <a:spcPct val="100000"/>
              </a:lnSpc>
              <a:spcBef>
                <a:spcPts val="750"/>
              </a:spcBef>
            </a:pPr>
            <a:endParaRPr sz="1800" dirty="0">
              <a:latin typeface="Calibri"/>
              <a:cs typeface="Calibri"/>
            </a:endParaRPr>
          </a:p>
        </p:txBody>
      </p:sp>
      <p:sp>
        <p:nvSpPr>
          <p:cNvPr id="2" name="TextBox 1"/>
          <p:cNvSpPr txBox="1"/>
          <p:nvPr/>
        </p:nvSpPr>
        <p:spPr>
          <a:xfrm>
            <a:off x="850155" y="564776"/>
            <a:ext cx="1677893" cy="369332"/>
          </a:xfrm>
          <a:prstGeom prst="rect">
            <a:avLst/>
          </a:prstGeom>
          <a:noFill/>
        </p:spPr>
        <p:txBody>
          <a:bodyPr wrap="square" rtlCol="0">
            <a:spAutoFit/>
          </a:bodyPr>
          <a:lstStyle/>
          <a:p>
            <a:r>
              <a:rPr lang="en-US" u="sng" dirty="0" smtClean="0"/>
              <a:t>Case 1</a:t>
            </a:r>
            <a:endParaRPr lang="en-US" u="sng" dirty="0"/>
          </a:p>
        </p:txBody>
      </p:sp>
      <p:sp>
        <p:nvSpPr>
          <p:cNvPr id="10" name="TextBox 9"/>
          <p:cNvSpPr txBox="1"/>
          <p:nvPr/>
        </p:nvSpPr>
        <p:spPr>
          <a:xfrm>
            <a:off x="5617849" y="524434"/>
            <a:ext cx="1677893" cy="369332"/>
          </a:xfrm>
          <a:prstGeom prst="rect">
            <a:avLst/>
          </a:prstGeom>
          <a:noFill/>
        </p:spPr>
        <p:txBody>
          <a:bodyPr wrap="square" rtlCol="0">
            <a:spAutoFit/>
          </a:bodyPr>
          <a:lstStyle/>
          <a:p>
            <a:r>
              <a:rPr lang="en-US" u="sng" dirty="0" smtClean="0"/>
              <a:t>Case 2</a:t>
            </a:r>
            <a:endParaRPr lang="en-US" u="sng" dirty="0"/>
          </a:p>
        </p:txBody>
      </p:sp>
    </p:spTree>
    <p:extLst>
      <p:ext uri="{BB962C8B-B14F-4D97-AF65-F5344CB8AC3E}">
        <p14:creationId xmlns="" xmlns:p14="http://schemas.microsoft.com/office/powerpoint/2010/main" val="11593111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object 2"/>
          <p:cNvSpPr txBox="1">
            <a:spLocks noGrp="1"/>
          </p:cNvSpPr>
          <p:nvPr>
            <p:ph idx="1"/>
          </p:nvPr>
        </p:nvSpPr>
        <p:spPr>
          <a:xfrm>
            <a:off x="838200" y="1825625"/>
            <a:ext cx="10515600" cy="767518"/>
          </a:xfrm>
          <a:prstGeom prst="rect">
            <a:avLst/>
          </a:prstGeom>
        </p:spPr>
        <p:txBody>
          <a:bodyPr vert="horz" wrap="square" lIns="0" tIns="13335" rIns="0" bIns="0" rtlCol="0">
            <a:spAutoFit/>
          </a:bodyPr>
          <a:lstStyle/>
          <a:p>
            <a:pPr marL="0" indent="0">
              <a:lnSpc>
                <a:spcPct val="100000"/>
              </a:lnSpc>
              <a:spcBef>
                <a:spcPts val="105"/>
              </a:spcBef>
              <a:buNone/>
            </a:pPr>
            <a:r>
              <a:rPr sz="2200" spc="-5" dirty="0">
                <a:solidFill>
                  <a:srgbClr val="000000"/>
                </a:solidFill>
                <a:latin typeface="Calibri"/>
                <a:cs typeface="Calibri"/>
              </a:rPr>
              <a:t>Example-2:</a:t>
            </a:r>
            <a:r>
              <a:rPr sz="2200" spc="-20" dirty="0">
                <a:solidFill>
                  <a:srgbClr val="000000"/>
                </a:solidFill>
                <a:latin typeface="Calibri"/>
                <a:cs typeface="Calibri"/>
              </a:rPr>
              <a:t> </a:t>
            </a:r>
            <a:r>
              <a:rPr sz="2200" b="0" spc="-10" dirty="0">
                <a:solidFill>
                  <a:srgbClr val="000000"/>
                </a:solidFill>
                <a:latin typeface="Calibri"/>
                <a:cs typeface="Calibri"/>
              </a:rPr>
              <a:t>Digitize </a:t>
            </a:r>
            <a:r>
              <a:rPr sz="2200" b="0" dirty="0">
                <a:solidFill>
                  <a:srgbClr val="000000"/>
                </a:solidFill>
                <a:latin typeface="Calibri"/>
                <a:cs typeface="Calibri"/>
              </a:rPr>
              <a:t>the</a:t>
            </a:r>
            <a:r>
              <a:rPr sz="2200" b="0" spc="-15" dirty="0">
                <a:solidFill>
                  <a:srgbClr val="000000"/>
                </a:solidFill>
                <a:latin typeface="Calibri"/>
                <a:cs typeface="Calibri"/>
              </a:rPr>
              <a:t> </a:t>
            </a:r>
            <a:r>
              <a:rPr sz="2200" b="0" spc="-5" dirty="0">
                <a:solidFill>
                  <a:srgbClr val="000000"/>
                </a:solidFill>
                <a:latin typeface="Calibri"/>
                <a:cs typeface="Calibri"/>
              </a:rPr>
              <a:t>line</a:t>
            </a:r>
            <a:r>
              <a:rPr sz="2200" b="0" spc="-10" dirty="0">
                <a:solidFill>
                  <a:srgbClr val="000000"/>
                </a:solidFill>
                <a:latin typeface="Calibri"/>
                <a:cs typeface="Calibri"/>
              </a:rPr>
              <a:t> </a:t>
            </a:r>
            <a:r>
              <a:rPr sz="2200" b="0" dirty="0">
                <a:solidFill>
                  <a:srgbClr val="000000"/>
                </a:solidFill>
                <a:latin typeface="Calibri"/>
                <a:cs typeface="Calibri"/>
              </a:rPr>
              <a:t>with</a:t>
            </a:r>
            <a:r>
              <a:rPr sz="2200" b="0" spc="-15" dirty="0">
                <a:solidFill>
                  <a:srgbClr val="000000"/>
                </a:solidFill>
                <a:latin typeface="Calibri"/>
                <a:cs typeface="Calibri"/>
              </a:rPr>
              <a:t> </a:t>
            </a:r>
            <a:r>
              <a:rPr sz="2200" b="0" dirty="0">
                <a:solidFill>
                  <a:srgbClr val="000000"/>
                </a:solidFill>
                <a:latin typeface="Calibri"/>
                <a:cs typeface="Calibri"/>
              </a:rPr>
              <a:t>end</a:t>
            </a:r>
            <a:r>
              <a:rPr sz="2200" b="0" spc="-5" dirty="0">
                <a:solidFill>
                  <a:srgbClr val="000000"/>
                </a:solidFill>
                <a:latin typeface="Calibri"/>
                <a:cs typeface="Calibri"/>
              </a:rPr>
              <a:t> points</a:t>
            </a:r>
            <a:r>
              <a:rPr sz="2200" b="0" spc="-35" dirty="0">
                <a:solidFill>
                  <a:srgbClr val="000000"/>
                </a:solidFill>
                <a:latin typeface="Calibri"/>
                <a:cs typeface="Calibri"/>
              </a:rPr>
              <a:t> </a:t>
            </a:r>
            <a:r>
              <a:rPr sz="2200" b="0" dirty="0">
                <a:solidFill>
                  <a:srgbClr val="000000"/>
                </a:solidFill>
                <a:latin typeface="Calibri"/>
                <a:cs typeface="Calibri"/>
              </a:rPr>
              <a:t>(15,</a:t>
            </a:r>
            <a:r>
              <a:rPr sz="2200" b="0" spc="-35" dirty="0">
                <a:solidFill>
                  <a:srgbClr val="000000"/>
                </a:solidFill>
                <a:latin typeface="Calibri"/>
                <a:cs typeface="Calibri"/>
              </a:rPr>
              <a:t> </a:t>
            </a:r>
            <a:r>
              <a:rPr sz="2200" b="0" spc="5" dirty="0">
                <a:solidFill>
                  <a:srgbClr val="000000"/>
                </a:solidFill>
                <a:latin typeface="Calibri"/>
                <a:cs typeface="Calibri"/>
              </a:rPr>
              <a:t>5)</a:t>
            </a:r>
            <a:r>
              <a:rPr sz="2200" b="0" spc="-10" dirty="0">
                <a:solidFill>
                  <a:srgbClr val="000000"/>
                </a:solidFill>
                <a:latin typeface="Calibri"/>
                <a:cs typeface="Calibri"/>
              </a:rPr>
              <a:t> </a:t>
            </a:r>
            <a:r>
              <a:rPr sz="2200" b="0" dirty="0">
                <a:solidFill>
                  <a:srgbClr val="000000"/>
                </a:solidFill>
                <a:latin typeface="Calibri"/>
                <a:cs typeface="Calibri"/>
              </a:rPr>
              <a:t>and</a:t>
            </a:r>
            <a:r>
              <a:rPr sz="2200" b="0" spc="-5" dirty="0">
                <a:solidFill>
                  <a:srgbClr val="000000"/>
                </a:solidFill>
                <a:latin typeface="Calibri"/>
                <a:cs typeface="Calibri"/>
              </a:rPr>
              <a:t> </a:t>
            </a:r>
            <a:r>
              <a:rPr sz="2200" b="0" spc="5" dirty="0">
                <a:solidFill>
                  <a:srgbClr val="000000"/>
                </a:solidFill>
                <a:latin typeface="Calibri"/>
                <a:cs typeface="Calibri"/>
              </a:rPr>
              <a:t>(30,</a:t>
            </a:r>
            <a:r>
              <a:rPr sz="2200" b="0" spc="-35" dirty="0">
                <a:solidFill>
                  <a:srgbClr val="000000"/>
                </a:solidFill>
                <a:latin typeface="Calibri"/>
                <a:cs typeface="Calibri"/>
              </a:rPr>
              <a:t> </a:t>
            </a:r>
            <a:r>
              <a:rPr sz="2200" b="0" spc="5" dirty="0">
                <a:solidFill>
                  <a:srgbClr val="000000"/>
                </a:solidFill>
                <a:latin typeface="Calibri"/>
                <a:cs typeface="Calibri"/>
              </a:rPr>
              <a:t>10)</a:t>
            </a:r>
            <a:endParaRPr sz="2200" dirty="0">
              <a:latin typeface="Calibri"/>
              <a:cs typeface="Calibri"/>
            </a:endParaRPr>
          </a:p>
          <a:p>
            <a:pPr marL="0" indent="0">
              <a:lnSpc>
                <a:spcPct val="100000"/>
              </a:lnSpc>
              <a:buNone/>
            </a:pPr>
            <a:r>
              <a:rPr sz="2200" b="0" spc="-5" dirty="0">
                <a:solidFill>
                  <a:srgbClr val="000000"/>
                </a:solidFill>
                <a:latin typeface="Calibri"/>
                <a:cs typeface="Calibri"/>
              </a:rPr>
              <a:t>using</a:t>
            </a:r>
            <a:r>
              <a:rPr sz="2200" b="0" spc="-40" dirty="0">
                <a:solidFill>
                  <a:srgbClr val="000000"/>
                </a:solidFill>
                <a:latin typeface="Calibri"/>
                <a:cs typeface="Calibri"/>
              </a:rPr>
              <a:t> </a:t>
            </a:r>
            <a:r>
              <a:rPr sz="2200" b="0" spc="5" dirty="0">
                <a:solidFill>
                  <a:srgbClr val="000000"/>
                </a:solidFill>
                <a:latin typeface="Calibri"/>
                <a:cs typeface="Calibri"/>
              </a:rPr>
              <a:t>BLA.</a:t>
            </a:r>
            <a:endParaRPr sz="22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29</a:t>
            </a:fld>
            <a:endParaRPr lang="en-US"/>
          </a:p>
        </p:txBody>
      </p:sp>
      <p:sp>
        <p:nvSpPr>
          <p:cNvPr id="7" name="object 2"/>
          <p:cNvSpPr txBox="1">
            <a:spLocks/>
          </p:cNvSpPr>
          <p:nvPr/>
        </p:nvSpPr>
        <p:spPr>
          <a:xfrm>
            <a:off x="838201" y="2970688"/>
            <a:ext cx="7173595" cy="690574"/>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US" sz="2200" spc="-5" smtClean="0">
                <a:solidFill>
                  <a:srgbClr val="000000"/>
                </a:solidFill>
                <a:latin typeface="Calibri"/>
                <a:cs typeface="Calibri"/>
              </a:rPr>
              <a:t>Example-3:</a:t>
            </a:r>
            <a:r>
              <a:rPr lang="en-US" sz="2200" spc="-20" smtClean="0">
                <a:solidFill>
                  <a:srgbClr val="000000"/>
                </a:solidFill>
                <a:latin typeface="Calibri"/>
                <a:cs typeface="Calibri"/>
              </a:rPr>
              <a:t> </a:t>
            </a:r>
            <a:r>
              <a:rPr lang="en-US" sz="2200" spc="-10" smtClean="0">
                <a:solidFill>
                  <a:srgbClr val="000000"/>
                </a:solidFill>
                <a:latin typeface="Calibri"/>
                <a:cs typeface="Calibri"/>
              </a:rPr>
              <a:t>Digitize </a:t>
            </a:r>
            <a:r>
              <a:rPr lang="en-US" sz="2200" smtClean="0">
                <a:solidFill>
                  <a:srgbClr val="000000"/>
                </a:solidFill>
                <a:latin typeface="Calibri"/>
                <a:cs typeface="Calibri"/>
              </a:rPr>
              <a:t>the</a:t>
            </a:r>
            <a:r>
              <a:rPr lang="en-US" sz="2200" spc="-15" smtClean="0">
                <a:solidFill>
                  <a:srgbClr val="000000"/>
                </a:solidFill>
                <a:latin typeface="Calibri"/>
                <a:cs typeface="Calibri"/>
              </a:rPr>
              <a:t> </a:t>
            </a:r>
            <a:r>
              <a:rPr lang="en-US" sz="2200" spc="-5" smtClean="0">
                <a:solidFill>
                  <a:srgbClr val="000000"/>
                </a:solidFill>
                <a:latin typeface="Calibri"/>
                <a:cs typeface="Calibri"/>
              </a:rPr>
              <a:t>line</a:t>
            </a:r>
            <a:r>
              <a:rPr lang="en-US" sz="2200" spc="-10" smtClean="0">
                <a:solidFill>
                  <a:srgbClr val="000000"/>
                </a:solidFill>
                <a:latin typeface="Calibri"/>
                <a:cs typeface="Calibri"/>
              </a:rPr>
              <a:t> </a:t>
            </a:r>
            <a:r>
              <a:rPr lang="en-US" sz="2200" smtClean="0">
                <a:solidFill>
                  <a:srgbClr val="000000"/>
                </a:solidFill>
                <a:latin typeface="Calibri"/>
                <a:cs typeface="Calibri"/>
              </a:rPr>
              <a:t>with</a:t>
            </a:r>
            <a:r>
              <a:rPr lang="en-US" sz="2200" spc="-15" smtClean="0">
                <a:solidFill>
                  <a:srgbClr val="000000"/>
                </a:solidFill>
                <a:latin typeface="Calibri"/>
                <a:cs typeface="Calibri"/>
              </a:rPr>
              <a:t> </a:t>
            </a:r>
            <a:r>
              <a:rPr lang="en-US" sz="2200" smtClean="0">
                <a:solidFill>
                  <a:srgbClr val="000000"/>
                </a:solidFill>
                <a:latin typeface="Calibri"/>
                <a:cs typeface="Calibri"/>
              </a:rPr>
              <a:t>end</a:t>
            </a:r>
            <a:r>
              <a:rPr lang="en-US" sz="2200" spc="-5" smtClean="0">
                <a:solidFill>
                  <a:srgbClr val="000000"/>
                </a:solidFill>
                <a:latin typeface="Calibri"/>
                <a:cs typeface="Calibri"/>
              </a:rPr>
              <a:t> points</a:t>
            </a:r>
            <a:r>
              <a:rPr lang="en-US" sz="2200" spc="-35" smtClean="0">
                <a:solidFill>
                  <a:srgbClr val="000000"/>
                </a:solidFill>
                <a:latin typeface="Calibri"/>
                <a:cs typeface="Calibri"/>
              </a:rPr>
              <a:t> </a:t>
            </a:r>
            <a:r>
              <a:rPr lang="en-US" sz="2200" smtClean="0">
                <a:solidFill>
                  <a:srgbClr val="000000"/>
                </a:solidFill>
                <a:latin typeface="Calibri"/>
                <a:cs typeface="Calibri"/>
              </a:rPr>
              <a:t>(20,</a:t>
            </a:r>
            <a:r>
              <a:rPr lang="en-US" sz="2200" spc="-35" smtClean="0">
                <a:solidFill>
                  <a:srgbClr val="000000"/>
                </a:solidFill>
                <a:latin typeface="Calibri"/>
                <a:cs typeface="Calibri"/>
              </a:rPr>
              <a:t> </a:t>
            </a:r>
            <a:r>
              <a:rPr lang="en-US" sz="2200" spc="5" smtClean="0">
                <a:solidFill>
                  <a:srgbClr val="000000"/>
                </a:solidFill>
                <a:latin typeface="Calibri"/>
                <a:cs typeface="Calibri"/>
              </a:rPr>
              <a:t>5)</a:t>
            </a:r>
            <a:r>
              <a:rPr lang="en-US" sz="2200" spc="-10" smtClean="0">
                <a:solidFill>
                  <a:srgbClr val="000000"/>
                </a:solidFill>
                <a:latin typeface="Calibri"/>
                <a:cs typeface="Calibri"/>
              </a:rPr>
              <a:t> </a:t>
            </a:r>
            <a:r>
              <a:rPr lang="en-US" sz="2200" smtClean="0">
                <a:solidFill>
                  <a:srgbClr val="000000"/>
                </a:solidFill>
                <a:latin typeface="Calibri"/>
                <a:cs typeface="Calibri"/>
              </a:rPr>
              <a:t>and</a:t>
            </a:r>
            <a:r>
              <a:rPr lang="en-US" sz="2200" spc="-5" smtClean="0">
                <a:solidFill>
                  <a:srgbClr val="000000"/>
                </a:solidFill>
                <a:latin typeface="Calibri"/>
                <a:cs typeface="Calibri"/>
              </a:rPr>
              <a:t> </a:t>
            </a:r>
            <a:r>
              <a:rPr lang="en-US" sz="2200" spc="5" smtClean="0">
                <a:solidFill>
                  <a:srgbClr val="000000"/>
                </a:solidFill>
                <a:latin typeface="Calibri"/>
                <a:cs typeface="Calibri"/>
              </a:rPr>
              <a:t>(25,</a:t>
            </a:r>
            <a:r>
              <a:rPr lang="en-US" sz="2200" spc="-35" smtClean="0">
                <a:solidFill>
                  <a:srgbClr val="000000"/>
                </a:solidFill>
                <a:latin typeface="Calibri"/>
                <a:cs typeface="Calibri"/>
              </a:rPr>
              <a:t> </a:t>
            </a:r>
            <a:r>
              <a:rPr lang="en-US" sz="2200" spc="5" smtClean="0">
                <a:solidFill>
                  <a:srgbClr val="000000"/>
                </a:solidFill>
                <a:latin typeface="Calibri"/>
                <a:cs typeface="Calibri"/>
              </a:rPr>
              <a:t>10)</a:t>
            </a:r>
            <a:endParaRPr lang="en-US" sz="2200" smtClean="0">
              <a:latin typeface="Calibri"/>
              <a:cs typeface="Calibri"/>
            </a:endParaRPr>
          </a:p>
          <a:p>
            <a:pPr marL="12700">
              <a:lnSpc>
                <a:spcPct val="100000"/>
              </a:lnSpc>
            </a:pPr>
            <a:r>
              <a:rPr lang="en-US" sz="2200" spc="-5" smtClean="0">
                <a:solidFill>
                  <a:srgbClr val="000000"/>
                </a:solidFill>
                <a:latin typeface="Calibri"/>
                <a:cs typeface="Calibri"/>
              </a:rPr>
              <a:t>using</a:t>
            </a:r>
            <a:r>
              <a:rPr lang="en-US" sz="2200" spc="-40" smtClean="0">
                <a:solidFill>
                  <a:srgbClr val="000000"/>
                </a:solidFill>
                <a:latin typeface="Calibri"/>
                <a:cs typeface="Calibri"/>
              </a:rPr>
              <a:t> </a:t>
            </a:r>
            <a:r>
              <a:rPr lang="en-US" sz="2200" spc="5" smtClean="0">
                <a:solidFill>
                  <a:srgbClr val="000000"/>
                </a:solidFill>
                <a:latin typeface="Calibri"/>
                <a:cs typeface="Calibri"/>
              </a:rPr>
              <a:t>BLA.</a:t>
            </a:r>
            <a:endParaRPr lang="en-US" sz="2200" dirty="0">
              <a:latin typeface="Calibri"/>
              <a:cs typeface="Calibri"/>
            </a:endParaRPr>
          </a:p>
        </p:txBody>
      </p:sp>
    </p:spTree>
    <p:extLst>
      <p:ext uri="{BB962C8B-B14F-4D97-AF65-F5344CB8AC3E}">
        <p14:creationId xmlns="" xmlns:p14="http://schemas.microsoft.com/office/powerpoint/2010/main" val="42331794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1530" y="249876"/>
            <a:ext cx="11248391" cy="3553280"/>
          </a:xfrm>
          <a:prstGeom prst="rect">
            <a:avLst/>
          </a:prstGeom>
        </p:spPr>
        <p:txBody>
          <a:bodyPr vert="horz" wrap="square" lIns="0" tIns="124460" rIns="0" bIns="0" rtlCol="0">
            <a:spAutoFit/>
          </a:bodyPr>
          <a:lstStyle/>
          <a:p>
            <a:pPr marL="12700" algn="just">
              <a:lnSpc>
                <a:spcPct val="100000"/>
              </a:lnSpc>
              <a:spcBef>
                <a:spcPts val="980"/>
              </a:spcBef>
            </a:pPr>
            <a:r>
              <a:rPr sz="2800" b="1" dirty="0">
                <a:latin typeface="Times New Roman"/>
                <a:cs typeface="Times New Roman"/>
              </a:rPr>
              <a:t>Scan</a:t>
            </a:r>
            <a:r>
              <a:rPr sz="2800" b="1" spc="-75" dirty="0">
                <a:latin typeface="Times New Roman"/>
                <a:cs typeface="Times New Roman"/>
              </a:rPr>
              <a:t> </a:t>
            </a:r>
            <a:r>
              <a:rPr sz="2800" b="1" spc="-10" dirty="0">
                <a:latin typeface="Times New Roman"/>
                <a:cs typeface="Times New Roman"/>
              </a:rPr>
              <a:t>Conversion</a:t>
            </a:r>
            <a:endParaRPr sz="2800">
              <a:latin typeface="Times New Roman"/>
              <a:cs typeface="Times New Roman"/>
            </a:endParaRPr>
          </a:p>
          <a:p>
            <a:pPr marL="305435" indent="-230504" algn="just">
              <a:lnSpc>
                <a:spcPct val="100000"/>
              </a:lnSpc>
              <a:spcBef>
                <a:spcPts val="880"/>
              </a:spcBef>
              <a:buFont typeface="Microsoft Sans Serif"/>
              <a:buChar char="-"/>
              <a:tabLst>
                <a:tab pos="305435" algn="l"/>
              </a:tabLst>
            </a:pPr>
            <a:r>
              <a:rPr sz="2800" spc="-30" dirty="0">
                <a:latin typeface="Times New Roman"/>
                <a:cs typeface="Times New Roman"/>
              </a:rPr>
              <a:t>A</a:t>
            </a:r>
            <a:r>
              <a:rPr sz="2800" spc="-165" dirty="0">
                <a:latin typeface="Times New Roman"/>
                <a:cs typeface="Times New Roman"/>
              </a:rPr>
              <a:t> </a:t>
            </a:r>
            <a:r>
              <a:rPr sz="2800" dirty="0">
                <a:latin typeface="Times New Roman"/>
                <a:cs typeface="Times New Roman"/>
              </a:rPr>
              <a:t>procedure</a:t>
            </a:r>
            <a:r>
              <a:rPr sz="2800" spc="-75" dirty="0">
                <a:latin typeface="Times New Roman"/>
                <a:cs typeface="Times New Roman"/>
              </a:rPr>
              <a:t> </a:t>
            </a:r>
            <a:r>
              <a:rPr sz="2800" dirty="0">
                <a:latin typeface="Times New Roman"/>
                <a:cs typeface="Times New Roman"/>
              </a:rPr>
              <a:t>used</a:t>
            </a:r>
            <a:r>
              <a:rPr sz="2800" spc="-70" dirty="0">
                <a:latin typeface="Times New Roman"/>
                <a:cs typeface="Times New Roman"/>
              </a:rPr>
              <a:t> </a:t>
            </a:r>
            <a:r>
              <a:rPr sz="2800" dirty="0">
                <a:latin typeface="Times New Roman"/>
                <a:cs typeface="Times New Roman"/>
              </a:rPr>
              <a:t>to</a:t>
            </a:r>
            <a:r>
              <a:rPr sz="2800" spc="-40" dirty="0">
                <a:latin typeface="Times New Roman"/>
                <a:cs typeface="Times New Roman"/>
              </a:rPr>
              <a:t> </a:t>
            </a:r>
            <a:r>
              <a:rPr sz="2800" dirty="0">
                <a:latin typeface="Times New Roman"/>
                <a:cs typeface="Times New Roman"/>
              </a:rPr>
              <a:t>digitize</a:t>
            </a:r>
            <a:r>
              <a:rPr sz="2800" spc="-75" dirty="0">
                <a:latin typeface="Times New Roman"/>
                <a:cs typeface="Times New Roman"/>
              </a:rPr>
              <a:t> </a:t>
            </a:r>
            <a:r>
              <a:rPr sz="2800" dirty="0">
                <a:latin typeface="Times New Roman"/>
                <a:cs typeface="Times New Roman"/>
              </a:rPr>
              <a:t>or</a:t>
            </a:r>
            <a:r>
              <a:rPr sz="2800" spc="-30" dirty="0">
                <a:latin typeface="Times New Roman"/>
                <a:cs typeface="Times New Roman"/>
              </a:rPr>
              <a:t> </a:t>
            </a:r>
            <a:r>
              <a:rPr sz="2800" dirty="0">
                <a:latin typeface="Times New Roman"/>
                <a:cs typeface="Times New Roman"/>
              </a:rPr>
              <a:t>rasterize</a:t>
            </a:r>
            <a:r>
              <a:rPr sz="2800" spc="-45" dirty="0">
                <a:latin typeface="Times New Roman"/>
                <a:cs typeface="Times New Roman"/>
              </a:rPr>
              <a:t> </a:t>
            </a:r>
            <a:r>
              <a:rPr sz="2800" dirty="0">
                <a:latin typeface="Times New Roman"/>
                <a:cs typeface="Times New Roman"/>
              </a:rPr>
              <a:t>pixel</a:t>
            </a:r>
            <a:r>
              <a:rPr sz="2800" spc="-50" dirty="0">
                <a:latin typeface="Times New Roman"/>
                <a:cs typeface="Times New Roman"/>
              </a:rPr>
              <a:t> </a:t>
            </a:r>
            <a:r>
              <a:rPr sz="2800" dirty="0">
                <a:latin typeface="Times New Roman"/>
                <a:cs typeface="Times New Roman"/>
              </a:rPr>
              <a:t>data</a:t>
            </a:r>
            <a:r>
              <a:rPr sz="2800" spc="-20" dirty="0">
                <a:latin typeface="Times New Roman"/>
                <a:cs typeface="Times New Roman"/>
              </a:rPr>
              <a:t> </a:t>
            </a:r>
            <a:r>
              <a:rPr sz="2800" dirty="0">
                <a:latin typeface="Times New Roman"/>
                <a:cs typeface="Times New Roman"/>
              </a:rPr>
              <a:t>available</a:t>
            </a:r>
            <a:r>
              <a:rPr sz="2800" spc="-95" dirty="0">
                <a:latin typeface="Times New Roman"/>
                <a:cs typeface="Times New Roman"/>
              </a:rPr>
              <a:t> </a:t>
            </a:r>
            <a:r>
              <a:rPr sz="2800" dirty="0">
                <a:latin typeface="Times New Roman"/>
                <a:cs typeface="Times New Roman"/>
              </a:rPr>
              <a:t>on</a:t>
            </a:r>
            <a:r>
              <a:rPr sz="2800" spc="-15" dirty="0">
                <a:latin typeface="Times New Roman"/>
                <a:cs typeface="Times New Roman"/>
              </a:rPr>
              <a:t> </a:t>
            </a:r>
            <a:r>
              <a:rPr sz="2800" dirty="0">
                <a:latin typeface="Times New Roman"/>
                <a:cs typeface="Times New Roman"/>
              </a:rPr>
              <a:t>frame</a:t>
            </a:r>
            <a:r>
              <a:rPr sz="2800" spc="-25" dirty="0">
                <a:latin typeface="Times New Roman"/>
                <a:cs typeface="Times New Roman"/>
              </a:rPr>
              <a:t> </a:t>
            </a:r>
            <a:r>
              <a:rPr sz="2800" spc="-10" dirty="0">
                <a:latin typeface="Times New Roman"/>
                <a:cs typeface="Times New Roman"/>
              </a:rPr>
              <a:t>buffer.</a:t>
            </a:r>
            <a:endParaRPr sz="2800">
              <a:latin typeface="Times New Roman"/>
              <a:cs typeface="Times New Roman"/>
            </a:endParaRPr>
          </a:p>
          <a:p>
            <a:pPr marL="304800" marR="5080" indent="-230504" algn="just">
              <a:lnSpc>
                <a:spcPct val="110000"/>
              </a:lnSpc>
              <a:spcBef>
                <a:spcPts val="994"/>
              </a:spcBef>
              <a:buFont typeface="Microsoft Sans Serif"/>
              <a:buChar char="-"/>
              <a:tabLst>
                <a:tab pos="304800" algn="l"/>
              </a:tabLst>
            </a:pPr>
            <a:r>
              <a:rPr sz="2800" dirty="0">
                <a:latin typeface="Times New Roman"/>
                <a:cs typeface="Times New Roman"/>
              </a:rPr>
              <a:t>The</a:t>
            </a:r>
            <a:r>
              <a:rPr sz="2800" spc="405" dirty="0">
                <a:latin typeface="Times New Roman"/>
                <a:cs typeface="Times New Roman"/>
              </a:rPr>
              <a:t> </a:t>
            </a:r>
            <a:r>
              <a:rPr sz="2800" dirty="0">
                <a:latin typeface="Times New Roman"/>
                <a:cs typeface="Times New Roman"/>
              </a:rPr>
              <a:t>process</a:t>
            </a:r>
            <a:r>
              <a:rPr sz="2800" spc="425" dirty="0">
                <a:latin typeface="Times New Roman"/>
                <a:cs typeface="Times New Roman"/>
              </a:rPr>
              <a:t> </a:t>
            </a:r>
            <a:r>
              <a:rPr sz="2800" dirty="0">
                <a:latin typeface="Times New Roman"/>
                <a:cs typeface="Times New Roman"/>
              </a:rPr>
              <a:t>of</a:t>
            </a:r>
            <a:r>
              <a:rPr sz="2800" spc="434" dirty="0">
                <a:latin typeface="Times New Roman"/>
                <a:cs typeface="Times New Roman"/>
              </a:rPr>
              <a:t> </a:t>
            </a:r>
            <a:r>
              <a:rPr sz="2800" dirty="0">
                <a:latin typeface="Times New Roman"/>
                <a:cs typeface="Times New Roman"/>
              </a:rPr>
              <a:t>representing</a:t>
            </a:r>
            <a:r>
              <a:rPr sz="2800" spc="430" dirty="0">
                <a:latin typeface="Times New Roman"/>
                <a:cs typeface="Times New Roman"/>
              </a:rPr>
              <a:t> </a:t>
            </a:r>
            <a:r>
              <a:rPr sz="2800" dirty="0">
                <a:latin typeface="Times New Roman"/>
                <a:cs typeface="Times New Roman"/>
              </a:rPr>
              <a:t>continuous</a:t>
            </a:r>
            <a:r>
              <a:rPr sz="2800" spc="405" dirty="0">
                <a:latin typeface="Times New Roman"/>
                <a:cs typeface="Times New Roman"/>
              </a:rPr>
              <a:t> </a:t>
            </a:r>
            <a:r>
              <a:rPr sz="2800" dirty="0">
                <a:latin typeface="Times New Roman"/>
                <a:cs typeface="Times New Roman"/>
              </a:rPr>
              <a:t>graphics</a:t>
            </a:r>
            <a:r>
              <a:rPr sz="2800" spc="434" dirty="0">
                <a:latin typeface="Times New Roman"/>
                <a:cs typeface="Times New Roman"/>
              </a:rPr>
              <a:t> </a:t>
            </a:r>
            <a:r>
              <a:rPr sz="2800" dirty="0">
                <a:latin typeface="Times New Roman"/>
                <a:cs typeface="Times New Roman"/>
              </a:rPr>
              <a:t>object</a:t>
            </a:r>
            <a:r>
              <a:rPr sz="2800" spc="405" dirty="0">
                <a:latin typeface="Times New Roman"/>
                <a:cs typeface="Times New Roman"/>
              </a:rPr>
              <a:t> </a:t>
            </a:r>
            <a:r>
              <a:rPr sz="2800" dirty="0">
                <a:latin typeface="Times New Roman"/>
                <a:cs typeface="Times New Roman"/>
              </a:rPr>
              <a:t>as</a:t>
            </a:r>
            <a:r>
              <a:rPr sz="2800" spc="430" dirty="0">
                <a:latin typeface="Times New Roman"/>
                <a:cs typeface="Times New Roman"/>
              </a:rPr>
              <a:t> </a:t>
            </a:r>
            <a:r>
              <a:rPr sz="2800" dirty="0">
                <a:latin typeface="Times New Roman"/>
                <a:cs typeface="Times New Roman"/>
              </a:rPr>
              <a:t>a</a:t>
            </a:r>
            <a:r>
              <a:rPr sz="2800" spc="400" dirty="0">
                <a:latin typeface="Times New Roman"/>
                <a:cs typeface="Times New Roman"/>
              </a:rPr>
              <a:t> </a:t>
            </a:r>
            <a:r>
              <a:rPr sz="2800" dirty="0">
                <a:latin typeface="Times New Roman"/>
                <a:cs typeface="Times New Roman"/>
              </a:rPr>
              <a:t>collection</a:t>
            </a:r>
            <a:r>
              <a:rPr sz="2800" spc="420" dirty="0">
                <a:latin typeface="Times New Roman"/>
                <a:cs typeface="Times New Roman"/>
              </a:rPr>
              <a:t> </a:t>
            </a:r>
            <a:r>
              <a:rPr sz="2800" spc="-25" dirty="0">
                <a:latin typeface="Times New Roman"/>
                <a:cs typeface="Times New Roman"/>
              </a:rPr>
              <a:t>of </a:t>
            </a:r>
            <a:r>
              <a:rPr sz="2800" dirty="0">
                <a:latin typeface="Times New Roman"/>
                <a:cs typeface="Times New Roman"/>
              </a:rPr>
              <a:t>discrete</a:t>
            </a:r>
            <a:r>
              <a:rPr sz="2800" spc="10" dirty="0">
                <a:latin typeface="Times New Roman"/>
                <a:cs typeface="Times New Roman"/>
              </a:rPr>
              <a:t> </a:t>
            </a:r>
            <a:r>
              <a:rPr sz="2800" dirty="0">
                <a:latin typeface="Times New Roman"/>
                <a:cs typeface="Times New Roman"/>
              </a:rPr>
              <a:t>pixels is</a:t>
            </a:r>
            <a:r>
              <a:rPr sz="2800" spc="10" dirty="0">
                <a:latin typeface="Times New Roman"/>
                <a:cs typeface="Times New Roman"/>
              </a:rPr>
              <a:t>  </a:t>
            </a:r>
            <a:r>
              <a:rPr sz="2800" dirty="0">
                <a:latin typeface="Times New Roman"/>
                <a:cs typeface="Times New Roman"/>
              </a:rPr>
              <a:t>called scan</a:t>
            </a:r>
            <a:r>
              <a:rPr sz="2800" spc="15" dirty="0">
                <a:latin typeface="Times New Roman"/>
                <a:cs typeface="Times New Roman"/>
              </a:rPr>
              <a:t> </a:t>
            </a:r>
            <a:r>
              <a:rPr sz="2800" dirty="0">
                <a:latin typeface="Times New Roman"/>
                <a:cs typeface="Times New Roman"/>
              </a:rPr>
              <a:t>conversion. For</a:t>
            </a:r>
            <a:r>
              <a:rPr sz="2800" spc="20" dirty="0">
                <a:latin typeface="Times New Roman"/>
                <a:cs typeface="Times New Roman"/>
              </a:rPr>
              <a:t> </a:t>
            </a:r>
            <a:r>
              <a:rPr sz="2800" dirty="0">
                <a:latin typeface="Times New Roman"/>
                <a:cs typeface="Times New Roman"/>
              </a:rPr>
              <a:t>e.g.</a:t>
            </a:r>
            <a:r>
              <a:rPr sz="2800" spc="10" dirty="0">
                <a:latin typeface="Times New Roman"/>
                <a:cs typeface="Times New Roman"/>
              </a:rPr>
              <a:t> </a:t>
            </a:r>
            <a:r>
              <a:rPr sz="2800" dirty="0">
                <a:latin typeface="Times New Roman"/>
                <a:cs typeface="Times New Roman"/>
              </a:rPr>
              <a:t>a</a:t>
            </a:r>
            <a:r>
              <a:rPr sz="2800" spc="-5" dirty="0">
                <a:latin typeface="Times New Roman"/>
                <a:cs typeface="Times New Roman"/>
              </a:rPr>
              <a:t> </a:t>
            </a:r>
            <a:r>
              <a:rPr sz="2800" dirty="0">
                <a:latin typeface="Times New Roman"/>
                <a:cs typeface="Times New Roman"/>
              </a:rPr>
              <a:t>line</a:t>
            </a:r>
            <a:r>
              <a:rPr sz="2800" spc="-20" dirty="0">
                <a:latin typeface="Times New Roman"/>
                <a:cs typeface="Times New Roman"/>
              </a:rPr>
              <a:t> </a:t>
            </a:r>
            <a:r>
              <a:rPr sz="2800" dirty="0">
                <a:latin typeface="Times New Roman"/>
                <a:cs typeface="Times New Roman"/>
              </a:rPr>
              <a:t>is</a:t>
            </a:r>
            <a:r>
              <a:rPr sz="2800" spc="-5" dirty="0">
                <a:latin typeface="Times New Roman"/>
                <a:cs typeface="Times New Roman"/>
              </a:rPr>
              <a:t> </a:t>
            </a:r>
            <a:r>
              <a:rPr sz="2800" dirty="0">
                <a:latin typeface="Times New Roman"/>
                <a:cs typeface="Times New Roman"/>
              </a:rPr>
              <a:t>defined</a:t>
            </a:r>
            <a:r>
              <a:rPr sz="2800" spc="20" dirty="0">
                <a:latin typeface="Times New Roman"/>
                <a:cs typeface="Times New Roman"/>
              </a:rPr>
              <a:t> </a:t>
            </a:r>
            <a:r>
              <a:rPr sz="2800" dirty="0">
                <a:latin typeface="Times New Roman"/>
                <a:cs typeface="Times New Roman"/>
              </a:rPr>
              <a:t>by</a:t>
            </a:r>
            <a:r>
              <a:rPr sz="2800" spc="20" dirty="0">
                <a:latin typeface="Times New Roman"/>
                <a:cs typeface="Times New Roman"/>
              </a:rPr>
              <a:t> </a:t>
            </a:r>
            <a:r>
              <a:rPr sz="2800" dirty="0">
                <a:latin typeface="Times New Roman"/>
                <a:cs typeface="Times New Roman"/>
              </a:rPr>
              <a:t>its</a:t>
            </a:r>
            <a:r>
              <a:rPr sz="2800" spc="5" dirty="0">
                <a:latin typeface="Times New Roman"/>
                <a:cs typeface="Times New Roman"/>
              </a:rPr>
              <a:t> </a:t>
            </a:r>
            <a:r>
              <a:rPr sz="2800" spc="-25" dirty="0">
                <a:latin typeface="Times New Roman"/>
                <a:cs typeface="Times New Roman"/>
              </a:rPr>
              <a:t>two </a:t>
            </a:r>
            <a:r>
              <a:rPr sz="2800" dirty="0">
                <a:latin typeface="Times New Roman"/>
                <a:cs typeface="Times New Roman"/>
              </a:rPr>
              <a:t>end</a:t>
            </a:r>
            <a:r>
              <a:rPr sz="2800" spc="-60" dirty="0">
                <a:latin typeface="Times New Roman"/>
                <a:cs typeface="Times New Roman"/>
              </a:rPr>
              <a:t> </a:t>
            </a:r>
            <a:r>
              <a:rPr sz="2800" dirty="0">
                <a:latin typeface="Times New Roman"/>
                <a:cs typeface="Times New Roman"/>
              </a:rPr>
              <a:t>points</a:t>
            </a:r>
            <a:r>
              <a:rPr sz="2800" spc="-60" dirty="0">
                <a:latin typeface="Times New Roman"/>
                <a:cs typeface="Times New Roman"/>
              </a:rPr>
              <a:t> </a:t>
            </a:r>
            <a:r>
              <a:rPr sz="2800" dirty="0">
                <a:latin typeface="Times New Roman"/>
                <a:cs typeface="Times New Roman"/>
              </a:rPr>
              <a:t>and</a:t>
            </a:r>
            <a:r>
              <a:rPr sz="2800" spc="-60" dirty="0">
                <a:latin typeface="Times New Roman"/>
                <a:cs typeface="Times New Roman"/>
              </a:rPr>
              <a:t> </a:t>
            </a:r>
            <a:r>
              <a:rPr sz="2800" dirty="0">
                <a:latin typeface="Times New Roman"/>
                <a:cs typeface="Times New Roman"/>
              </a:rPr>
              <a:t>the</a:t>
            </a:r>
            <a:r>
              <a:rPr sz="2800" spc="-35" dirty="0">
                <a:latin typeface="Times New Roman"/>
                <a:cs typeface="Times New Roman"/>
              </a:rPr>
              <a:t> </a:t>
            </a:r>
            <a:r>
              <a:rPr sz="2800" dirty="0">
                <a:latin typeface="Times New Roman"/>
                <a:cs typeface="Times New Roman"/>
              </a:rPr>
              <a:t>line</a:t>
            </a:r>
            <a:r>
              <a:rPr sz="2800" spc="570" dirty="0">
                <a:latin typeface="Times New Roman"/>
                <a:cs typeface="Times New Roman"/>
              </a:rPr>
              <a:t> </a:t>
            </a:r>
            <a:r>
              <a:rPr sz="2800" spc="-10" dirty="0">
                <a:latin typeface="Times New Roman"/>
                <a:cs typeface="Times New Roman"/>
              </a:rPr>
              <a:t>equation.</a:t>
            </a:r>
            <a:endParaRPr sz="2800">
              <a:latin typeface="Times New Roman"/>
              <a:cs typeface="Times New Roman"/>
            </a:endParaRPr>
          </a:p>
          <a:p>
            <a:pPr marL="304800" marR="865505" indent="-230504" algn="just">
              <a:lnSpc>
                <a:spcPct val="100000"/>
              </a:lnSpc>
              <a:spcBef>
                <a:spcPts val="265"/>
              </a:spcBef>
              <a:buFont typeface="Microsoft Sans Serif"/>
              <a:buChar char="-"/>
              <a:tabLst>
                <a:tab pos="304800" algn="l"/>
              </a:tabLst>
            </a:pPr>
            <a:r>
              <a:rPr sz="2800" dirty="0">
                <a:latin typeface="Times New Roman"/>
                <a:cs typeface="Times New Roman"/>
              </a:rPr>
              <a:t>Scan</a:t>
            </a:r>
            <a:r>
              <a:rPr sz="2800" spc="-70" dirty="0">
                <a:latin typeface="Times New Roman"/>
                <a:cs typeface="Times New Roman"/>
              </a:rPr>
              <a:t> </a:t>
            </a:r>
            <a:r>
              <a:rPr sz="2800" dirty="0">
                <a:latin typeface="Times New Roman"/>
                <a:cs typeface="Times New Roman"/>
              </a:rPr>
              <a:t>conversion</a:t>
            </a:r>
            <a:r>
              <a:rPr sz="2800" spc="-75" dirty="0">
                <a:latin typeface="Times New Roman"/>
                <a:cs typeface="Times New Roman"/>
              </a:rPr>
              <a:t> </a:t>
            </a:r>
            <a:r>
              <a:rPr sz="2800" dirty="0">
                <a:latin typeface="Times New Roman"/>
                <a:cs typeface="Times New Roman"/>
              </a:rPr>
              <a:t>of</a:t>
            </a:r>
            <a:r>
              <a:rPr sz="2800" spc="-15" dirty="0">
                <a:latin typeface="Times New Roman"/>
                <a:cs typeface="Times New Roman"/>
              </a:rPr>
              <a:t> </a:t>
            </a:r>
            <a:r>
              <a:rPr sz="2800" dirty="0">
                <a:latin typeface="Times New Roman"/>
                <a:cs typeface="Times New Roman"/>
              </a:rPr>
              <a:t>a</a:t>
            </a:r>
            <a:r>
              <a:rPr sz="2800" spc="-50" dirty="0">
                <a:latin typeface="Times New Roman"/>
                <a:cs typeface="Times New Roman"/>
              </a:rPr>
              <a:t> </a:t>
            </a:r>
            <a:r>
              <a:rPr sz="2800" dirty="0">
                <a:latin typeface="Times New Roman"/>
                <a:cs typeface="Times New Roman"/>
              </a:rPr>
              <a:t>point</a:t>
            </a:r>
            <a:r>
              <a:rPr sz="2800" spc="-80" dirty="0">
                <a:latin typeface="Times New Roman"/>
                <a:cs typeface="Times New Roman"/>
              </a:rPr>
              <a:t> </a:t>
            </a:r>
            <a:r>
              <a:rPr sz="2800" dirty="0">
                <a:latin typeface="Times New Roman"/>
                <a:cs typeface="Times New Roman"/>
              </a:rPr>
              <a:t>requires</a:t>
            </a:r>
            <a:r>
              <a:rPr sz="2800" spc="-85" dirty="0">
                <a:latin typeface="Times New Roman"/>
                <a:cs typeface="Times New Roman"/>
              </a:rPr>
              <a:t> </a:t>
            </a:r>
            <a:r>
              <a:rPr sz="2800" dirty="0">
                <a:latin typeface="Times New Roman"/>
                <a:cs typeface="Times New Roman"/>
              </a:rPr>
              <a:t>the</a:t>
            </a:r>
            <a:r>
              <a:rPr sz="2800" spc="-45" dirty="0">
                <a:latin typeface="Times New Roman"/>
                <a:cs typeface="Times New Roman"/>
              </a:rPr>
              <a:t> </a:t>
            </a:r>
            <a:r>
              <a:rPr sz="2800" dirty="0">
                <a:latin typeface="Times New Roman"/>
                <a:cs typeface="Times New Roman"/>
              </a:rPr>
              <a:t>two</a:t>
            </a:r>
            <a:r>
              <a:rPr sz="2800" spc="-50" dirty="0">
                <a:latin typeface="Times New Roman"/>
                <a:cs typeface="Times New Roman"/>
              </a:rPr>
              <a:t> </a:t>
            </a:r>
            <a:r>
              <a:rPr sz="2800" dirty="0">
                <a:latin typeface="Times New Roman"/>
                <a:cs typeface="Times New Roman"/>
              </a:rPr>
              <a:t>data</a:t>
            </a:r>
            <a:r>
              <a:rPr sz="2800" spc="-80" dirty="0">
                <a:latin typeface="Times New Roman"/>
                <a:cs typeface="Times New Roman"/>
              </a:rPr>
              <a:t> </a:t>
            </a:r>
            <a:r>
              <a:rPr sz="2800" dirty="0">
                <a:latin typeface="Times New Roman"/>
                <a:cs typeface="Times New Roman"/>
              </a:rPr>
              <a:t>that</a:t>
            </a:r>
            <a:r>
              <a:rPr sz="2800" spc="-65" dirty="0">
                <a:latin typeface="Times New Roman"/>
                <a:cs typeface="Times New Roman"/>
              </a:rPr>
              <a:t> </a:t>
            </a:r>
            <a:r>
              <a:rPr sz="2800" dirty="0">
                <a:latin typeface="Times New Roman"/>
                <a:cs typeface="Times New Roman"/>
              </a:rPr>
              <a:t>are</a:t>
            </a:r>
            <a:r>
              <a:rPr sz="2800" spc="-65" dirty="0">
                <a:latin typeface="Times New Roman"/>
                <a:cs typeface="Times New Roman"/>
              </a:rPr>
              <a:t> </a:t>
            </a:r>
            <a:r>
              <a:rPr sz="2800" dirty="0">
                <a:latin typeface="Times New Roman"/>
                <a:cs typeface="Times New Roman"/>
              </a:rPr>
              <a:t>pixel</a:t>
            </a:r>
            <a:r>
              <a:rPr sz="2800" spc="580" dirty="0">
                <a:latin typeface="Times New Roman"/>
                <a:cs typeface="Times New Roman"/>
              </a:rPr>
              <a:t> </a:t>
            </a:r>
            <a:r>
              <a:rPr sz="2800" spc="-10" dirty="0">
                <a:latin typeface="Times New Roman"/>
                <a:cs typeface="Times New Roman"/>
              </a:rPr>
              <a:t>position </a:t>
            </a:r>
            <a:r>
              <a:rPr sz="2800" dirty="0">
                <a:latin typeface="Times New Roman"/>
                <a:cs typeface="Times New Roman"/>
              </a:rPr>
              <a:t>and</a:t>
            </a:r>
            <a:r>
              <a:rPr sz="2800" spc="-55" dirty="0">
                <a:latin typeface="Times New Roman"/>
                <a:cs typeface="Times New Roman"/>
              </a:rPr>
              <a:t> </a:t>
            </a:r>
            <a:r>
              <a:rPr sz="2800" dirty="0">
                <a:latin typeface="Times New Roman"/>
                <a:cs typeface="Times New Roman"/>
              </a:rPr>
              <a:t>color</a:t>
            </a:r>
            <a:r>
              <a:rPr sz="2800" spc="-25" dirty="0">
                <a:latin typeface="Times New Roman"/>
                <a:cs typeface="Times New Roman"/>
              </a:rPr>
              <a:t> </a:t>
            </a:r>
            <a:r>
              <a:rPr sz="2800" dirty="0">
                <a:latin typeface="Times New Roman"/>
                <a:cs typeface="Times New Roman"/>
              </a:rPr>
              <a:t>for</a:t>
            </a:r>
            <a:r>
              <a:rPr sz="2800" spc="620" dirty="0">
                <a:latin typeface="Times New Roman"/>
                <a:cs typeface="Times New Roman"/>
              </a:rPr>
              <a:t> </a:t>
            </a:r>
            <a:r>
              <a:rPr sz="2800" spc="-10" dirty="0">
                <a:latin typeface="Times New Roman"/>
                <a:cs typeface="Times New Roman"/>
              </a:rPr>
              <a:t>display.</a:t>
            </a:r>
            <a:endParaRPr sz="28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4919" y="235579"/>
            <a:ext cx="11101804" cy="610634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smtClean="0"/>
              <a:t>Bresenham’s</a:t>
            </a:r>
            <a:r>
              <a:rPr lang="en-US" sz="3200" b="1" dirty="0" smtClean="0"/>
              <a:t> line algorithm for |m|&lt;1</a:t>
            </a:r>
            <a:endParaRPr lang="en-US" sz="3200" b="1" dirty="0"/>
          </a:p>
        </p:txBody>
      </p:sp>
      <p:sp>
        <p:nvSpPr>
          <p:cNvPr id="3" name="Content Placeholder 2"/>
          <p:cNvSpPr>
            <a:spLocks noGrp="1"/>
          </p:cNvSpPr>
          <p:nvPr>
            <p:ph idx="1"/>
          </p:nvPr>
        </p:nvSpPr>
        <p:spPr/>
        <p:txBody>
          <a:bodyPr>
            <a:normAutofit/>
          </a:bodyPr>
          <a:lstStyle/>
          <a:p>
            <a:pPr marL="0" indent="0">
              <a:buNone/>
            </a:pPr>
            <a:r>
              <a:rPr lang="en-US" sz="2000" dirty="0" smtClean="0"/>
              <a:t>Step 1:Input two end points of the line (x</a:t>
            </a:r>
            <a:r>
              <a:rPr lang="en-US" sz="2000" baseline="-25000" dirty="0" smtClean="0"/>
              <a:t>1</a:t>
            </a:r>
            <a:r>
              <a:rPr lang="en-US" sz="2000" dirty="0" smtClean="0"/>
              <a:t>,y</a:t>
            </a:r>
            <a:r>
              <a:rPr lang="en-US" sz="2000" baseline="-25000" dirty="0" smtClean="0"/>
              <a:t>1</a:t>
            </a:r>
            <a:r>
              <a:rPr lang="en-US" sz="2000" dirty="0" smtClean="0"/>
              <a:t>) and (x</a:t>
            </a:r>
            <a:r>
              <a:rPr lang="en-US" sz="2000" baseline="-25000" dirty="0" smtClean="0"/>
              <a:t>2</a:t>
            </a:r>
            <a:r>
              <a:rPr lang="en-US" sz="2000" dirty="0" smtClean="0"/>
              <a:t>,y</a:t>
            </a:r>
            <a:r>
              <a:rPr lang="en-US" sz="2000" baseline="-25000" dirty="0" smtClean="0"/>
              <a:t>2</a:t>
            </a:r>
            <a:r>
              <a:rPr lang="en-US" sz="2000" dirty="0" smtClean="0"/>
              <a:t>).</a:t>
            </a:r>
          </a:p>
          <a:p>
            <a:pPr marL="0" indent="0">
              <a:buNone/>
            </a:pPr>
            <a:r>
              <a:rPr lang="en-US" sz="2000" dirty="0" smtClean="0"/>
              <a:t>Step 2:Plot the first point (x</a:t>
            </a:r>
            <a:r>
              <a:rPr lang="en-US" sz="2000" baseline="-25000" dirty="0" smtClean="0"/>
              <a:t>1</a:t>
            </a:r>
            <a:r>
              <a:rPr lang="en-US" sz="2000" dirty="0" smtClean="0"/>
              <a:t>,y</a:t>
            </a:r>
            <a:r>
              <a:rPr lang="en-US" sz="2000" baseline="-25000" dirty="0" smtClean="0"/>
              <a:t>1</a:t>
            </a:r>
            <a:r>
              <a:rPr lang="en-US" sz="2000" dirty="0" smtClean="0"/>
              <a:t>).</a:t>
            </a:r>
          </a:p>
          <a:p>
            <a:pPr marL="0" indent="0">
              <a:buNone/>
            </a:pPr>
            <a:r>
              <a:rPr lang="en-US" sz="2000" dirty="0" smtClean="0"/>
              <a:t>//</a:t>
            </a:r>
            <a:r>
              <a:rPr lang="en-US" sz="2000" dirty="0" err="1" smtClean="0"/>
              <a:t>putpixel</a:t>
            </a:r>
            <a:r>
              <a:rPr lang="en-US" sz="2000" dirty="0" smtClean="0"/>
              <a:t>(x1,y1,RED);</a:t>
            </a:r>
          </a:p>
          <a:p>
            <a:pPr marL="0" indent="0">
              <a:buNone/>
            </a:pPr>
            <a:r>
              <a:rPr lang="en-US" sz="2000" dirty="0" smtClean="0"/>
              <a:t>Step 3:Calculate</a:t>
            </a:r>
          </a:p>
          <a:p>
            <a:pPr marL="0" indent="0">
              <a:buNone/>
            </a:pPr>
            <a:r>
              <a:rPr lang="en-US" sz="2000" dirty="0"/>
              <a:t> </a:t>
            </a:r>
            <a:r>
              <a:rPr lang="en-US" sz="2000" dirty="0" smtClean="0"/>
              <a:t>       </a:t>
            </a:r>
            <a:r>
              <a:rPr lang="en-US" sz="2000" dirty="0" err="1" smtClean="0"/>
              <a:t>delx</a:t>
            </a:r>
            <a:r>
              <a:rPr lang="en-US" sz="2000" dirty="0" smtClean="0"/>
              <a:t>=|x</a:t>
            </a:r>
            <a:r>
              <a:rPr lang="en-US" sz="2000" baseline="-25000" dirty="0" smtClean="0"/>
              <a:t>2</a:t>
            </a:r>
            <a:r>
              <a:rPr lang="en-US" sz="2000" dirty="0" smtClean="0"/>
              <a:t>-x</a:t>
            </a:r>
            <a:r>
              <a:rPr lang="en-US" sz="2000" baseline="-25000" dirty="0" smtClean="0"/>
              <a:t>1</a:t>
            </a:r>
            <a:r>
              <a:rPr lang="en-US" sz="2000" dirty="0" smtClean="0"/>
              <a:t>|</a:t>
            </a:r>
          </a:p>
          <a:p>
            <a:pPr marL="0" indent="0">
              <a:buNone/>
            </a:pPr>
            <a:r>
              <a:rPr lang="en-US" sz="2000" dirty="0" smtClean="0"/>
              <a:t>        </a:t>
            </a:r>
            <a:r>
              <a:rPr lang="en-US" sz="2000" dirty="0" err="1" smtClean="0"/>
              <a:t>dely</a:t>
            </a:r>
            <a:r>
              <a:rPr lang="en-US" sz="2000" dirty="0" smtClean="0"/>
              <a:t>=|y</a:t>
            </a:r>
            <a:r>
              <a:rPr lang="en-US" sz="2000" baseline="-25000" dirty="0" smtClean="0"/>
              <a:t>2</a:t>
            </a:r>
            <a:r>
              <a:rPr lang="en-US" sz="2000" dirty="0" smtClean="0"/>
              <a:t>-y</a:t>
            </a:r>
            <a:r>
              <a:rPr lang="en-US" sz="2000" baseline="-25000" dirty="0" smtClean="0"/>
              <a:t>1</a:t>
            </a:r>
            <a:r>
              <a:rPr lang="en-US" sz="2000" dirty="0" smtClean="0"/>
              <a:t>|</a:t>
            </a:r>
          </a:p>
          <a:p>
            <a:pPr marL="0" indent="0">
              <a:buNone/>
            </a:pPr>
            <a:r>
              <a:rPr lang="en-US" sz="2000" dirty="0" smtClean="0"/>
              <a:t>       Calculate initial decision parameter p=2*</a:t>
            </a:r>
            <a:r>
              <a:rPr lang="en-US" sz="2000" dirty="0" err="1" smtClean="0"/>
              <a:t>dely-delx</a:t>
            </a:r>
            <a:endParaRPr lang="en-US" sz="2000" dirty="0" smtClean="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31</a:t>
            </a:fld>
            <a:endParaRPr lang="en-US"/>
          </a:p>
        </p:txBody>
      </p:sp>
    </p:spTree>
    <p:extLst>
      <p:ext uri="{BB962C8B-B14F-4D97-AF65-F5344CB8AC3E}">
        <p14:creationId xmlns="" xmlns:p14="http://schemas.microsoft.com/office/powerpoint/2010/main" val="10050770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41231" y="2005012"/>
            <a:ext cx="10515600" cy="4351338"/>
          </a:xfrm>
        </p:spPr>
        <p:txBody>
          <a:bodyPr>
            <a:normAutofit fontScale="70000" lnSpcReduction="20000"/>
          </a:bodyPr>
          <a:lstStyle/>
          <a:p>
            <a:pPr marL="0" indent="0">
              <a:buNone/>
            </a:pPr>
            <a:r>
              <a:rPr lang="en-US" dirty="0" smtClean="0"/>
              <a:t>Step 4: for </a:t>
            </a:r>
            <a:r>
              <a:rPr lang="en-US" dirty="0" err="1"/>
              <a:t>i</a:t>
            </a:r>
            <a:r>
              <a:rPr lang="en-US" dirty="0"/>
              <a:t>=0 to </a:t>
            </a:r>
            <a:r>
              <a:rPr lang="en-US" dirty="0" err="1"/>
              <a:t>delx</a:t>
            </a:r>
            <a:r>
              <a:rPr lang="en-US" dirty="0"/>
              <a:t> in step of 1</a:t>
            </a:r>
          </a:p>
          <a:p>
            <a:pPr marL="0" indent="0">
              <a:buNone/>
            </a:pPr>
            <a:r>
              <a:rPr lang="en-US" dirty="0" smtClean="0"/>
              <a:t>             If </a:t>
            </a:r>
            <a:r>
              <a:rPr lang="en-US" dirty="0"/>
              <a:t>p&lt;0 then</a:t>
            </a:r>
          </a:p>
          <a:p>
            <a:pPr marL="0" indent="0">
              <a:buNone/>
            </a:pPr>
            <a:r>
              <a:rPr lang="en-US" dirty="0" smtClean="0"/>
              <a:t>	x</a:t>
            </a:r>
            <a:r>
              <a:rPr lang="en-US" baseline="-25000" dirty="0" smtClean="0"/>
              <a:t>1</a:t>
            </a:r>
            <a:r>
              <a:rPr lang="en-US" dirty="0" smtClean="0"/>
              <a:t>=x</a:t>
            </a:r>
            <a:r>
              <a:rPr lang="en-US" baseline="-25000" dirty="0" smtClean="0"/>
              <a:t>1</a:t>
            </a:r>
            <a:r>
              <a:rPr lang="en-US" dirty="0" smtClean="0"/>
              <a:t>+1</a:t>
            </a:r>
            <a:endParaRPr lang="en-US" dirty="0"/>
          </a:p>
          <a:p>
            <a:pPr marL="0" indent="0">
              <a:buNone/>
            </a:pPr>
            <a:r>
              <a:rPr lang="en-US" dirty="0" smtClean="0"/>
              <a:t>	Plot(x</a:t>
            </a:r>
            <a:r>
              <a:rPr lang="en-US" baseline="-25000" dirty="0" smtClean="0"/>
              <a:t>1</a:t>
            </a:r>
            <a:r>
              <a:rPr lang="en-US" dirty="0" smtClean="0"/>
              <a:t>,y</a:t>
            </a:r>
            <a:r>
              <a:rPr lang="en-US" baseline="-25000" dirty="0" smtClean="0"/>
              <a:t>1</a:t>
            </a:r>
            <a:r>
              <a:rPr lang="en-US" dirty="0" smtClean="0"/>
              <a:t>)</a:t>
            </a:r>
          </a:p>
          <a:p>
            <a:pPr marL="0" indent="0">
              <a:buNone/>
            </a:pPr>
            <a:r>
              <a:rPr lang="en-US" dirty="0" smtClean="0"/>
              <a:t>            p=p+2*</a:t>
            </a:r>
            <a:r>
              <a:rPr lang="en-US" dirty="0" err="1" smtClean="0"/>
              <a:t>dely</a:t>
            </a:r>
            <a:endParaRPr lang="en-US" dirty="0"/>
          </a:p>
          <a:p>
            <a:pPr marL="0" indent="0">
              <a:buNone/>
            </a:pPr>
            <a:r>
              <a:rPr lang="en-US" dirty="0" smtClean="0"/>
              <a:t>	else</a:t>
            </a:r>
            <a:endParaRPr lang="en-US" dirty="0"/>
          </a:p>
          <a:p>
            <a:pPr marL="0" indent="0">
              <a:buNone/>
            </a:pPr>
            <a:r>
              <a:rPr lang="en-US" dirty="0" smtClean="0"/>
              <a:t>	x</a:t>
            </a:r>
            <a:r>
              <a:rPr lang="en-US" baseline="-25000" dirty="0" smtClean="0"/>
              <a:t>1</a:t>
            </a:r>
            <a:r>
              <a:rPr lang="en-US" dirty="0" smtClean="0"/>
              <a:t>=x</a:t>
            </a:r>
            <a:r>
              <a:rPr lang="en-US" baseline="-25000" dirty="0" smtClean="0"/>
              <a:t>1</a:t>
            </a:r>
            <a:r>
              <a:rPr lang="en-US" dirty="0" smtClean="0"/>
              <a:t>+1</a:t>
            </a:r>
            <a:endParaRPr lang="en-US" dirty="0"/>
          </a:p>
          <a:p>
            <a:pPr marL="0" indent="0">
              <a:buNone/>
            </a:pPr>
            <a:r>
              <a:rPr lang="en-US" dirty="0" smtClean="0"/>
              <a:t>	y</a:t>
            </a:r>
            <a:r>
              <a:rPr lang="en-US" baseline="-25000" dirty="0" smtClean="0"/>
              <a:t>1</a:t>
            </a:r>
            <a:r>
              <a:rPr lang="en-US" dirty="0" smtClean="0"/>
              <a:t>=y</a:t>
            </a:r>
            <a:r>
              <a:rPr lang="en-US" baseline="-25000" dirty="0" smtClean="0"/>
              <a:t>1</a:t>
            </a:r>
            <a:r>
              <a:rPr lang="en-US" dirty="0" smtClean="0"/>
              <a:t>+1</a:t>
            </a:r>
            <a:endParaRPr lang="en-US" dirty="0"/>
          </a:p>
          <a:p>
            <a:pPr marL="0" indent="0">
              <a:buNone/>
            </a:pPr>
            <a:r>
              <a:rPr lang="en-US" dirty="0" smtClean="0"/>
              <a:t>	Plot(x</a:t>
            </a:r>
            <a:r>
              <a:rPr lang="en-US" baseline="-25000" dirty="0" smtClean="0"/>
              <a:t>1</a:t>
            </a:r>
            <a:r>
              <a:rPr lang="en-US" dirty="0" smtClean="0"/>
              <a:t>,y</a:t>
            </a:r>
            <a:r>
              <a:rPr lang="en-US" baseline="-25000" dirty="0" smtClean="0"/>
              <a:t>1</a:t>
            </a:r>
            <a:r>
              <a:rPr lang="en-US" dirty="0"/>
              <a:t>)</a:t>
            </a:r>
          </a:p>
          <a:p>
            <a:pPr marL="0" indent="0">
              <a:buNone/>
            </a:pPr>
            <a:r>
              <a:rPr lang="en-US" dirty="0" smtClean="0"/>
              <a:t>	p=p+2*dely-2*</a:t>
            </a:r>
            <a:r>
              <a:rPr lang="en-US" dirty="0" err="1" smtClean="0"/>
              <a:t>delx</a:t>
            </a:r>
            <a:endParaRPr lang="en-US" dirty="0"/>
          </a:p>
          <a:p>
            <a:pPr marL="0" indent="0">
              <a:buNone/>
            </a:pPr>
            <a:r>
              <a:rPr lang="en-US" dirty="0"/>
              <a:t> </a:t>
            </a:r>
            <a:r>
              <a:rPr lang="en-US" dirty="0" smtClean="0"/>
              <a:t>           end </a:t>
            </a:r>
            <a:r>
              <a:rPr lang="en-US" dirty="0"/>
              <a:t>for</a:t>
            </a:r>
          </a:p>
          <a:p>
            <a:pPr marL="0" indent="0">
              <a:buNone/>
            </a:pPr>
            <a:r>
              <a:rPr lang="en-US" dirty="0" smtClean="0"/>
              <a:t>Step 5: End</a:t>
            </a:r>
            <a:endParaRPr lang="en-US" dirty="0"/>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32</a:t>
            </a:fld>
            <a:endParaRPr lang="en-US"/>
          </a:p>
        </p:txBody>
      </p:sp>
    </p:spTree>
    <p:extLst>
      <p:ext uri="{BB962C8B-B14F-4D97-AF65-F5344CB8AC3E}">
        <p14:creationId xmlns="" xmlns:p14="http://schemas.microsoft.com/office/powerpoint/2010/main" val="155452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Derivation: For positive slope greater than 1(|m|&gt;1)</a:t>
            </a:r>
            <a:endParaRPr lang="en-US" sz="3600" b="1" dirty="0"/>
          </a:p>
        </p:txBody>
      </p:sp>
      <p:sp>
        <p:nvSpPr>
          <p:cNvPr id="3" name="Content Placeholder 2"/>
          <p:cNvSpPr>
            <a:spLocks noGrp="1"/>
          </p:cNvSpPr>
          <p:nvPr>
            <p:ph idx="1"/>
          </p:nvPr>
        </p:nvSpPr>
        <p:spPr>
          <a:xfrm>
            <a:off x="838200" y="1825625"/>
            <a:ext cx="10515600" cy="4626690"/>
          </a:xfrm>
        </p:spPr>
        <p:txBody>
          <a:bodyPr/>
          <a:lstStyle/>
          <a:p>
            <a:pPr marL="0" indent="0">
              <a:buNone/>
            </a:pPr>
            <a:r>
              <a:rPr lang="en-US" sz="2000" spc="-10" dirty="0" smtClean="0">
                <a:solidFill>
                  <a:srgbClr val="000000"/>
                </a:solidFill>
                <a:latin typeface="Calibri"/>
                <a:cs typeface="Calibri"/>
              </a:rPr>
              <a:t>Here, we sample y at unit interval and x is sampled depending upon the decision parameter. A</a:t>
            </a:r>
            <a:r>
              <a:rPr lang="en-US" sz="2000" spc="-5" dirty="0" smtClean="0">
                <a:solidFill>
                  <a:srgbClr val="000000"/>
                </a:solidFill>
                <a:latin typeface="Calibri"/>
                <a:cs typeface="Calibri"/>
              </a:rPr>
              <a:t>ssuming</a:t>
            </a:r>
            <a:r>
              <a:rPr lang="en-US" sz="2000" dirty="0" smtClean="0">
                <a:solidFill>
                  <a:srgbClr val="000000"/>
                </a:solidFill>
                <a:latin typeface="Calibri"/>
                <a:cs typeface="Calibri"/>
              </a:rPr>
              <a:t> </a:t>
            </a:r>
            <a:r>
              <a:rPr lang="en-US" sz="2000" spc="-5" dirty="0">
                <a:solidFill>
                  <a:srgbClr val="000000"/>
                </a:solidFill>
                <a:latin typeface="Calibri"/>
                <a:cs typeface="Calibri"/>
              </a:rPr>
              <a:t>that</a:t>
            </a:r>
            <a:r>
              <a:rPr lang="en-US" sz="2000" dirty="0">
                <a:solidFill>
                  <a:srgbClr val="000000"/>
                </a:solidFill>
                <a:latin typeface="Calibri"/>
                <a:cs typeface="Calibri"/>
              </a:rPr>
              <a:t> </a:t>
            </a:r>
            <a:r>
              <a:rPr lang="en-US" sz="2000" spc="-15" dirty="0">
                <a:solidFill>
                  <a:srgbClr val="000000"/>
                </a:solidFill>
                <a:latin typeface="Calibri"/>
                <a:cs typeface="Calibri"/>
              </a:rPr>
              <a:t>pixel</a:t>
            </a:r>
            <a:r>
              <a:rPr lang="en-US" sz="2000" spc="-10" dirty="0">
                <a:solidFill>
                  <a:srgbClr val="000000"/>
                </a:solidFill>
                <a:latin typeface="Calibri"/>
                <a:cs typeface="Calibri"/>
              </a:rPr>
              <a:t> </a:t>
            </a:r>
            <a:r>
              <a:rPr lang="en-US" sz="2000" b="1" spc="-5" dirty="0">
                <a:solidFill>
                  <a:srgbClr val="000000"/>
                </a:solidFill>
                <a:latin typeface="Calibri"/>
                <a:cs typeface="Calibri"/>
              </a:rPr>
              <a:t>(</a:t>
            </a:r>
            <a:r>
              <a:rPr lang="en-US" sz="2000" b="1" spc="-5" dirty="0" err="1">
                <a:solidFill>
                  <a:srgbClr val="000000"/>
                </a:solidFill>
                <a:latin typeface="Calibri"/>
                <a:cs typeface="Calibri"/>
              </a:rPr>
              <a:t>x</a:t>
            </a:r>
            <a:r>
              <a:rPr lang="en-US" sz="2000" b="1" spc="-7" baseline="-19519" dirty="0" err="1">
                <a:solidFill>
                  <a:srgbClr val="000000"/>
                </a:solidFill>
                <a:latin typeface="Calibri"/>
                <a:cs typeface="Calibri"/>
              </a:rPr>
              <a:t>k</a:t>
            </a:r>
            <a:r>
              <a:rPr lang="en-US" sz="2000" b="1" spc="-5" dirty="0">
                <a:solidFill>
                  <a:srgbClr val="000000"/>
                </a:solidFill>
                <a:latin typeface="Calibri"/>
                <a:cs typeface="Calibri"/>
              </a:rPr>
              <a:t>,</a:t>
            </a:r>
            <a:r>
              <a:rPr lang="en-US" sz="2000" b="1" dirty="0">
                <a:solidFill>
                  <a:srgbClr val="000000"/>
                </a:solidFill>
                <a:latin typeface="Calibri"/>
                <a:cs typeface="Calibri"/>
              </a:rPr>
              <a:t> </a:t>
            </a:r>
            <a:r>
              <a:rPr lang="en-US" sz="2000" b="1" dirty="0" err="1">
                <a:solidFill>
                  <a:srgbClr val="000000"/>
                </a:solidFill>
                <a:latin typeface="Calibri"/>
                <a:cs typeface="Calibri"/>
              </a:rPr>
              <a:t>y</a:t>
            </a:r>
            <a:r>
              <a:rPr lang="en-US" sz="2000" b="1" baseline="-19519" dirty="0" err="1">
                <a:solidFill>
                  <a:srgbClr val="000000"/>
                </a:solidFill>
                <a:latin typeface="Calibri"/>
                <a:cs typeface="Calibri"/>
              </a:rPr>
              <a:t>k</a:t>
            </a:r>
            <a:r>
              <a:rPr lang="en-US" sz="2000" b="1" dirty="0">
                <a:solidFill>
                  <a:srgbClr val="000000"/>
                </a:solidFill>
                <a:latin typeface="Calibri"/>
                <a:cs typeface="Calibri"/>
              </a:rPr>
              <a:t>)</a:t>
            </a:r>
            <a:r>
              <a:rPr lang="en-US" sz="2000" b="1" spc="5" dirty="0">
                <a:solidFill>
                  <a:srgbClr val="000000"/>
                </a:solidFill>
                <a:latin typeface="Calibri"/>
                <a:cs typeface="Calibri"/>
              </a:rPr>
              <a:t> </a:t>
            </a:r>
            <a:r>
              <a:rPr lang="en-US" sz="2000" dirty="0">
                <a:solidFill>
                  <a:srgbClr val="000000"/>
                </a:solidFill>
                <a:latin typeface="Calibri"/>
                <a:cs typeface="Calibri"/>
              </a:rPr>
              <a:t>is</a:t>
            </a:r>
            <a:r>
              <a:rPr lang="en-US" sz="2000" spc="5" dirty="0">
                <a:solidFill>
                  <a:srgbClr val="000000"/>
                </a:solidFill>
                <a:latin typeface="Calibri"/>
                <a:cs typeface="Calibri"/>
              </a:rPr>
              <a:t> </a:t>
            </a:r>
            <a:r>
              <a:rPr lang="en-US" sz="2000" spc="-620" dirty="0" smtClean="0">
                <a:solidFill>
                  <a:srgbClr val="000000"/>
                </a:solidFill>
                <a:latin typeface="Calibri"/>
                <a:cs typeface="Calibri"/>
              </a:rPr>
              <a:t> </a:t>
            </a:r>
            <a:r>
              <a:rPr lang="en-US" sz="2000" spc="-10" dirty="0" smtClean="0">
                <a:solidFill>
                  <a:srgbClr val="000000"/>
                </a:solidFill>
                <a:latin typeface="Calibri"/>
                <a:cs typeface="Calibri"/>
              </a:rPr>
              <a:t>plotted the next pixel to be plotted is either</a:t>
            </a:r>
            <a:r>
              <a:rPr lang="en-US" sz="2000" spc="-5" dirty="0" smtClean="0">
                <a:solidFill>
                  <a:srgbClr val="000000"/>
                </a:solidFill>
                <a:latin typeface="Calibri"/>
                <a:cs typeface="Calibri"/>
              </a:rPr>
              <a:t> </a:t>
            </a:r>
            <a:r>
              <a:rPr lang="en-US" sz="2000" spc="5" dirty="0">
                <a:solidFill>
                  <a:srgbClr val="000000"/>
                </a:solidFill>
                <a:latin typeface="Calibri"/>
                <a:cs typeface="Calibri"/>
              </a:rPr>
              <a:t>(</a:t>
            </a:r>
            <a:r>
              <a:rPr lang="en-US" sz="2000" spc="5" dirty="0" err="1" smtClean="0">
                <a:solidFill>
                  <a:srgbClr val="000000"/>
                </a:solidFill>
                <a:latin typeface="Calibri"/>
                <a:cs typeface="Calibri"/>
              </a:rPr>
              <a:t>x</a:t>
            </a:r>
            <a:r>
              <a:rPr lang="en-US" sz="2000" spc="7" baseline="-19519" dirty="0" err="1" smtClean="0">
                <a:solidFill>
                  <a:srgbClr val="000000"/>
                </a:solidFill>
                <a:latin typeface="Calibri"/>
                <a:cs typeface="Calibri"/>
              </a:rPr>
              <a:t>k</a:t>
            </a:r>
            <a:r>
              <a:rPr lang="en-US" sz="2000" spc="5" dirty="0" smtClean="0">
                <a:solidFill>
                  <a:srgbClr val="000000"/>
                </a:solidFill>
                <a:latin typeface="Calibri"/>
                <a:cs typeface="Calibri"/>
              </a:rPr>
              <a:t>, y</a:t>
            </a:r>
            <a:r>
              <a:rPr lang="en-US" sz="2000" spc="7" baseline="-19519" dirty="0" smtClean="0">
                <a:solidFill>
                  <a:srgbClr val="000000"/>
                </a:solidFill>
                <a:latin typeface="Calibri"/>
                <a:cs typeface="Calibri"/>
              </a:rPr>
              <a:t>k</a:t>
            </a:r>
            <a:r>
              <a:rPr lang="en-US" sz="2000" spc="5" dirty="0" smtClean="0">
                <a:solidFill>
                  <a:srgbClr val="000000"/>
                </a:solidFill>
                <a:latin typeface="Calibri"/>
                <a:cs typeface="Calibri"/>
              </a:rPr>
              <a:t>+1) </a:t>
            </a:r>
            <a:r>
              <a:rPr lang="en-US" sz="2000" spc="5" dirty="0">
                <a:solidFill>
                  <a:srgbClr val="000000"/>
                </a:solidFill>
                <a:latin typeface="Calibri"/>
                <a:cs typeface="Calibri"/>
              </a:rPr>
              <a:t>or </a:t>
            </a:r>
            <a:r>
              <a:rPr lang="en-US" sz="2000" dirty="0">
                <a:solidFill>
                  <a:srgbClr val="000000"/>
                </a:solidFill>
                <a:latin typeface="Calibri"/>
                <a:cs typeface="Calibri"/>
              </a:rPr>
              <a:t>(x</a:t>
            </a:r>
            <a:r>
              <a:rPr lang="en-US" sz="2000" baseline="-19519" dirty="0">
                <a:solidFill>
                  <a:srgbClr val="000000"/>
                </a:solidFill>
                <a:latin typeface="Calibri"/>
                <a:cs typeface="Calibri"/>
              </a:rPr>
              <a:t>k</a:t>
            </a:r>
            <a:r>
              <a:rPr lang="en-US" sz="2000" dirty="0">
                <a:solidFill>
                  <a:srgbClr val="000000"/>
                </a:solidFill>
                <a:latin typeface="Calibri"/>
                <a:cs typeface="Calibri"/>
              </a:rPr>
              <a:t>+1, y</a:t>
            </a:r>
            <a:r>
              <a:rPr lang="en-US" sz="2000" baseline="-19519" dirty="0">
                <a:solidFill>
                  <a:srgbClr val="000000"/>
                </a:solidFill>
                <a:latin typeface="Calibri"/>
                <a:cs typeface="Calibri"/>
              </a:rPr>
              <a:t>k</a:t>
            </a:r>
            <a:r>
              <a:rPr lang="en-US" sz="2000" dirty="0">
                <a:solidFill>
                  <a:srgbClr val="000000"/>
                </a:solidFill>
                <a:latin typeface="Calibri"/>
                <a:cs typeface="Calibri"/>
              </a:rPr>
              <a:t>+1). </a:t>
            </a:r>
            <a:endParaRPr lang="en-US" sz="2000" dirty="0" smtClean="0">
              <a:solidFill>
                <a:srgbClr val="000000"/>
              </a:solidFill>
              <a:latin typeface="Calibri"/>
              <a:cs typeface="Calibri"/>
            </a:endParaRPr>
          </a:p>
          <a:p>
            <a:pPr marL="0" indent="0">
              <a:buNone/>
            </a:pPr>
            <a:r>
              <a:rPr lang="en-US" sz="2000" spc="-5" dirty="0" smtClean="0">
                <a:solidFill>
                  <a:srgbClr val="000000"/>
                </a:solidFill>
                <a:latin typeface="Calibri"/>
                <a:cs typeface="Calibri"/>
              </a:rPr>
              <a:t>Thus</a:t>
            </a:r>
            <a:r>
              <a:rPr lang="en-US" sz="2000" spc="-5" dirty="0">
                <a:solidFill>
                  <a:srgbClr val="000000"/>
                </a:solidFill>
                <a:latin typeface="Calibri"/>
                <a:cs typeface="Calibri"/>
              </a:rPr>
              <a:t>, the </a:t>
            </a:r>
            <a:r>
              <a:rPr lang="en-US" sz="2000" dirty="0">
                <a:solidFill>
                  <a:srgbClr val="000000"/>
                </a:solidFill>
                <a:latin typeface="Calibri"/>
                <a:cs typeface="Calibri"/>
              </a:rPr>
              <a:t> </a:t>
            </a:r>
            <a:r>
              <a:rPr lang="en-US" sz="2000" spc="-10" dirty="0">
                <a:solidFill>
                  <a:srgbClr val="000000"/>
                </a:solidFill>
                <a:latin typeface="Calibri"/>
                <a:cs typeface="Calibri"/>
              </a:rPr>
              <a:t>common</a:t>
            </a:r>
            <a:r>
              <a:rPr lang="en-US" sz="2000" spc="5" dirty="0">
                <a:solidFill>
                  <a:srgbClr val="000000"/>
                </a:solidFill>
                <a:latin typeface="Calibri"/>
                <a:cs typeface="Calibri"/>
              </a:rPr>
              <a:t> </a:t>
            </a:r>
            <a:r>
              <a:rPr lang="en-US" sz="2000" spc="-5" dirty="0">
                <a:solidFill>
                  <a:srgbClr val="000000"/>
                </a:solidFill>
                <a:latin typeface="Calibri"/>
                <a:cs typeface="Calibri"/>
              </a:rPr>
              <a:t>equation</a:t>
            </a:r>
            <a:r>
              <a:rPr lang="en-US" sz="2000" spc="-15" dirty="0">
                <a:solidFill>
                  <a:srgbClr val="000000"/>
                </a:solidFill>
                <a:latin typeface="Calibri"/>
                <a:cs typeface="Calibri"/>
              </a:rPr>
              <a:t> </a:t>
            </a:r>
            <a:r>
              <a:rPr lang="en-US" sz="2000" spc="5" dirty="0">
                <a:solidFill>
                  <a:srgbClr val="000000"/>
                </a:solidFill>
                <a:latin typeface="Calibri"/>
                <a:cs typeface="Calibri"/>
              </a:rPr>
              <a:t>of</a:t>
            </a:r>
            <a:r>
              <a:rPr lang="en-US" sz="2000" spc="-5" dirty="0">
                <a:solidFill>
                  <a:srgbClr val="000000"/>
                </a:solidFill>
                <a:latin typeface="Calibri"/>
                <a:cs typeface="Calibri"/>
              </a:rPr>
              <a:t> the</a:t>
            </a:r>
            <a:r>
              <a:rPr lang="en-US" sz="2000" spc="10" dirty="0">
                <a:solidFill>
                  <a:srgbClr val="000000"/>
                </a:solidFill>
                <a:latin typeface="Calibri"/>
                <a:cs typeface="Calibri"/>
              </a:rPr>
              <a:t> </a:t>
            </a:r>
            <a:r>
              <a:rPr lang="en-US" sz="2000" dirty="0">
                <a:solidFill>
                  <a:srgbClr val="000000"/>
                </a:solidFill>
                <a:latin typeface="Calibri"/>
                <a:cs typeface="Calibri"/>
              </a:rPr>
              <a:t>line</a:t>
            </a:r>
            <a:r>
              <a:rPr lang="en-US" sz="2000" spc="-25" dirty="0">
                <a:solidFill>
                  <a:srgbClr val="000000"/>
                </a:solidFill>
                <a:latin typeface="Calibri"/>
                <a:cs typeface="Calibri"/>
              </a:rPr>
              <a:t> </a:t>
            </a:r>
            <a:r>
              <a:rPr lang="en-US" sz="2000" dirty="0" smtClean="0">
                <a:solidFill>
                  <a:srgbClr val="000000"/>
                </a:solidFill>
                <a:latin typeface="Calibri"/>
                <a:cs typeface="Calibri"/>
              </a:rPr>
              <a:t>is </a:t>
            </a:r>
            <a:r>
              <a:rPr lang="en-US" sz="2000" dirty="0" err="1" smtClean="0">
                <a:solidFill>
                  <a:srgbClr val="000000"/>
                </a:solidFill>
                <a:latin typeface="Calibri"/>
                <a:cs typeface="Calibri"/>
              </a:rPr>
              <a:t>y</a:t>
            </a:r>
            <a:r>
              <a:rPr lang="en-US" sz="2000" baseline="-25000" dirty="0" err="1" smtClean="0">
                <a:solidFill>
                  <a:srgbClr val="000000"/>
                </a:solidFill>
                <a:latin typeface="Calibri"/>
                <a:cs typeface="Calibri"/>
              </a:rPr>
              <a:t>k</a:t>
            </a:r>
            <a:r>
              <a:rPr lang="en-US" sz="2000" dirty="0" smtClean="0">
                <a:solidFill>
                  <a:srgbClr val="000000"/>
                </a:solidFill>
                <a:latin typeface="Calibri"/>
                <a:cs typeface="Calibri"/>
              </a:rPr>
              <a:t>=</a:t>
            </a:r>
            <a:r>
              <a:rPr lang="en-US" sz="2000" dirty="0" err="1" smtClean="0">
                <a:solidFill>
                  <a:srgbClr val="000000"/>
                </a:solidFill>
                <a:latin typeface="Calibri"/>
                <a:cs typeface="Calibri"/>
              </a:rPr>
              <a:t>mx</a:t>
            </a:r>
            <a:r>
              <a:rPr lang="en-US" sz="2000" baseline="-25000" dirty="0" err="1" smtClean="0">
                <a:solidFill>
                  <a:srgbClr val="000000"/>
                </a:solidFill>
                <a:latin typeface="Calibri"/>
                <a:cs typeface="Calibri"/>
              </a:rPr>
              <a:t>k</a:t>
            </a:r>
            <a:r>
              <a:rPr lang="en-US" sz="2000" dirty="0" err="1" smtClean="0">
                <a:solidFill>
                  <a:srgbClr val="000000"/>
                </a:solidFill>
                <a:latin typeface="Calibri"/>
                <a:cs typeface="Calibri"/>
              </a:rPr>
              <a:t>+c</a:t>
            </a:r>
            <a:r>
              <a:rPr lang="en-US" sz="2000" dirty="0" smtClean="0">
                <a:solidFill>
                  <a:srgbClr val="000000"/>
                </a:solidFill>
                <a:latin typeface="Calibri"/>
                <a:cs typeface="Calibri"/>
              </a:rPr>
              <a:t>.</a:t>
            </a:r>
          </a:p>
          <a:p>
            <a:pPr marL="0" indent="0">
              <a:buNone/>
            </a:pPr>
            <a:r>
              <a:rPr lang="en-US" sz="2000" dirty="0" smtClean="0">
                <a:solidFill>
                  <a:srgbClr val="000000"/>
                </a:solidFill>
                <a:latin typeface="Calibri"/>
                <a:cs typeface="Calibri"/>
              </a:rPr>
              <a:t>We draw a scan line x whose pixel separation from the line path is ‘d</a:t>
            </a:r>
            <a:r>
              <a:rPr lang="en-US" sz="2000" baseline="-25000" dirty="0" smtClean="0">
                <a:solidFill>
                  <a:srgbClr val="000000"/>
                </a:solidFill>
                <a:latin typeface="Calibri"/>
                <a:cs typeface="Calibri"/>
              </a:rPr>
              <a:t>1</a:t>
            </a:r>
            <a:r>
              <a:rPr lang="en-US" sz="2000" dirty="0" smtClean="0">
                <a:solidFill>
                  <a:srgbClr val="000000"/>
                </a:solidFill>
                <a:latin typeface="Calibri"/>
                <a:cs typeface="Calibri"/>
              </a:rPr>
              <a:t>’ and ‘d2’.</a:t>
            </a:r>
          </a:p>
          <a:p>
            <a:pPr marL="0" indent="0">
              <a:buNone/>
            </a:pPr>
            <a:endParaRPr lang="en-US" sz="2400" dirty="0" smtClean="0">
              <a:solidFill>
                <a:srgbClr val="000000"/>
              </a:solidFill>
              <a:latin typeface="Calibri"/>
              <a:cs typeface="Calibri"/>
            </a:endParaRPr>
          </a:p>
          <a:p>
            <a:pPr marL="0" indent="0">
              <a:buNone/>
            </a:pPr>
            <a:endParaRPr lang="en-US" dirty="0" smtClean="0">
              <a:solidFill>
                <a:srgbClr val="000000"/>
              </a:solidFill>
              <a:latin typeface="Calibri"/>
              <a:cs typeface="Calibri"/>
            </a:endParaRPr>
          </a:p>
          <a:p>
            <a:pPr marL="0" indent="0">
              <a:buNone/>
            </a:pP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33</a:t>
            </a:fld>
            <a:endParaRPr lang="en-US"/>
          </a:p>
        </p:txBody>
      </p:sp>
      <p:sp>
        <p:nvSpPr>
          <p:cNvPr id="7" name="object 7"/>
          <p:cNvSpPr txBox="1"/>
          <p:nvPr/>
        </p:nvSpPr>
        <p:spPr>
          <a:xfrm>
            <a:off x="978796" y="3500584"/>
            <a:ext cx="8345509" cy="2586606"/>
          </a:xfrm>
          <a:prstGeom prst="rect">
            <a:avLst/>
          </a:prstGeom>
        </p:spPr>
        <p:txBody>
          <a:bodyPr vert="horz" wrap="square" lIns="0" tIns="97790" rIns="0" bIns="0" rtlCol="0">
            <a:spAutoFit/>
          </a:bodyPr>
          <a:lstStyle/>
          <a:p>
            <a:pPr marL="25400">
              <a:lnSpc>
                <a:spcPct val="100000"/>
              </a:lnSpc>
              <a:spcBef>
                <a:spcPts val="770"/>
              </a:spcBef>
            </a:pPr>
            <a:r>
              <a:rPr lang="en-US" sz="2000" spc="-5" dirty="0" smtClean="0">
                <a:uFill>
                  <a:solidFill>
                    <a:srgbClr val="000000"/>
                  </a:solidFill>
                </a:uFill>
                <a:latin typeface="Calibri"/>
                <a:cs typeface="Calibri"/>
              </a:rPr>
              <a:t>Equation of a straight line is y</a:t>
            </a:r>
            <a:r>
              <a:rPr sz="2000" spc="-5" dirty="0" smtClean="0">
                <a:uFill>
                  <a:solidFill>
                    <a:srgbClr val="000000"/>
                  </a:solidFill>
                </a:uFill>
                <a:latin typeface="Calibri"/>
                <a:cs typeface="Calibri"/>
              </a:rPr>
              <a:t>=</a:t>
            </a:r>
            <a:r>
              <a:rPr lang="en-US" sz="2000" spc="-5" dirty="0" err="1" smtClean="0">
                <a:uFill>
                  <a:solidFill>
                    <a:srgbClr val="000000"/>
                  </a:solidFill>
                </a:uFill>
                <a:latin typeface="Calibri"/>
                <a:cs typeface="Calibri"/>
              </a:rPr>
              <a:t>mx</a:t>
            </a:r>
            <a:r>
              <a:rPr sz="2000" spc="-5" dirty="0" err="1" smtClean="0">
                <a:uFill>
                  <a:solidFill>
                    <a:srgbClr val="000000"/>
                  </a:solidFill>
                </a:uFill>
                <a:latin typeface="Calibri"/>
                <a:cs typeface="Calibri"/>
              </a:rPr>
              <a:t>+</a:t>
            </a:r>
            <a:r>
              <a:rPr lang="en-US" sz="2000" spc="-5" dirty="0" err="1" smtClean="0">
                <a:uFill>
                  <a:solidFill>
                    <a:srgbClr val="000000"/>
                  </a:solidFill>
                </a:uFill>
                <a:latin typeface="Calibri"/>
                <a:cs typeface="Calibri"/>
              </a:rPr>
              <a:t>c</a:t>
            </a:r>
            <a:endParaRPr sz="2000" dirty="0">
              <a:latin typeface="Calibri"/>
              <a:cs typeface="Calibri"/>
            </a:endParaRPr>
          </a:p>
          <a:p>
            <a:pPr marL="25400" marR="4110354">
              <a:lnSpc>
                <a:spcPts val="4029"/>
              </a:lnSpc>
              <a:spcBef>
                <a:spcPts val="250"/>
              </a:spcBef>
              <a:tabLst>
                <a:tab pos="549275" algn="l"/>
              </a:tabLst>
            </a:pPr>
            <a:r>
              <a:rPr sz="2000" spc="5" dirty="0">
                <a:latin typeface="Calibri"/>
                <a:cs typeface="Calibri"/>
              </a:rPr>
              <a:t>y</a:t>
            </a:r>
            <a:r>
              <a:rPr sz="2000" spc="7" baseline="-19519" dirty="0">
                <a:latin typeface="Calibri"/>
                <a:cs typeface="Calibri"/>
              </a:rPr>
              <a:t>K</a:t>
            </a:r>
            <a:r>
              <a:rPr sz="2000" spc="5" dirty="0">
                <a:latin typeface="Calibri"/>
                <a:cs typeface="Calibri"/>
              </a:rPr>
              <a:t>+1</a:t>
            </a:r>
            <a:r>
              <a:rPr sz="2000" spc="50" dirty="0">
                <a:latin typeface="Calibri"/>
                <a:cs typeface="Calibri"/>
              </a:rPr>
              <a:t> </a:t>
            </a:r>
            <a:r>
              <a:rPr sz="2000" dirty="0">
                <a:latin typeface="Calibri"/>
                <a:cs typeface="Calibri"/>
              </a:rPr>
              <a:t>=</a:t>
            </a:r>
            <a:r>
              <a:rPr sz="2000" spc="25" dirty="0">
                <a:latin typeface="Calibri"/>
                <a:cs typeface="Calibri"/>
              </a:rPr>
              <a:t> </a:t>
            </a:r>
            <a:r>
              <a:rPr sz="2000" spc="-20" dirty="0">
                <a:latin typeface="Calibri"/>
                <a:cs typeface="Calibri"/>
              </a:rPr>
              <a:t>mx</a:t>
            </a:r>
            <a:r>
              <a:rPr sz="2000" spc="60" dirty="0">
                <a:latin typeface="Calibri"/>
                <a:cs typeface="Calibri"/>
              </a:rPr>
              <a:t> </a:t>
            </a:r>
            <a:r>
              <a:rPr sz="2000" dirty="0">
                <a:latin typeface="Calibri"/>
                <a:cs typeface="Calibri"/>
              </a:rPr>
              <a:t>+</a:t>
            </a:r>
            <a:r>
              <a:rPr sz="2000" spc="55" dirty="0">
                <a:latin typeface="Calibri"/>
                <a:cs typeface="Calibri"/>
              </a:rPr>
              <a:t> </a:t>
            </a:r>
            <a:r>
              <a:rPr sz="2000" dirty="0">
                <a:latin typeface="Calibri"/>
                <a:cs typeface="Calibri"/>
              </a:rPr>
              <a:t>c </a:t>
            </a:r>
            <a:r>
              <a:rPr sz="2000" spc="5" dirty="0">
                <a:latin typeface="Calibri"/>
                <a:cs typeface="Calibri"/>
              </a:rPr>
              <a:t> </a:t>
            </a:r>
            <a:endParaRPr lang="en-US" sz="2000" spc="5" dirty="0">
              <a:latin typeface="Calibri"/>
              <a:cs typeface="Calibri"/>
            </a:endParaRPr>
          </a:p>
          <a:p>
            <a:pPr marL="25400" marR="4110354">
              <a:lnSpc>
                <a:spcPts val="4029"/>
              </a:lnSpc>
              <a:spcBef>
                <a:spcPts val="250"/>
              </a:spcBef>
              <a:tabLst>
                <a:tab pos="549275" algn="l"/>
              </a:tabLst>
            </a:pPr>
            <a:r>
              <a:rPr lang="en-US" sz="2000" spc="5" dirty="0" smtClean="0">
                <a:latin typeface="Calibri"/>
                <a:cs typeface="Calibri"/>
              </a:rPr>
              <a:t>x</a:t>
            </a:r>
            <a:r>
              <a:rPr sz="2000" spc="5" dirty="0" smtClean="0">
                <a:latin typeface="Calibri"/>
                <a:cs typeface="Calibri"/>
              </a:rPr>
              <a:t>=</a:t>
            </a:r>
            <a:r>
              <a:rPr sz="2000" spc="5" dirty="0">
                <a:latin typeface="Calibri"/>
                <a:cs typeface="Calibri"/>
              </a:rPr>
              <a:t>	</a:t>
            </a:r>
            <a:r>
              <a:rPr sz="2000" dirty="0">
                <a:latin typeface="Calibri"/>
                <a:cs typeface="Calibri"/>
              </a:rPr>
              <a:t>{y</a:t>
            </a:r>
            <a:r>
              <a:rPr sz="2000" baseline="-19519" dirty="0">
                <a:latin typeface="Calibri"/>
                <a:cs typeface="Calibri"/>
              </a:rPr>
              <a:t>k</a:t>
            </a:r>
            <a:r>
              <a:rPr sz="2000" dirty="0">
                <a:latin typeface="Calibri"/>
                <a:cs typeface="Calibri"/>
              </a:rPr>
              <a:t>+1</a:t>
            </a:r>
            <a:r>
              <a:rPr sz="2000" spc="-40" dirty="0">
                <a:latin typeface="Calibri"/>
                <a:cs typeface="Calibri"/>
              </a:rPr>
              <a:t> </a:t>
            </a:r>
            <a:r>
              <a:rPr sz="2000" dirty="0">
                <a:latin typeface="Calibri"/>
                <a:cs typeface="Calibri"/>
              </a:rPr>
              <a:t>–</a:t>
            </a:r>
            <a:r>
              <a:rPr sz="2000" spc="-30" dirty="0">
                <a:latin typeface="Calibri"/>
                <a:cs typeface="Calibri"/>
              </a:rPr>
              <a:t> </a:t>
            </a:r>
            <a:r>
              <a:rPr sz="2000" spc="-5" dirty="0">
                <a:latin typeface="Calibri"/>
                <a:cs typeface="Calibri"/>
              </a:rPr>
              <a:t>c}/m</a:t>
            </a:r>
            <a:endParaRPr sz="2000" dirty="0">
              <a:latin typeface="Calibri"/>
              <a:cs typeface="Calibri"/>
            </a:endParaRPr>
          </a:p>
          <a:p>
            <a:pPr marL="25400">
              <a:lnSpc>
                <a:spcPct val="100000"/>
              </a:lnSpc>
              <a:spcBef>
                <a:spcPts val="335"/>
              </a:spcBef>
            </a:pPr>
            <a:r>
              <a:rPr sz="2000" spc="-45" dirty="0" smtClean="0">
                <a:latin typeface="Calibri"/>
                <a:cs typeface="Calibri"/>
              </a:rPr>
              <a:t>Now,</a:t>
            </a:r>
            <a:endParaRPr lang="en-US" sz="2000" dirty="0">
              <a:latin typeface="Calibri"/>
              <a:cs typeface="Calibri"/>
            </a:endParaRPr>
          </a:p>
          <a:p>
            <a:pPr marL="25400">
              <a:lnSpc>
                <a:spcPct val="100000"/>
              </a:lnSpc>
              <a:spcBef>
                <a:spcPts val="335"/>
              </a:spcBef>
            </a:pPr>
            <a:r>
              <a:rPr sz="2000" spc="-5" dirty="0" smtClean="0">
                <a:latin typeface="Calibri"/>
                <a:cs typeface="Calibri"/>
              </a:rPr>
              <a:t>d</a:t>
            </a:r>
            <a:r>
              <a:rPr sz="2000" spc="-5" baseline="-25000" dirty="0" smtClean="0">
                <a:latin typeface="Calibri"/>
                <a:cs typeface="Calibri"/>
              </a:rPr>
              <a:t>1</a:t>
            </a:r>
            <a:r>
              <a:rPr sz="2000" spc="-15" dirty="0" smtClean="0">
                <a:latin typeface="Calibri"/>
                <a:cs typeface="Calibri"/>
              </a:rPr>
              <a:t> </a:t>
            </a:r>
            <a:r>
              <a:rPr sz="2000" dirty="0">
                <a:latin typeface="Calibri"/>
                <a:cs typeface="Calibri"/>
              </a:rPr>
              <a:t>=</a:t>
            </a:r>
            <a:r>
              <a:rPr sz="2000" spc="-20" dirty="0">
                <a:latin typeface="Calibri"/>
                <a:cs typeface="Calibri"/>
              </a:rPr>
              <a:t> </a:t>
            </a:r>
            <a:r>
              <a:rPr lang="en-US" sz="2000" dirty="0">
                <a:latin typeface="Calibri"/>
                <a:cs typeface="Calibri"/>
              </a:rPr>
              <a:t>x</a:t>
            </a:r>
            <a:r>
              <a:rPr sz="2000" spc="-20" dirty="0" smtClean="0">
                <a:latin typeface="Calibri"/>
                <a:cs typeface="Calibri"/>
              </a:rPr>
              <a:t> </a:t>
            </a:r>
            <a:r>
              <a:rPr sz="2000" dirty="0">
                <a:latin typeface="Calibri"/>
                <a:cs typeface="Calibri"/>
              </a:rPr>
              <a:t>-</a:t>
            </a:r>
            <a:r>
              <a:rPr sz="2000" spc="-10" dirty="0">
                <a:latin typeface="Calibri"/>
                <a:cs typeface="Calibri"/>
              </a:rPr>
              <a:t> </a:t>
            </a:r>
            <a:r>
              <a:rPr lang="en-US" sz="2000" spc="5" dirty="0" err="1">
                <a:latin typeface="Calibri"/>
                <a:cs typeface="Calibri"/>
              </a:rPr>
              <a:t>x</a:t>
            </a:r>
            <a:r>
              <a:rPr sz="2000" spc="7" baseline="-20833" dirty="0" err="1" smtClean="0">
                <a:latin typeface="Calibri"/>
                <a:cs typeface="Calibri"/>
              </a:rPr>
              <a:t>k</a:t>
            </a:r>
            <a:r>
              <a:rPr sz="2000" spc="-52" baseline="-20833" dirty="0" smtClean="0">
                <a:latin typeface="Calibri"/>
                <a:cs typeface="Calibri"/>
              </a:rPr>
              <a:t> </a:t>
            </a:r>
            <a:r>
              <a:rPr sz="2000" dirty="0">
                <a:latin typeface="Calibri"/>
                <a:cs typeface="Calibri"/>
              </a:rPr>
              <a:t>=</a:t>
            </a:r>
            <a:r>
              <a:rPr sz="2000" spc="-10" dirty="0">
                <a:latin typeface="Calibri"/>
                <a:cs typeface="Calibri"/>
              </a:rPr>
              <a:t> </a:t>
            </a:r>
            <a:r>
              <a:rPr sz="2000" dirty="0">
                <a:latin typeface="Calibri"/>
                <a:cs typeface="Calibri"/>
              </a:rPr>
              <a:t>{y</a:t>
            </a:r>
            <a:r>
              <a:rPr sz="2000" baseline="-20833" dirty="0">
                <a:latin typeface="Calibri"/>
                <a:cs typeface="Calibri"/>
              </a:rPr>
              <a:t>k</a:t>
            </a:r>
            <a:r>
              <a:rPr sz="2000" spc="382" baseline="-20833" dirty="0">
                <a:latin typeface="Calibri"/>
                <a:cs typeface="Calibri"/>
              </a:rPr>
              <a:t> </a:t>
            </a:r>
            <a:r>
              <a:rPr sz="2000" spc="-5" dirty="0">
                <a:latin typeface="Calibri"/>
                <a:cs typeface="Calibri"/>
              </a:rPr>
              <a:t>+1</a:t>
            </a:r>
            <a:r>
              <a:rPr sz="2000" spc="-20" dirty="0">
                <a:latin typeface="Calibri"/>
                <a:cs typeface="Calibri"/>
              </a:rPr>
              <a:t> </a:t>
            </a:r>
            <a:r>
              <a:rPr sz="2000" dirty="0">
                <a:latin typeface="Calibri"/>
                <a:cs typeface="Calibri"/>
              </a:rPr>
              <a:t>–</a:t>
            </a:r>
            <a:r>
              <a:rPr sz="2000" spc="-5" dirty="0">
                <a:latin typeface="Calibri"/>
                <a:cs typeface="Calibri"/>
              </a:rPr>
              <a:t> </a:t>
            </a:r>
            <a:r>
              <a:rPr sz="2000" spc="-10" dirty="0">
                <a:latin typeface="Calibri"/>
                <a:cs typeface="Calibri"/>
              </a:rPr>
              <a:t>c}/m</a:t>
            </a:r>
            <a:r>
              <a:rPr sz="2000" spc="-5" dirty="0">
                <a:latin typeface="Calibri"/>
                <a:cs typeface="Calibri"/>
              </a:rPr>
              <a:t> </a:t>
            </a:r>
            <a:r>
              <a:rPr sz="2000" dirty="0">
                <a:latin typeface="Calibri"/>
                <a:cs typeface="Calibri"/>
              </a:rPr>
              <a:t>-</a:t>
            </a:r>
            <a:r>
              <a:rPr sz="2000" spc="-5" dirty="0">
                <a:latin typeface="Calibri"/>
                <a:cs typeface="Calibri"/>
              </a:rPr>
              <a:t> </a:t>
            </a:r>
            <a:r>
              <a:rPr sz="2000" spc="5" dirty="0">
                <a:latin typeface="Calibri"/>
                <a:cs typeface="Calibri"/>
              </a:rPr>
              <a:t>x</a:t>
            </a:r>
            <a:r>
              <a:rPr sz="2000" spc="7" baseline="-20833" dirty="0">
                <a:latin typeface="Calibri"/>
                <a:cs typeface="Calibri"/>
              </a:rPr>
              <a:t>k </a:t>
            </a:r>
            <a:r>
              <a:rPr sz="2000" spc="-794" baseline="-20833" dirty="0">
                <a:latin typeface="Calibri"/>
                <a:cs typeface="Calibri"/>
              </a:rPr>
              <a:t> </a:t>
            </a:r>
            <a:r>
              <a:rPr sz="2000" dirty="0">
                <a:latin typeface="Calibri"/>
                <a:cs typeface="Calibri"/>
              </a:rPr>
              <a:t>and</a:t>
            </a:r>
          </a:p>
          <a:p>
            <a:pPr marL="25400">
              <a:lnSpc>
                <a:spcPct val="100000"/>
              </a:lnSpc>
              <a:spcBef>
                <a:spcPts val="555"/>
              </a:spcBef>
            </a:pPr>
            <a:r>
              <a:rPr sz="2000" spc="-5" dirty="0">
                <a:latin typeface="Calibri"/>
                <a:cs typeface="Calibri"/>
              </a:rPr>
              <a:t>d</a:t>
            </a:r>
            <a:r>
              <a:rPr sz="2000" spc="-5" baseline="-25000" dirty="0">
                <a:latin typeface="Calibri"/>
                <a:cs typeface="Calibri"/>
              </a:rPr>
              <a:t>2</a:t>
            </a:r>
            <a:r>
              <a:rPr sz="2000" spc="-15" dirty="0">
                <a:latin typeface="Calibri"/>
                <a:cs typeface="Calibri"/>
              </a:rPr>
              <a:t> </a:t>
            </a:r>
            <a:r>
              <a:rPr sz="2000" dirty="0">
                <a:latin typeface="Calibri"/>
                <a:cs typeface="Calibri"/>
              </a:rPr>
              <a:t>=</a:t>
            </a:r>
            <a:r>
              <a:rPr sz="2000" spc="-20" dirty="0">
                <a:latin typeface="Calibri"/>
                <a:cs typeface="Calibri"/>
              </a:rPr>
              <a:t> </a:t>
            </a:r>
            <a:r>
              <a:rPr sz="2000" spc="-5" dirty="0" smtClean="0">
                <a:latin typeface="Calibri"/>
                <a:cs typeface="Calibri"/>
              </a:rPr>
              <a:t>(</a:t>
            </a:r>
            <a:r>
              <a:rPr lang="en-US" sz="2000" spc="-5" dirty="0" err="1" smtClean="0">
                <a:latin typeface="Calibri"/>
                <a:cs typeface="Calibri"/>
              </a:rPr>
              <a:t>x</a:t>
            </a:r>
            <a:r>
              <a:rPr sz="2000" spc="-7" baseline="-20833" dirty="0" err="1" smtClean="0">
                <a:latin typeface="Calibri"/>
                <a:cs typeface="Calibri"/>
              </a:rPr>
              <a:t>k</a:t>
            </a:r>
            <a:r>
              <a:rPr sz="2000" spc="-15" baseline="-20833" dirty="0" smtClean="0">
                <a:latin typeface="Calibri"/>
                <a:cs typeface="Calibri"/>
              </a:rPr>
              <a:t> </a:t>
            </a:r>
            <a:r>
              <a:rPr sz="2000" spc="-5" dirty="0">
                <a:latin typeface="Calibri"/>
                <a:cs typeface="Calibri"/>
              </a:rPr>
              <a:t>+1)-</a:t>
            </a:r>
            <a:r>
              <a:rPr sz="2000" spc="-25" dirty="0">
                <a:latin typeface="Calibri"/>
                <a:cs typeface="Calibri"/>
              </a:rPr>
              <a:t> </a:t>
            </a:r>
            <a:r>
              <a:rPr lang="en-US" sz="2000" dirty="0">
                <a:latin typeface="Calibri"/>
                <a:cs typeface="Calibri"/>
              </a:rPr>
              <a:t>x</a:t>
            </a:r>
            <a:r>
              <a:rPr sz="2000" spc="-25" dirty="0" smtClean="0">
                <a:latin typeface="Calibri"/>
                <a:cs typeface="Calibri"/>
              </a:rPr>
              <a:t> </a:t>
            </a:r>
            <a:r>
              <a:rPr sz="2000" dirty="0">
                <a:latin typeface="Calibri"/>
                <a:cs typeface="Calibri"/>
              </a:rPr>
              <a:t>=</a:t>
            </a:r>
            <a:r>
              <a:rPr sz="2000" spc="5" dirty="0">
                <a:latin typeface="Calibri"/>
                <a:cs typeface="Calibri"/>
              </a:rPr>
              <a:t> </a:t>
            </a:r>
            <a:r>
              <a:rPr sz="2000" spc="-5" dirty="0">
                <a:latin typeface="Calibri"/>
                <a:cs typeface="Calibri"/>
              </a:rPr>
              <a:t>x</a:t>
            </a:r>
            <a:r>
              <a:rPr sz="2000" spc="-7" baseline="-20833" dirty="0">
                <a:latin typeface="Calibri"/>
                <a:cs typeface="Calibri"/>
              </a:rPr>
              <a:t>k</a:t>
            </a:r>
            <a:r>
              <a:rPr sz="2000" spc="-5" dirty="0">
                <a:latin typeface="Calibri"/>
                <a:cs typeface="Calibri"/>
              </a:rPr>
              <a:t>+1–</a:t>
            </a:r>
            <a:r>
              <a:rPr sz="2000" spc="-25" dirty="0">
                <a:latin typeface="Calibri"/>
                <a:cs typeface="Calibri"/>
              </a:rPr>
              <a:t> </a:t>
            </a:r>
            <a:r>
              <a:rPr sz="2000" spc="-5" dirty="0">
                <a:latin typeface="Calibri"/>
                <a:cs typeface="Calibri"/>
              </a:rPr>
              <a:t>{y</a:t>
            </a:r>
            <a:r>
              <a:rPr sz="2000" spc="-7" baseline="-20833" dirty="0">
                <a:latin typeface="Calibri"/>
                <a:cs typeface="Calibri"/>
              </a:rPr>
              <a:t>k</a:t>
            </a:r>
            <a:r>
              <a:rPr sz="2000" spc="-5" dirty="0">
                <a:latin typeface="Calibri"/>
                <a:cs typeface="Calibri"/>
              </a:rPr>
              <a:t>+1</a:t>
            </a:r>
            <a:r>
              <a:rPr sz="2000" spc="5" dirty="0">
                <a:latin typeface="Calibri"/>
                <a:cs typeface="Calibri"/>
              </a:rPr>
              <a:t> </a:t>
            </a:r>
            <a:r>
              <a:rPr sz="2000" dirty="0">
                <a:latin typeface="Calibri"/>
                <a:cs typeface="Calibri"/>
              </a:rPr>
              <a:t>–</a:t>
            </a:r>
            <a:r>
              <a:rPr sz="2000" spc="-20" dirty="0">
                <a:latin typeface="Calibri"/>
                <a:cs typeface="Calibri"/>
              </a:rPr>
              <a:t> </a:t>
            </a:r>
            <a:r>
              <a:rPr sz="2000" spc="-10" dirty="0">
                <a:latin typeface="Calibri"/>
                <a:cs typeface="Calibri"/>
              </a:rPr>
              <a:t>c}/m</a:t>
            </a:r>
            <a:endParaRPr sz="2000" dirty="0">
              <a:latin typeface="Calibri"/>
              <a:cs typeface="Calibri"/>
            </a:endParaRPr>
          </a:p>
        </p:txBody>
      </p:sp>
    </p:spTree>
    <p:extLst>
      <p:ext uri="{BB962C8B-B14F-4D97-AF65-F5344CB8AC3E}">
        <p14:creationId xmlns="" xmlns:p14="http://schemas.microsoft.com/office/powerpoint/2010/main" val="25636847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1963294" y="1175681"/>
            <a:ext cx="5691855" cy="4040886"/>
          </a:xfrm>
          <a:prstGeom prst="rect">
            <a:avLst/>
          </a:prstGeom>
        </p:spPr>
      </p:pic>
      <p:sp>
        <p:nvSpPr>
          <p:cNvPr id="14" name="object 14"/>
          <p:cNvSpPr txBox="1"/>
          <p:nvPr/>
        </p:nvSpPr>
        <p:spPr>
          <a:xfrm>
            <a:off x="5501450" y="2959038"/>
            <a:ext cx="348615" cy="286617"/>
          </a:xfrm>
          <a:prstGeom prst="rect">
            <a:avLst/>
          </a:prstGeom>
        </p:spPr>
        <p:txBody>
          <a:bodyPr vert="horz" wrap="square" lIns="0" tIns="9525" rIns="0" bIns="0" rtlCol="0">
            <a:spAutoFit/>
          </a:bodyPr>
          <a:lstStyle/>
          <a:p>
            <a:pPr marL="28575">
              <a:spcBef>
                <a:spcPts val="75"/>
              </a:spcBef>
            </a:pPr>
            <a:r>
              <a:rPr spc="-34" dirty="0">
                <a:latin typeface="Calibri"/>
                <a:cs typeface="Calibri"/>
              </a:rPr>
              <a:t>,Y</a:t>
            </a:r>
            <a:r>
              <a:rPr spc="-50" baseline="-20833" dirty="0">
                <a:latin typeface="Calibri"/>
                <a:cs typeface="Calibri"/>
              </a:rPr>
              <a:t>k</a:t>
            </a:r>
            <a:r>
              <a:rPr spc="-34" dirty="0">
                <a:latin typeface="Calibri"/>
                <a:cs typeface="Calibri"/>
              </a:rPr>
              <a:t>)</a:t>
            </a:r>
            <a:endParaRPr>
              <a:latin typeface="Calibri"/>
              <a:cs typeface="Calibri"/>
            </a:endParaRPr>
          </a:p>
        </p:txBody>
      </p:sp>
      <p:sp>
        <p:nvSpPr>
          <p:cNvPr id="15" name="object 15"/>
          <p:cNvSpPr txBox="1"/>
          <p:nvPr/>
        </p:nvSpPr>
        <p:spPr>
          <a:xfrm>
            <a:off x="4963859" y="2984184"/>
            <a:ext cx="88583" cy="286617"/>
          </a:xfrm>
          <a:prstGeom prst="rect">
            <a:avLst/>
          </a:prstGeom>
        </p:spPr>
        <p:txBody>
          <a:bodyPr vert="horz" wrap="square" lIns="0" tIns="9525" rIns="0" bIns="0" rtlCol="0">
            <a:spAutoFit/>
          </a:bodyPr>
          <a:lstStyle/>
          <a:p>
            <a:pPr marL="9525">
              <a:spcBef>
                <a:spcPts val="75"/>
              </a:spcBef>
            </a:pPr>
            <a:r>
              <a:rPr dirty="0">
                <a:latin typeface="Calibri"/>
                <a:cs typeface="Calibri"/>
              </a:rPr>
              <a:t>(</a:t>
            </a:r>
            <a:endParaRPr>
              <a:latin typeface="Calibri"/>
              <a:cs typeface="Calibri"/>
            </a:endParaRPr>
          </a:p>
        </p:txBody>
      </p:sp>
      <p:sp>
        <p:nvSpPr>
          <p:cNvPr id="18" name="object 18"/>
          <p:cNvSpPr/>
          <p:nvPr/>
        </p:nvSpPr>
        <p:spPr>
          <a:xfrm>
            <a:off x="5481923" y="914400"/>
            <a:ext cx="385763" cy="628650"/>
          </a:xfrm>
          <a:custGeom>
            <a:avLst/>
            <a:gdLst/>
            <a:ahLst/>
            <a:cxnLst/>
            <a:rect l="l" t="t" r="r" b="b"/>
            <a:pathLst>
              <a:path w="514350" h="838200">
                <a:moveTo>
                  <a:pt x="513930" y="0"/>
                </a:moveTo>
                <a:lnTo>
                  <a:pt x="0" y="0"/>
                </a:lnTo>
                <a:lnTo>
                  <a:pt x="0" y="838200"/>
                </a:lnTo>
                <a:lnTo>
                  <a:pt x="513930" y="838200"/>
                </a:lnTo>
                <a:lnTo>
                  <a:pt x="513930" y="0"/>
                </a:lnTo>
                <a:close/>
              </a:path>
            </a:pathLst>
          </a:custGeom>
          <a:solidFill>
            <a:srgbClr val="FFFFFF"/>
          </a:solidFill>
        </p:spPr>
        <p:txBody>
          <a:bodyPr wrap="square" lIns="0" tIns="0" rIns="0" bIns="0" rtlCol="0"/>
          <a:lstStyle/>
          <a:p>
            <a:endParaRPr sz="1350"/>
          </a:p>
        </p:txBody>
      </p:sp>
      <p:sp>
        <p:nvSpPr>
          <p:cNvPr id="23" name="object 16"/>
          <p:cNvSpPr txBox="1"/>
          <p:nvPr/>
        </p:nvSpPr>
        <p:spPr>
          <a:xfrm>
            <a:off x="1503426" y="1303583"/>
            <a:ext cx="494031" cy="382156"/>
          </a:xfrm>
          <a:prstGeom prst="rect">
            <a:avLst/>
          </a:prstGeom>
        </p:spPr>
        <p:txBody>
          <a:bodyPr vert="horz" wrap="square" lIns="0" tIns="12700" rIns="0" bIns="0" rtlCol="0">
            <a:spAutoFit/>
          </a:bodyPr>
          <a:lstStyle/>
          <a:p>
            <a:pPr marL="38100">
              <a:lnSpc>
                <a:spcPct val="100000"/>
              </a:lnSpc>
              <a:spcBef>
                <a:spcPts val="100"/>
              </a:spcBef>
            </a:pPr>
            <a:r>
              <a:rPr sz="2400" spc="-10" dirty="0" smtClean="0">
                <a:latin typeface="Calibri"/>
                <a:cs typeface="Calibri"/>
              </a:rPr>
              <a:t>(</a:t>
            </a:r>
            <a:r>
              <a:rPr lang="en-US" sz="2400" spc="-10" dirty="0" err="1" smtClean="0">
                <a:latin typeface="Calibri"/>
                <a:cs typeface="Calibri"/>
              </a:rPr>
              <a:t>x</a:t>
            </a:r>
            <a:r>
              <a:rPr sz="2400" spc="-15" baseline="-20833" dirty="0" err="1" smtClean="0">
                <a:latin typeface="Calibri"/>
                <a:cs typeface="Calibri"/>
              </a:rPr>
              <a:t>k</a:t>
            </a:r>
            <a:r>
              <a:rPr sz="2400" spc="-10" dirty="0">
                <a:latin typeface="Calibri"/>
                <a:cs typeface="Calibri"/>
              </a:rPr>
              <a:t>,</a:t>
            </a:r>
            <a:endParaRPr sz="2400" dirty="0">
              <a:latin typeface="Calibri"/>
              <a:cs typeface="Calibri"/>
            </a:endParaRPr>
          </a:p>
        </p:txBody>
      </p:sp>
      <p:sp>
        <p:nvSpPr>
          <p:cNvPr id="24" name="object 16"/>
          <p:cNvSpPr txBox="1"/>
          <p:nvPr/>
        </p:nvSpPr>
        <p:spPr>
          <a:xfrm>
            <a:off x="4562206" y="1246818"/>
            <a:ext cx="494031" cy="382156"/>
          </a:xfrm>
          <a:prstGeom prst="rect">
            <a:avLst/>
          </a:prstGeom>
        </p:spPr>
        <p:txBody>
          <a:bodyPr vert="horz" wrap="square" lIns="0" tIns="12700" rIns="0" bIns="0" rtlCol="0">
            <a:spAutoFit/>
          </a:bodyPr>
          <a:lstStyle/>
          <a:p>
            <a:pPr marL="38100">
              <a:lnSpc>
                <a:spcPct val="100000"/>
              </a:lnSpc>
              <a:spcBef>
                <a:spcPts val="100"/>
              </a:spcBef>
            </a:pPr>
            <a:r>
              <a:rPr sz="2400" spc="-10" dirty="0" smtClean="0">
                <a:latin typeface="Calibri"/>
                <a:cs typeface="Calibri"/>
              </a:rPr>
              <a:t>(</a:t>
            </a:r>
            <a:r>
              <a:rPr lang="en-US" sz="2400" spc="-10" dirty="0" err="1" smtClean="0">
                <a:latin typeface="Calibri"/>
                <a:cs typeface="Calibri"/>
              </a:rPr>
              <a:t>x</a:t>
            </a:r>
            <a:r>
              <a:rPr sz="2400" spc="-15" baseline="-20833" dirty="0" err="1" smtClean="0">
                <a:latin typeface="Calibri"/>
                <a:cs typeface="Calibri"/>
              </a:rPr>
              <a:t>k</a:t>
            </a:r>
            <a:r>
              <a:rPr sz="2400" spc="-10" dirty="0">
                <a:latin typeface="Calibri"/>
                <a:cs typeface="Calibri"/>
              </a:rPr>
              <a:t>,</a:t>
            </a:r>
            <a:endParaRPr sz="2400" dirty="0">
              <a:latin typeface="Calibri"/>
              <a:cs typeface="Calibri"/>
            </a:endParaRPr>
          </a:p>
        </p:txBody>
      </p:sp>
      <p:sp>
        <p:nvSpPr>
          <p:cNvPr id="5" name="TextBox 4"/>
          <p:cNvSpPr txBox="1"/>
          <p:nvPr/>
        </p:nvSpPr>
        <p:spPr>
          <a:xfrm>
            <a:off x="2420759" y="1339403"/>
            <a:ext cx="296684" cy="369332"/>
          </a:xfrm>
          <a:prstGeom prst="rect">
            <a:avLst/>
          </a:prstGeom>
          <a:noFill/>
        </p:spPr>
        <p:txBody>
          <a:bodyPr wrap="square" rtlCol="0">
            <a:spAutoFit/>
          </a:bodyPr>
          <a:lstStyle/>
          <a:p>
            <a:r>
              <a:rPr lang="en-US" dirty="0" smtClean="0"/>
              <a:t>)</a:t>
            </a:r>
            <a:endParaRPr lang="en-US" dirty="0"/>
          </a:p>
        </p:txBody>
      </p:sp>
      <p:sp>
        <p:nvSpPr>
          <p:cNvPr id="25" name="TextBox 24"/>
          <p:cNvSpPr txBox="1"/>
          <p:nvPr/>
        </p:nvSpPr>
        <p:spPr>
          <a:xfrm>
            <a:off x="5392499" y="1246818"/>
            <a:ext cx="296684" cy="369332"/>
          </a:xfrm>
          <a:prstGeom prst="rect">
            <a:avLst/>
          </a:prstGeom>
          <a:noFill/>
        </p:spPr>
        <p:txBody>
          <a:bodyPr wrap="square" rtlCol="0">
            <a:spAutoFit/>
          </a:bodyPr>
          <a:lstStyle/>
          <a:p>
            <a:r>
              <a:rPr lang="en-US" dirty="0" smtClean="0"/>
              <a:t>)</a:t>
            </a:r>
            <a:endParaRPr lang="en-US" dirty="0"/>
          </a:p>
        </p:txBody>
      </p:sp>
      <p:sp>
        <p:nvSpPr>
          <p:cNvPr id="2" name="Flowchart: Connector 1"/>
          <p:cNvSpPr/>
          <p:nvPr/>
        </p:nvSpPr>
        <p:spPr>
          <a:xfrm>
            <a:off x="2473892" y="1559515"/>
            <a:ext cx="244699" cy="2704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3981243" y="1559515"/>
            <a:ext cx="244699" cy="2704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5418492" y="1519914"/>
            <a:ext cx="244699" cy="2704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6899851" y="1519914"/>
            <a:ext cx="244699" cy="2704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65746" y="1617611"/>
            <a:ext cx="3845687" cy="1746632"/>
          </a:xfrm>
          <a:prstGeom prst="rect">
            <a:avLst/>
          </a:prstGeom>
        </p:spPr>
        <p:txBody>
          <a:bodyPr wrap="square">
            <a:spAutoFit/>
          </a:bodyPr>
          <a:lstStyle/>
          <a:p>
            <a:pPr marL="25400">
              <a:lnSpc>
                <a:spcPct val="100000"/>
              </a:lnSpc>
              <a:spcBef>
                <a:spcPts val="335"/>
              </a:spcBef>
            </a:pPr>
            <a:r>
              <a:rPr lang="en-US" sz="2000" spc="-45" dirty="0">
                <a:cs typeface="Calibri"/>
              </a:rPr>
              <a:t>Now,</a:t>
            </a:r>
            <a:endParaRPr lang="en-US" sz="2000" dirty="0">
              <a:cs typeface="Calibri"/>
            </a:endParaRPr>
          </a:p>
          <a:p>
            <a:pPr marL="25400">
              <a:lnSpc>
                <a:spcPct val="100000"/>
              </a:lnSpc>
              <a:spcBef>
                <a:spcPts val="335"/>
              </a:spcBef>
            </a:pPr>
            <a:r>
              <a:rPr lang="en-US" sz="2000" spc="-5" dirty="0">
                <a:cs typeface="Calibri"/>
              </a:rPr>
              <a:t>d</a:t>
            </a:r>
            <a:r>
              <a:rPr lang="en-US" sz="2000" spc="-5" baseline="-25000" dirty="0">
                <a:cs typeface="Calibri"/>
              </a:rPr>
              <a:t>1</a:t>
            </a:r>
            <a:r>
              <a:rPr lang="en-US" sz="2000" spc="-15" dirty="0">
                <a:cs typeface="Calibri"/>
              </a:rPr>
              <a:t> </a:t>
            </a:r>
            <a:r>
              <a:rPr lang="en-US" sz="2000" dirty="0">
                <a:cs typeface="Calibri"/>
              </a:rPr>
              <a:t>=</a:t>
            </a:r>
            <a:r>
              <a:rPr lang="en-US" sz="2000" spc="-20" dirty="0">
                <a:cs typeface="Calibri"/>
              </a:rPr>
              <a:t> </a:t>
            </a:r>
            <a:r>
              <a:rPr lang="en-US" sz="2000" dirty="0">
                <a:cs typeface="Calibri"/>
              </a:rPr>
              <a:t>x</a:t>
            </a:r>
            <a:r>
              <a:rPr lang="en-US" sz="2000" spc="-20" dirty="0">
                <a:cs typeface="Calibri"/>
              </a:rPr>
              <a:t> </a:t>
            </a:r>
            <a:r>
              <a:rPr lang="en-US" sz="2000" dirty="0">
                <a:cs typeface="Calibri"/>
              </a:rPr>
              <a:t>-</a:t>
            </a:r>
            <a:r>
              <a:rPr lang="en-US" sz="2000" spc="-10" dirty="0">
                <a:cs typeface="Calibri"/>
              </a:rPr>
              <a:t> </a:t>
            </a:r>
            <a:r>
              <a:rPr lang="en-US" sz="2000" spc="5" dirty="0" err="1">
                <a:cs typeface="Calibri"/>
              </a:rPr>
              <a:t>x</a:t>
            </a:r>
            <a:r>
              <a:rPr lang="en-US" sz="2000" spc="7" baseline="-20833" dirty="0" err="1">
                <a:cs typeface="Calibri"/>
              </a:rPr>
              <a:t>k</a:t>
            </a:r>
            <a:r>
              <a:rPr lang="en-US" sz="2000" spc="-52" baseline="-20833" dirty="0">
                <a:cs typeface="Calibri"/>
              </a:rPr>
              <a:t> </a:t>
            </a:r>
            <a:r>
              <a:rPr lang="en-US" sz="2000" dirty="0">
                <a:cs typeface="Calibri"/>
              </a:rPr>
              <a:t>=</a:t>
            </a:r>
            <a:r>
              <a:rPr lang="en-US" sz="2000" spc="-10" dirty="0">
                <a:cs typeface="Calibri"/>
              </a:rPr>
              <a:t> </a:t>
            </a:r>
            <a:r>
              <a:rPr lang="en-US" sz="2000" dirty="0">
                <a:cs typeface="Calibri"/>
              </a:rPr>
              <a:t>{</a:t>
            </a:r>
            <a:r>
              <a:rPr lang="en-US" sz="2000" dirty="0" err="1">
                <a:cs typeface="Calibri"/>
              </a:rPr>
              <a:t>y</a:t>
            </a:r>
            <a:r>
              <a:rPr lang="en-US" sz="2000" baseline="-20833" dirty="0" err="1">
                <a:cs typeface="Calibri"/>
              </a:rPr>
              <a:t>k</a:t>
            </a:r>
            <a:r>
              <a:rPr lang="en-US" sz="2000" spc="382" baseline="-20833" dirty="0">
                <a:cs typeface="Calibri"/>
              </a:rPr>
              <a:t> </a:t>
            </a:r>
            <a:r>
              <a:rPr lang="en-US" sz="2000" spc="-5" dirty="0">
                <a:cs typeface="Calibri"/>
              </a:rPr>
              <a:t>+1</a:t>
            </a:r>
            <a:r>
              <a:rPr lang="en-US" sz="2000" spc="-20" dirty="0">
                <a:cs typeface="Calibri"/>
              </a:rPr>
              <a:t> </a:t>
            </a:r>
            <a:r>
              <a:rPr lang="en-US" sz="2000" dirty="0">
                <a:cs typeface="Calibri"/>
              </a:rPr>
              <a:t>–</a:t>
            </a:r>
            <a:r>
              <a:rPr lang="en-US" sz="2000" spc="-5" dirty="0">
                <a:cs typeface="Calibri"/>
              </a:rPr>
              <a:t> </a:t>
            </a:r>
            <a:r>
              <a:rPr lang="en-US" sz="2000" spc="-10" dirty="0">
                <a:cs typeface="Calibri"/>
              </a:rPr>
              <a:t>c}/m</a:t>
            </a:r>
            <a:r>
              <a:rPr lang="en-US" sz="2000" spc="-5" dirty="0">
                <a:cs typeface="Calibri"/>
              </a:rPr>
              <a:t> </a:t>
            </a:r>
            <a:r>
              <a:rPr lang="en-US" sz="2000" dirty="0">
                <a:cs typeface="Calibri"/>
              </a:rPr>
              <a:t>-</a:t>
            </a:r>
            <a:r>
              <a:rPr lang="en-US" sz="2000" spc="-5" dirty="0">
                <a:cs typeface="Calibri"/>
              </a:rPr>
              <a:t> </a:t>
            </a:r>
            <a:r>
              <a:rPr lang="en-US" sz="2000" spc="5" dirty="0" err="1">
                <a:cs typeface="Calibri"/>
              </a:rPr>
              <a:t>x</a:t>
            </a:r>
            <a:r>
              <a:rPr lang="en-US" sz="2000" spc="7" baseline="-20833" dirty="0" err="1">
                <a:cs typeface="Calibri"/>
              </a:rPr>
              <a:t>k</a:t>
            </a:r>
            <a:r>
              <a:rPr lang="en-US" sz="2000" spc="7" baseline="-20833" dirty="0">
                <a:cs typeface="Calibri"/>
              </a:rPr>
              <a:t> </a:t>
            </a:r>
            <a:r>
              <a:rPr lang="en-US" sz="2000" spc="-794" baseline="-20833" dirty="0">
                <a:cs typeface="Calibri"/>
              </a:rPr>
              <a:t> </a:t>
            </a:r>
            <a:r>
              <a:rPr lang="en-US" sz="2000" dirty="0">
                <a:cs typeface="Calibri"/>
              </a:rPr>
              <a:t>and</a:t>
            </a:r>
          </a:p>
          <a:p>
            <a:pPr marL="25400">
              <a:lnSpc>
                <a:spcPct val="100000"/>
              </a:lnSpc>
              <a:spcBef>
                <a:spcPts val="555"/>
              </a:spcBef>
            </a:pPr>
            <a:r>
              <a:rPr lang="en-US" sz="2000" spc="-5" dirty="0">
                <a:cs typeface="Calibri"/>
              </a:rPr>
              <a:t>d</a:t>
            </a:r>
            <a:r>
              <a:rPr lang="en-US" sz="2000" spc="-5" baseline="-25000" dirty="0">
                <a:cs typeface="Calibri"/>
              </a:rPr>
              <a:t>2</a:t>
            </a:r>
            <a:r>
              <a:rPr lang="en-US" sz="2000" spc="-15" dirty="0">
                <a:cs typeface="Calibri"/>
              </a:rPr>
              <a:t> </a:t>
            </a:r>
            <a:r>
              <a:rPr lang="en-US" sz="2000" dirty="0">
                <a:cs typeface="Calibri"/>
              </a:rPr>
              <a:t>=</a:t>
            </a:r>
            <a:r>
              <a:rPr lang="en-US" sz="2000" spc="-20" dirty="0">
                <a:cs typeface="Calibri"/>
              </a:rPr>
              <a:t> </a:t>
            </a:r>
            <a:r>
              <a:rPr lang="en-US" sz="2000" spc="-5" dirty="0">
                <a:cs typeface="Calibri"/>
              </a:rPr>
              <a:t>(</a:t>
            </a:r>
            <a:r>
              <a:rPr lang="en-US" sz="2000" spc="-5" dirty="0" err="1">
                <a:cs typeface="Calibri"/>
              </a:rPr>
              <a:t>x</a:t>
            </a:r>
            <a:r>
              <a:rPr lang="en-US" sz="2000" spc="-7" baseline="-20833" dirty="0" err="1">
                <a:cs typeface="Calibri"/>
              </a:rPr>
              <a:t>k</a:t>
            </a:r>
            <a:r>
              <a:rPr lang="en-US" sz="2000" spc="-15" baseline="-20833" dirty="0">
                <a:cs typeface="Calibri"/>
              </a:rPr>
              <a:t> </a:t>
            </a:r>
            <a:r>
              <a:rPr lang="en-US" sz="2000" spc="-5" dirty="0">
                <a:cs typeface="Calibri"/>
              </a:rPr>
              <a:t>+1)-</a:t>
            </a:r>
            <a:r>
              <a:rPr lang="en-US" sz="2000" spc="-25" dirty="0">
                <a:cs typeface="Calibri"/>
              </a:rPr>
              <a:t> </a:t>
            </a:r>
            <a:r>
              <a:rPr lang="en-US" sz="2000" dirty="0">
                <a:cs typeface="Calibri"/>
              </a:rPr>
              <a:t>x</a:t>
            </a:r>
            <a:r>
              <a:rPr lang="en-US" sz="2000" spc="-25" dirty="0">
                <a:cs typeface="Calibri"/>
              </a:rPr>
              <a:t> </a:t>
            </a:r>
            <a:r>
              <a:rPr lang="en-US" sz="2000" dirty="0">
                <a:cs typeface="Calibri"/>
              </a:rPr>
              <a:t>=</a:t>
            </a:r>
            <a:r>
              <a:rPr lang="en-US" sz="2000" spc="5" dirty="0">
                <a:cs typeface="Calibri"/>
              </a:rPr>
              <a:t> </a:t>
            </a:r>
            <a:r>
              <a:rPr lang="en-US" sz="2000" spc="-5" dirty="0">
                <a:cs typeface="Calibri"/>
              </a:rPr>
              <a:t>x</a:t>
            </a:r>
            <a:r>
              <a:rPr lang="en-US" sz="2000" spc="-7" baseline="-20833" dirty="0">
                <a:cs typeface="Calibri"/>
              </a:rPr>
              <a:t>k</a:t>
            </a:r>
            <a:r>
              <a:rPr lang="en-US" sz="2000" spc="-5" dirty="0">
                <a:cs typeface="Calibri"/>
              </a:rPr>
              <a:t>+1–</a:t>
            </a:r>
            <a:r>
              <a:rPr lang="en-US" sz="2000" spc="-25" dirty="0">
                <a:cs typeface="Calibri"/>
              </a:rPr>
              <a:t> </a:t>
            </a:r>
            <a:r>
              <a:rPr lang="en-US" sz="2000" spc="-5" dirty="0">
                <a:cs typeface="Calibri"/>
              </a:rPr>
              <a:t>{y</a:t>
            </a:r>
            <a:r>
              <a:rPr lang="en-US" sz="2000" spc="-7" baseline="-20833" dirty="0">
                <a:cs typeface="Calibri"/>
              </a:rPr>
              <a:t>k</a:t>
            </a:r>
            <a:r>
              <a:rPr lang="en-US" sz="2000" spc="-5" dirty="0">
                <a:cs typeface="Calibri"/>
              </a:rPr>
              <a:t>+1</a:t>
            </a:r>
            <a:r>
              <a:rPr lang="en-US" sz="2000" spc="5" dirty="0">
                <a:cs typeface="Calibri"/>
              </a:rPr>
              <a:t> </a:t>
            </a:r>
            <a:r>
              <a:rPr lang="en-US" sz="2000" dirty="0">
                <a:cs typeface="Calibri"/>
              </a:rPr>
              <a:t>–</a:t>
            </a:r>
            <a:r>
              <a:rPr lang="en-US" sz="2000" spc="-20" dirty="0">
                <a:cs typeface="Calibri"/>
              </a:rPr>
              <a:t> </a:t>
            </a:r>
            <a:r>
              <a:rPr lang="en-US" sz="2000" spc="-10" dirty="0">
                <a:cs typeface="Calibri"/>
              </a:rPr>
              <a:t>c}/m</a:t>
            </a:r>
            <a:endParaRPr lang="en-US" sz="2000" dirty="0">
              <a:cs typeface="Calibri"/>
            </a:endParaRPr>
          </a:p>
        </p:txBody>
      </p:sp>
      <p:sp>
        <p:nvSpPr>
          <p:cNvPr id="4" name="TextBox 3"/>
          <p:cNvSpPr txBox="1"/>
          <p:nvPr/>
        </p:nvSpPr>
        <p:spPr>
          <a:xfrm>
            <a:off x="5677029" y="1118917"/>
            <a:ext cx="396420" cy="369332"/>
          </a:xfrm>
          <a:prstGeom prst="rect">
            <a:avLst/>
          </a:prstGeom>
          <a:noFill/>
        </p:spPr>
        <p:txBody>
          <a:bodyPr wrap="square" rtlCol="0">
            <a:spAutoFit/>
          </a:bodyPr>
          <a:lstStyle/>
          <a:p>
            <a:r>
              <a:rPr lang="en-US" dirty="0" smtClean="0"/>
              <a:t>d</a:t>
            </a:r>
            <a:endParaRPr lang="en-US" dirty="0"/>
          </a:p>
        </p:txBody>
      </p:sp>
    </p:spTree>
    <p:extLst>
      <p:ext uri="{BB962C8B-B14F-4D97-AF65-F5344CB8AC3E}">
        <p14:creationId xmlns="" xmlns:p14="http://schemas.microsoft.com/office/powerpoint/2010/main" val="28391655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idx="1"/>
          </p:nvPr>
        </p:nvSpPr>
        <p:spPr>
          <a:xfrm>
            <a:off x="962518" y="1078378"/>
            <a:ext cx="8761413" cy="380873"/>
          </a:xfrm>
          <a:prstGeom prst="rect">
            <a:avLst/>
          </a:prstGeom>
        </p:spPr>
        <p:txBody>
          <a:bodyPr vert="horz" wrap="square" lIns="0" tIns="11430" rIns="0" bIns="0" rtlCol="0">
            <a:spAutoFit/>
          </a:bodyPr>
          <a:lstStyle/>
          <a:p>
            <a:pPr marL="25400">
              <a:lnSpc>
                <a:spcPct val="100000"/>
              </a:lnSpc>
              <a:spcBef>
                <a:spcPts val="90"/>
              </a:spcBef>
              <a:tabLst>
                <a:tab pos="3339465" algn="l"/>
              </a:tabLst>
            </a:pPr>
            <a:r>
              <a:rPr sz="2400" b="0" spc="-5" dirty="0">
                <a:solidFill>
                  <a:srgbClr val="000000"/>
                </a:solidFill>
                <a:latin typeface="Calibri"/>
                <a:cs typeface="Calibri"/>
              </a:rPr>
              <a:t>The</a:t>
            </a:r>
            <a:r>
              <a:rPr sz="2400" b="0" spc="20" dirty="0">
                <a:solidFill>
                  <a:srgbClr val="000000"/>
                </a:solidFill>
                <a:latin typeface="Calibri"/>
                <a:cs typeface="Calibri"/>
              </a:rPr>
              <a:t> </a:t>
            </a:r>
            <a:r>
              <a:rPr lang="en-US" sz="2400" b="0" spc="20" dirty="0" smtClean="0">
                <a:solidFill>
                  <a:srgbClr val="000000"/>
                </a:solidFill>
                <a:latin typeface="Calibri"/>
                <a:cs typeface="Calibri"/>
              </a:rPr>
              <a:t>decision parameter is obtained as</a:t>
            </a: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35</a:t>
            </a:fld>
            <a:endParaRPr lang="en-US"/>
          </a:p>
        </p:txBody>
      </p:sp>
      <p:sp>
        <p:nvSpPr>
          <p:cNvPr id="2" name="TextBox 1"/>
          <p:cNvSpPr txBox="1"/>
          <p:nvPr/>
        </p:nvSpPr>
        <p:spPr>
          <a:xfrm>
            <a:off x="631064" y="2073499"/>
            <a:ext cx="8913255" cy="2594556"/>
          </a:xfrm>
          <a:prstGeom prst="rect">
            <a:avLst/>
          </a:prstGeom>
          <a:noFill/>
        </p:spPr>
        <p:txBody>
          <a:bodyPr wrap="square" rtlCol="0">
            <a:spAutoFit/>
          </a:bodyPr>
          <a:lstStyle/>
          <a:p>
            <a:pPr marR="1452245">
              <a:lnSpc>
                <a:spcPct val="100000"/>
              </a:lnSpc>
              <a:spcBef>
                <a:spcPts val="100"/>
              </a:spcBef>
            </a:pPr>
            <a:r>
              <a:rPr lang="en-US" sz="2400" dirty="0">
                <a:cs typeface="Calibri"/>
              </a:rPr>
              <a:t>d</a:t>
            </a:r>
            <a:r>
              <a:rPr lang="en-US" sz="2400" baseline="-25000" dirty="0">
                <a:cs typeface="Calibri"/>
              </a:rPr>
              <a:t>1</a:t>
            </a:r>
            <a:r>
              <a:rPr lang="en-US" sz="2400" spc="-5" dirty="0">
                <a:cs typeface="Calibri"/>
              </a:rPr>
              <a:t> </a:t>
            </a:r>
            <a:r>
              <a:rPr lang="en-US" sz="2400" dirty="0">
                <a:cs typeface="Calibri"/>
              </a:rPr>
              <a:t>-</a:t>
            </a:r>
            <a:r>
              <a:rPr lang="en-US" sz="2400" spc="-25" dirty="0">
                <a:cs typeface="Calibri"/>
              </a:rPr>
              <a:t> </a:t>
            </a:r>
            <a:r>
              <a:rPr lang="en-US" sz="2400" dirty="0">
                <a:cs typeface="Calibri"/>
              </a:rPr>
              <a:t>d</a:t>
            </a:r>
            <a:r>
              <a:rPr lang="en-US" sz="2400" baseline="-25000" dirty="0">
                <a:cs typeface="Calibri"/>
              </a:rPr>
              <a:t>2</a:t>
            </a:r>
            <a:r>
              <a:rPr lang="en-US" sz="2400" spc="-5" dirty="0">
                <a:cs typeface="Calibri"/>
              </a:rPr>
              <a:t> </a:t>
            </a:r>
            <a:r>
              <a:rPr lang="en-US" sz="2400" dirty="0">
                <a:cs typeface="Calibri"/>
              </a:rPr>
              <a:t>=</a:t>
            </a:r>
            <a:r>
              <a:rPr lang="en-US" sz="2400" spc="-15" dirty="0">
                <a:cs typeface="Calibri"/>
              </a:rPr>
              <a:t> </a:t>
            </a:r>
            <a:r>
              <a:rPr lang="en-US" sz="2400" spc="-5" dirty="0">
                <a:cs typeface="Calibri"/>
              </a:rPr>
              <a:t>[{</a:t>
            </a:r>
            <a:r>
              <a:rPr lang="en-US" sz="2400" spc="-5" dirty="0" err="1">
                <a:cs typeface="Calibri"/>
              </a:rPr>
              <a:t>y</a:t>
            </a:r>
            <a:r>
              <a:rPr lang="en-US" sz="2400" spc="-7" baseline="-20833" dirty="0" err="1">
                <a:cs typeface="Calibri"/>
              </a:rPr>
              <a:t>k</a:t>
            </a:r>
            <a:r>
              <a:rPr lang="en-US" sz="2400" spc="390" baseline="-20833" dirty="0">
                <a:cs typeface="Calibri"/>
              </a:rPr>
              <a:t> </a:t>
            </a:r>
            <a:r>
              <a:rPr lang="en-US" sz="2400" dirty="0">
                <a:cs typeface="Calibri"/>
              </a:rPr>
              <a:t>+1</a:t>
            </a:r>
            <a:r>
              <a:rPr lang="en-US" sz="2400" spc="-5" dirty="0">
                <a:cs typeface="Calibri"/>
              </a:rPr>
              <a:t> </a:t>
            </a:r>
            <a:r>
              <a:rPr lang="en-US" sz="2400" dirty="0">
                <a:cs typeface="Calibri"/>
              </a:rPr>
              <a:t>–</a:t>
            </a:r>
            <a:r>
              <a:rPr lang="en-US" sz="2400" spc="-15" dirty="0">
                <a:cs typeface="Calibri"/>
              </a:rPr>
              <a:t> </a:t>
            </a:r>
            <a:r>
              <a:rPr lang="en-US" sz="2400" spc="-10" dirty="0">
                <a:cs typeface="Calibri"/>
              </a:rPr>
              <a:t>c}/m</a:t>
            </a:r>
            <a:r>
              <a:rPr lang="en-US" sz="2400" dirty="0">
                <a:cs typeface="Calibri"/>
              </a:rPr>
              <a:t> -</a:t>
            </a:r>
            <a:r>
              <a:rPr lang="en-US" sz="2400" spc="-5" dirty="0">
                <a:cs typeface="Calibri"/>
              </a:rPr>
              <a:t> </a:t>
            </a:r>
            <a:r>
              <a:rPr lang="en-US" sz="2400" spc="-5" dirty="0" err="1">
                <a:cs typeface="Calibri"/>
              </a:rPr>
              <a:t>x</a:t>
            </a:r>
            <a:r>
              <a:rPr lang="en-US" sz="2400" spc="-7" baseline="-20833" dirty="0" err="1">
                <a:cs typeface="Calibri"/>
              </a:rPr>
              <a:t>k</a:t>
            </a:r>
            <a:r>
              <a:rPr lang="en-US" sz="2400" spc="-5" dirty="0">
                <a:cs typeface="Calibri"/>
              </a:rPr>
              <a:t>]</a:t>
            </a:r>
            <a:r>
              <a:rPr lang="en-US" sz="2400" dirty="0">
                <a:cs typeface="Calibri"/>
              </a:rPr>
              <a:t> </a:t>
            </a:r>
            <a:r>
              <a:rPr lang="en-US" sz="2400" spc="-5" dirty="0">
                <a:cs typeface="Calibri"/>
              </a:rPr>
              <a:t>-[x</a:t>
            </a:r>
            <a:r>
              <a:rPr lang="en-US" sz="2400" spc="-7" baseline="-20833" dirty="0">
                <a:cs typeface="Calibri"/>
              </a:rPr>
              <a:t>k</a:t>
            </a:r>
            <a:r>
              <a:rPr lang="en-US" sz="2400" spc="-5" dirty="0">
                <a:cs typeface="Calibri"/>
              </a:rPr>
              <a:t>+1</a:t>
            </a:r>
            <a:r>
              <a:rPr lang="en-US" sz="2400" spc="-5" dirty="0" smtClean="0">
                <a:cs typeface="Calibri"/>
              </a:rPr>
              <a:t>–{{</a:t>
            </a:r>
            <a:r>
              <a:rPr lang="en-US" sz="2400" spc="-5" dirty="0">
                <a:cs typeface="Calibri"/>
              </a:rPr>
              <a:t>y</a:t>
            </a:r>
            <a:r>
              <a:rPr lang="en-US" sz="2400" spc="-7" baseline="-20833" dirty="0">
                <a:cs typeface="Calibri"/>
              </a:rPr>
              <a:t>k</a:t>
            </a:r>
            <a:r>
              <a:rPr lang="en-US" sz="2400" spc="-5" dirty="0">
                <a:cs typeface="Calibri"/>
              </a:rPr>
              <a:t>+1</a:t>
            </a:r>
            <a:r>
              <a:rPr lang="en-US" sz="2400" spc="5" dirty="0">
                <a:cs typeface="Calibri"/>
              </a:rPr>
              <a:t> </a:t>
            </a:r>
            <a:r>
              <a:rPr lang="en-US" sz="2400" dirty="0">
                <a:cs typeface="Calibri"/>
              </a:rPr>
              <a:t>–</a:t>
            </a:r>
            <a:r>
              <a:rPr lang="en-US" sz="2400" spc="-30" dirty="0">
                <a:cs typeface="Calibri"/>
              </a:rPr>
              <a:t> </a:t>
            </a:r>
            <a:r>
              <a:rPr lang="en-US" sz="2400" spc="-10" dirty="0">
                <a:cs typeface="Calibri"/>
              </a:rPr>
              <a:t>c}/m</a:t>
            </a:r>
            <a:r>
              <a:rPr lang="en-US" sz="2400" spc="-20" dirty="0">
                <a:cs typeface="Calibri"/>
              </a:rPr>
              <a:t> </a:t>
            </a:r>
            <a:r>
              <a:rPr lang="en-US" sz="2400" spc="-5" dirty="0">
                <a:cs typeface="Calibri"/>
              </a:rPr>
              <a:t>}]</a:t>
            </a:r>
            <a:endParaRPr lang="en-US" sz="2400" dirty="0">
              <a:cs typeface="Calibri"/>
            </a:endParaRPr>
          </a:p>
          <a:p>
            <a:pPr marL="38100">
              <a:lnSpc>
                <a:spcPct val="100000"/>
              </a:lnSpc>
              <a:spcBef>
                <a:spcPts val="865"/>
              </a:spcBef>
            </a:pPr>
            <a:endParaRPr lang="en-US" sz="2400" dirty="0">
              <a:cs typeface="Calibri"/>
            </a:endParaRPr>
          </a:p>
          <a:p>
            <a:pPr marL="38100" marR="1251585">
              <a:lnSpc>
                <a:spcPct val="120000"/>
              </a:lnSpc>
            </a:pPr>
            <a:r>
              <a:rPr lang="en-US" sz="2400" dirty="0">
                <a:cs typeface="Calibri"/>
              </a:rPr>
              <a:t>d</a:t>
            </a:r>
            <a:r>
              <a:rPr lang="en-US" sz="2400" baseline="-25000" dirty="0">
                <a:cs typeface="Calibri"/>
              </a:rPr>
              <a:t>1</a:t>
            </a:r>
            <a:r>
              <a:rPr lang="en-US" sz="2400" spc="-10" dirty="0">
                <a:cs typeface="Calibri"/>
              </a:rPr>
              <a:t> </a:t>
            </a:r>
            <a:r>
              <a:rPr lang="en-US" sz="2400" dirty="0">
                <a:cs typeface="Calibri"/>
              </a:rPr>
              <a:t>-</a:t>
            </a:r>
            <a:r>
              <a:rPr lang="en-US" sz="2400" spc="-30" dirty="0">
                <a:cs typeface="Calibri"/>
              </a:rPr>
              <a:t> </a:t>
            </a:r>
            <a:r>
              <a:rPr lang="en-US" sz="2400" dirty="0">
                <a:cs typeface="Calibri"/>
              </a:rPr>
              <a:t>d</a:t>
            </a:r>
            <a:r>
              <a:rPr lang="en-US" sz="2400" baseline="-25000" dirty="0">
                <a:cs typeface="Calibri"/>
              </a:rPr>
              <a:t>2</a:t>
            </a:r>
            <a:r>
              <a:rPr lang="en-US" sz="2400" spc="-10" dirty="0">
                <a:cs typeface="Calibri"/>
              </a:rPr>
              <a:t> </a:t>
            </a:r>
            <a:r>
              <a:rPr lang="en-US" sz="2400" dirty="0">
                <a:cs typeface="Calibri"/>
              </a:rPr>
              <a:t>=</a:t>
            </a:r>
            <a:r>
              <a:rPr lang="en-US" sz="2400" spc="-25" dirty="0">
                <a:cs typeface="Calibri"/>
              </a:rPr>
              <a:t> </a:t>
            </a:r>
            <a:r>
              <a:rPr lang="en-US" sz="2400" dirty="0">
                <a:cs typeface="Calibri"/>
              </a:rPr>
              <a:t>2/m*</a:t>
            </a:r>
            <a:r>
              <a:rPr lang="en-US" sz="2400" spc="-20" dirty="0">
                <a:cs typeface="Calibri"/>
              </a:rPr>
              <a:t> </a:t>
            </a:r>
            <a:r>
              <a:rPr lang="en-US" sz="2400" spc="-5" dirty="0">
                <a:cs typeface="Calibri"/>
              </a:rPr>
              <a:t>(y</a:t>
            </a:r>
            <a:r>
              <a:rPr lang="en-US" sz="2400" spc="-7" baseline="-20833" dirty="0">
                <a:cs typeface="Calibri"/>
              </a:rPr>
              <a:t>k</a:t>
            </a:r>
            <a:r>
              <a:rPr lang="en-US" sz="2400" spc="-5" dirty="0">
                <a:cs typeface="Calibri"/>
              </a:rPr>
              <a:t>+1)</a:t>
            </a:r>
            <a:r>
              <a:rPr lang="en-US" sz="2400" spc="-25" dirty="0">
                <a:cs typeface="Calibri"/>
              </a:rPr>
              <a:t> </a:t>
            </a:r>
            <a:r>
              <a:rPr lang="en-US" sz="2400" dirty="0">
                <a:cs typeface="Calibri"/>
              </a:rPr>
              <a:t>-</a:t>
            </a:r>
            <a:r>
              <a:rPr lang="en-US" sz="2400" spc="-5" dirty="0">
                <a:cs typeface="Calibri"/>
              </a:rPr>
              <a:t> 2c/m</a:t>
            </a:r>
            <a:r>
              <a:rPr lang="en-US" sz="2400" dirty="0">
                <a:cs typeface="Calibri"/>
              </a:rPr>
              <a:t> –</a:t>
            </a:r>
            <a:r>
              <a:rPr lang="en-US" sz="2400" spc="-25" dirty="0">
                <a:cs typeface="Calibri"/>
              </a:rPr>
              <a:t> </a:t>
            </a:r>
            <a:r>
              <a:rPr lang="en-US" sz="2400" dirty="0">
                <a:cs typeface="Calibri"/>
              </a:rPr>
              <a:t>2x</a:t>
            </a:r>
            <a:r>
              <a:rPr lang="en-US" sz="2400" baseline="-20833" dirty="0">
                <a:cs typeface="Calibri"/>
              </a:rPr>
              <a:t>k</a:t>
            </a:r>
            <a:r>
              <a:rPr lang="en-US" sz="2400" spc="382" baseline="-20833" dirty="0">
                <a:cs typeface="Calibri"/>
              </a:rPr>
              <a:t> </a:t>
            </a:r>
            <a:r>
              <a:rPr lang="en-US" sz="2400" dirty="0">
                <a:cs typeface="Calibri"/>
              </a:rPr>
              <a:t>-1 </a:t>
            </a:r>
            <a:endParaRPr lang="en-US" sz="2400" dirty="0" smtClean="0">
              <a:cs typeface="Calibri"/>
            </a:endParaRPr>
          </a:p>
          <a:p>
            <a:pPr marL="38100" marR="1251585">
              <a:lnSpc>
                <a:spcPct val="120000"/>
              </a:lnSpc>
            </a:pPr>
            <a:r>
              <a:rPr lang="en-US" sz="2400" spc="-800" dirty="0" smtClean="0">
                <a:cs typeface="Calibri"/>
              </a:rPr>
              <a:t> </a:t>
            </a:r>
            <a:r>
              <a:rPr lang="en-US" sz="2400" spc="-10" dirty="0">
                <a:cs typeface="Calibri"/>
              </a:rPr>
              <a:t>Since,</a:t>
            </a:r>
            <a:r>
              <a:rPr lang="en-US" sz="2400" spc="45" dirty="0">
                <a:cs typeface="Calibri"/>
              </a:rPr>
              <a:t> </a:t>
            </a:r>
            <a:r>
              <a:rPr lang="en-US" sz="2400" spc="-5" dirty="0">
                <a:cs typeface="Calibri"/>
              </a:rPr>
              <a:t>slope</a:t>
            </a:r>
            <a:r>
              <a:rPr lang="en-US" sz="2400" spc="40" dirty="0">
                <a:cs typeface="Calibri"/>
              </a:rPr>
              <a:t> </a:t>
            </a:r>
            <a:r>
              <a:rPr lang="en-US" sz="2400" spc="-5" dirty="0">
                <a:cs typeface="Calibri"/>
              </a:rPr>
              <a:t>of</a:t>
            </a:r>
            <a:r>
              <a:rPr lang="en-US" sz="2400" spc="30" dirty="0">
                <a:cs typeface="Calibri"/>
              </a:rPr>
              <a:t> </a:t>
            </a:r>
            <a:r>
              <a:rPr lang="en-US" sz="2400" spc="-10" dirty="0">
                <a:cs typeface="Calibri"/>
              </a:rPr>
              <a:t>line</a:t>
            </a:r>
            <a:r>
              <a:rPr lang="en-US" sz="2400" spc="85" dirty="0">
                <a:cs typeface="Calibri"/>
              </a:rPr>
              <a:t> </a:t>
            </a:r>
            <a:r>
              <a:rPr lang="en-US" sz="2400" b="1" dirty="0">
                <a:cs typeface="Calibri"/>
              </a:rPr>
              <a:t>(m)</a:t>
            </a:r>
            <a:r>
              <a:rPr lang="en-US" sz="2400" b="1" spc="55" dirty="0">
                <a:cs typeface="Calibri"/>
              </a:rPr>
              <a:t> </a:t>
            </a:r>
            <a:r>
              <a:rPr lang="en-US" sz="2400" b="1" dirty="0">
                <a:cs typeface="Calibri"/>
              </a:rPr>
              <a:t>=</a:t>
            </a:r>
            <a:r>
              <a:rPr lang="en-US" sz="2400" b="1" spc="30" dirty="0">
                <a:cs typeface="Calibri"/>
              </a:rPr>
              <a:t> </a:t>
            </a:r>
            <a:r>
              <a:rPr lang="el-GR" sz="2400" b="1" dirty="0">
                <a:cs typeface="Calibri"/>
              </a:rPr>
              <a:t>Δ</a:t>
            </a:r>
            <a:r>
              <a:rPr lang="en-US" sz="2400" b="1" dirty="0">
                <a:cs typeface="Calibri"/>
              </a:rPr>
              <a:t>y</a:t>
            </a:r>
            <a:r>
              <a:rPr lang="en-US" sz="2400" b="1" spc="25" dirty="0">
                <a:cs typeface="Calibri"/>
              </a:rPr>
              <a:t> </a:t>
            </a:r>
            <a:r>
              <a:rPr lang="en-US" sz="2400" b="1" dirty="0">
                <a:cs typeface="Calibri"/>
              </a:rPr>
              <a:t>/</a:t>
            </a:r>
            <a:r>
              <a:rPr lang="en-US" sz="2400" b="1" spc="60" dirty="0">
                <a:cs typeface="Calibri"/>
              </a:rPr>
              <a:t> </a:t>
            </a:r>
            <a:r>
              <a:rPr lang="el-GR" sz="2400" b="1" dirty="0">
                <a:cs typeface="Calibri"/>
              </a:rPr>
              <a:t>Δ</a:t>
            </a:r>
            <a:r>
              <a:rPr lang="en-US" sz="2400" b="1" dirty="0">
                <a:cs typeface="Calibri"/>
              </a:rPr>
              <a:t>x</a:t>
            </a:r>
            <a:r>
              <a:rPr lang="en-US" sz="2400" dirty="0">
                <a:cs typeface="Calibri"/>
              </a:rPr>
              <a:t>, </a:t>
            </a:r>
            <a:r>
              <a:rPr lang="en-US" sz="2400" spc="5" dirty="0">
                <a:cs typeface="Calibri"/>
              </a:rPr>
              <a:t> </a:t>
            </a:r>
            <a:r>
              <a:rPr lang="en-US" sz="2400" spc="-15" dirty="0">
                <a:cs typeface="Calibri"/>
              </a:rPr>
              <a:t>we</a:t>
            </a:r>
            <a:r>
              <a:rPr lang="en-US" sz="2400" spc="-20" dirty="0">
                <a:cs typeface="Calibri"/>
              </a:rPr>
              <a:t> </a:t>
            </a:r>
            <a:r>
              <a:rPr lang="en-US" sz="2400" spc="-25" dirty="0">
                <a:cs typeface="Calibri"/>
              </a:rPr>
              <a:t>have</a:t>
            </a:r>
            <a:endParaRPr lang="en-US" sz="2400" dirty="0">
              <a:cs typeface="Calibri"/>
            </a:endParaRPr>
          </a:p>
          <a:p>
            <a:pPr marL="38100">
              <a:lnSpc>
                <a:spcPct val="100000"/>
              </a:lnSpc>
              <a:spcBef>
                <a:spcPts val="869"/>
              </a:spcBef>
            </a:pPr>
            <a:r>
              <a:rPr lang="en-US" sz="2400" spc="-10" dirty="0" err="1" smtClean="0">
                <a:cs typeface="Calibri"/>
              </a:rPr>
              <a:t>p</a:t>
            </a:r>
            <a:r>
              <a:rPr lang="en-US" sz="2400" spc="-15" baseline="-20833" dirty="0" err="1" smtClean="0">
                <a:cs typeface="Calibri"/>
              </a:rPr>
              <a:t>k</a:t>
            </a:r>
            <a:r>
              <a:rPr lang="en-US" sz="2400" spc="397" baseline="-20833" dirty="0" smtClean="0">
                <a:cs typeface="Calibri"/>
              </a:rPr>
              <a:t> </a:t>
            </a:r>
            <a:r>
              <a:rPr lang="en-US" sz="2400" dirty="0">
                <a:cs typeface="Calibri"/>
              </a:rPr>
              <a:t>=</a:t>
            </a:r>
            <a:r>
              <a:rPr lang="en-US" sz="2400" spc="-25" dirty="0">
                <a:cs typeface="Calibri"/>
              </a:rPr>
              <a:t> </a:t>
            </a:r>
            <a:r>
              <a:rPr lang="el-GR" sz="2400" dirty="0">
                <a:cs typeface="Calibri"/>
              </a:rPr>
              <a:t>Δ</a:t>
            </a:r>
            <a:r>
              <a:rPr lang="en-US" sz="2400" dirty="0">
                <a:cs typeface="Calibri"/>
              </a:rPr>
              <a:t>y</a:t>
            </a:r>
            <a:r>
              <a:rPr lang="en-US" sz="2400" spc="-15" dirty="0">
                <a:cs typeface="Calibri"/>
              </a:rPr>
              <a:t> </a:t>
            </a:r>
            <a:r>
              <a:rPr lang="en-US" sz="2400" spc="-5" dirty="0" smtClean="0">
                <a:cs typeface="Calibri"/>
              </a:rPr>
              <a:t>(d</a:t>
            </a:r>
            <a:r>
              <a:rPr lang="en-US" sz="2400" spc="-5" baseline="-25000" dirty="0" smtClean="0">
                <a:cs typeface="Calibri"/>
              </a:rPr>
              <a:t>1</a:t>
            </a:r>
            <a:r>
              <a:rPr lang="en-US" sz="2400" spc="-35" dirty="0" smtClean="0">
                <a:cs typeface="Calibri"/>
              </a:rPr>
              <a:t> </a:t>
            </a:r>
            <a:r>
              <a:rPr lang="en-US" sz="2400" dirty="0">
                <a:cs typeface="Calibri"/>
              </a:rPr>
              <a:t>-</a:t>
            </a:r>
            <a:r>
              <a:rPr lang="en-US" sz="2400" spc="-10" dirty="0">
                <a:cs typeface="Calibri"/>
              </a:rPr>
              <a:t> </a:t>
            </a:r>
            <a:r>
              <a:rPr lang="en-US" sz="2400" dirty="0">
                <a:cs typeface="Calibri"/>
              </a:rPr>
              <a:t>d</a:t>
            </a:r>
            <a:r>
              <a:rPr lang="en-US" sz="2400" baseline="-25000" dirty="0">
                <a:cs typeface="Calibri"/>
              </a:rPr>
              <a:t>2</a:t>
            </a:r>
            <a:r>
              <a:rPr lang="en-US" sz="2400" dirty="0" smtClean="0">
                <a:cs typeface="Calibri"/>
              </a:rPr>
              <a:t>)</a:t>
            </a:r>
            <a:r>
              <a:rPr lang="en-US" sz="2400" b="1" spc="5" dirty="0" smtClean="0">
                <a:cs typeface="Calibri"/>
              </a:rPr>
              <a:t>=</a:t>
            </a:r>
            <a:r>
              <a:rPr lang="en-US" sz="2400" b="1" spc="-20" dirty="0" smtClean="0">
                <a:cs typeface="Calibri"/>
              </a:rPr>
              <a:t> </a:t>
            </a:r>
            <a:r>
              <a:rPr lang="en-US" sz="2400" spc="-5" dirty="0">
                <a:cs typeface="Calibri"/>
              </a:rPr>
              <a:t>2</a:t>
            </a:r>
            <a:r>
              <a:rPr lang="el-GR" sz="2400" spc="-5" dirty="0">
                <a:cs typeface="Calibri"/>
              </a:rPr>
              <a:t>Δ</a:t>
            </a:r>
            <a:r>
              <a:rPr lang="en-US" sz="2400" spc="-5" dirty="0">
                <a:cs typeface="Calibri"/>
              </a:rPr>
              <a:t>x</a:t>
            </a:r>
            <a:r>
              <a:rPr lang="en-US" sz="2400" spc="10" dirty="0">
                <a:cs typeface="Calibri"/>
              </a:rPr>
              <a:t> </a:t>
            </a:r>
            <a:r>
              <a:rPr lang="en-US" sz="2400" dirty="0">
                <a:cs typeface="Calibri"/>
              </a:rPr>
              <a:t>(y</a:t>
            </a:r>
            <a:r>
              <a:rPr lang="en-US" sz="2400" baseline="-21072" dirty="0">
                <a:cs typeface="Calibri"/>
              </a:rPr>
              <a:t>k</a:t>
            </a:r>
            <a:r>
              <a:rPr lang="en-US" sz="2400" dirty="0">
                <a:cs typeface="Calibri"/>
              </a:rPr>
              <a:t>+1)</a:t>
            </a:r>
            <a:r>
              <a:rPr lang="en-US" sz="2400" spc="15" dirty="0">
                <a:cs typeface="Calibri"/>
              </a:rPr>
              <a:t> </a:t>
            </a:r>
            <a:r>
              <a:rPr lang="en-US" sz="2400" spc="-5" dirty="0">
                <a:cs typeface="Calibri"/>
              </a:rPr>
              <a:t>-</a:t>
            </a:r>
            <a:r>
              <a:rPr lang="en-US" sz="2400" spc="20" dirty="0">
                <a:cs typeface="Calibri"/>
              </a:rPr>
              <a:t> </a:t>
            </a:r>
            <a:r>
              <a:rPr lang="en-US" sz="2400" spc="-5" dirty="0">
                <a:cs typeface="Calibri"/>
              </a:rPr>
              <a:t>2c</a:t>
            </a:r>
            <a:r>
              <a:rPr lang="en-US" sz="2400" spc="5" dirty="0">
                <a:cs typeface="Calibri"/>
              </a:rPr>
              <a:t> </a:t>
            </a:r>
            <a:r>
              <a:rPr lang="el-GR" sz="2400" spc="-5" dirty="0">
                <a:cs typeface="Calibri"/>
              </a:rPr>
              <a:t>Δ</a:t>
            </a:r>
            <a:r>
              <a:rPr lang="en-US" sz="2400" spc="-5" dirty="0">
                <a:cs typeface="Calibri"/>
              </a:rPr>
              <a:t>x</a:t>
            </a:r>
            <a:r>
              <a:rPr lang="en-US" sz="2400" spc="-10" dirty="0">
                <a:cs typeface="Calibri"/>
              </a:rPr>
              <a:t> </a:t>
            </a:r>
            <a:r>
              <a:rPr lang="en-US" sz="2400" spc="-5" dirty="0">
                <a:cs typeface="Calibri"/>
              </a:rPr>
              <a:t>-</a:t>
            </a:r>
            <a:r>
              <a:rPr lang="en-US" sz="2400" spc="20" dirty="0">
                <a:cs typeface="Calibri"/>
              </a:rPr>
              <a:t> </a:t>
            </a:r>
            <a:r>
              <a:rPr lang="en-US" sz="2400" spc="-5" dirty="0">
                <a:cs typeface="Calibri"/>
              </a:rPr>
              <a:t>2</a:t>
            </a:r>
            <a:r>
              <a:rPr lang="el-GR" sz="2400" spc="-5" dirty="0">
                <a:cs typeface="Calibri"/>
              </a:rPr>
              <a:t>Δ</a:t>
            </a:r>
            <a:r>
              <a:rPr lang="en-US" sz="2400" spc="-5" dirty="0">
                <a:cs typeface="Calibri"/>
              </a:rPr>
              <a:t>y</a:t>
            </a:r>
            <a:r>
              <a:rPr lang="en-US" sz="2400" dirty="0">
                <a:cs typeface="Calibri"/>
              </a:rPr>
              <a:t> </a:t>
            </a:r>
            <a:r>
              <a:rPr lang="en-US" sz="2400" dirty="0" err="1" smtClean="0">
                <a:cs typeface="Calibri"/>
              </a:rPr>
              <a:t>x</a:t>
            </a:r>
            <a:r>
              <a:rPr lang="en-US" sz="2400" baseline="-21072" dirty="0" err="1" smtClean="0">
                <a:cs typeface="Calibri"/>
              </a:rPr>
              <a:t>k</a:t>
            </a:r>
            <a:r>
              <a:rPr lang="en-US" sz="2400" spc="-5" dirty="0" smtClean="0">
                <a:cs typeface="Calibri"/>
              </a:rPr>
              <a:t>-</a:t>
            </a:r>
            <a:r>
              <a:rPr lang="en-US" sz="2400" spc="-55" dirty="0" smtClean="0">
                <a:cs typeface="Calibri"/>
              </a:rPr>
              <a:t> </a:t>
            </a:r>
            <a:r>
              <a:rPr lang="el-GR" sz="2400" spc="-5" dirty="0">
                <a:cs typeface="Calibri"/>
              </a:rPr>
              <a:t>Δ</a:t>
            </a:r>
            <a:r>
              <a:rPr lang="en-US" sz="2400" spc="-5" dirty="0">
                <a:cs typeface="Calibri"/>
              </a:rPr>
              <a:t>y</a:t>
            </a:r>
            <a:endParaRPr lang="en-US" sz="2400" dirty="0">
              <a:cs typeface="Calibri"/>
            </a:endParaRPr>
          </a:p>
          <a:p>
            <a:endParaRPr lang="en-US" dirty="0"/>
          </a:p>
        </p:txBody>
      </p:sp>
    </p:spTree>
    <p:extLst>
      <p:ext uri="{BB962C8B-B14F-4D97-AF65-F5344CB8AC3E}">
        <p14:creationId xmlns="" xmlns:p14="http://schemas.microsoft.com/office/powerpoint/2010/main" val="1252680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5"/>
            <a:ext cx="11229304" cy="4351338"/>
          </a:xfrm>
        </p:spPr>
        <p:txBody>
          <a:bodyPr/>
          <a:lstStyle/>
          <a:p>
            <a:pPr marL="0" indent="0">
              <a:lnSpc>
                <a:spcPts val="3329"/>
              </a:lnSpc>
              <a:buNone/>
            </a:pPr>
            <a:r>
              <a:rPr lang="en-US" b="1" spc="5" dirty="0" err="1" smtClean="0">
                <a:cs typeface="Calibri"/>
              </a:rPr>
              <a:t>p</a:t>
            </a:r>
            <a:r>
              <a:rPr lang="en-US" b="1" spc="7" baseline="-19841" dirty="0" err="1" smtClean="0">
                <a:cs typeface="Calibri"/>
              </a:rPr>
              <a:t>k</a:t>
            </a:r>
            <a:r>
              <a:rPr lang="en-US" b="1" spc="7" baseline="-19841" dirty="0" smtClean="0">
                <a:cs typeface="Calibri"/>
              </a:rPr>
              <a:t> </a:t>
            </a:r>
            <a:r>
              <a:rPr lang="en-US" b="1" spc="-5" dirty="0">
                <a:cs typeface="Calibri"/>
              </a:rPr>
              <a:t>=</a:t>
            </a:r>
            <a:r>
              <a:rPr lang="en-US" b="1" spc="5" dirty="0">
                <a:cs typeface="Calibri"/>
              </a:rPr>
              <a:t> </a:t>
            </a:r>
            <a:r>
              <a:rPr lang="en-US" b="1" spc="-10" dirty="0">
                <a:cs typeface="Calibri"/>
              </a:rPr>
              <a:t>2</a:t>
            </a:r>
            <a:r>
              <a:rPr lang="el-GR" b="1" spc="-10" dirty="0">
                <a:cs typeface="Calibri"/>
              </a:rPr>
              <a:t>Δ</a:t>
            </a:r>
            <a:r>
              <a:rPr lang="en-US" b="1" spc="-10" dirty="0">
                <a:cs typeface="Calibri"/>
              </a:rPr>
              <a:t>x</a:t>
            </a:r>
            <a:r>
              <a:rPr lang="en-US" b="1" spc="5" dirty="0">
                <a:cs typeface="Calibri"/>
              </a:rPr>
              <a:t> </a:t>
            </a:r>
            <a:r>
              <a:rPr lang="en-US" b="1" spc="-5" dirty="0">
                <a:cs typeface="Calibri"/>
              </a:rPr>
              <a:t>(y</a:t>
            </a:r>
            <a:r>
              <a:rPr lang="en-US" b="1" spc="-7" baseline="-19841" dirty="0">
                <a:cs typeface="Calibri"/>
              </a:rPr>
              <a:t>k</a:t>
            </a:r>
            <a:r>
              <a:rPr lang="en-US" b="1" spc="-5" dirty="0">
                <a:cs typeface="Calibri"/>
              </a:rPr>
              <a:t>+1)</a:t>
            </a:r>
            <a:r>
              <a:rPr lang="en-US" b="1" spc="60" dirty="0">
                <a:cs typeface="Calibri"/>
              </a:rPr>
              <a:t> </a:t>
            </a:r>
            <a:r>
              <a:rPr lang="en-US" b="1" spc="-5" dirty="0">
                <a:cs typeface="Calibri"/>
              </a:rPr>
              <a:t>- </a:t>
            </a:r>
            <a:r>
              <a:rPr lang="en-US" b="1" spc="-10" dirty="0">
                <a:cs typeface="Calibri"/>
              </a:rPr>
              <a:t>2c</a:t>
            </a:r>
            <a:r>
              <a:rPr lang="en-US" b="1" spc="-5" dirty="0">
                <a:cs typeface="Calibri"/>
              </a:rPr>
              <a:t> </a:t>
            </a:r>
            <a:r>
              <a:rPr lang="el-GR" b="1" spc="-5" dirty="0">
                <a:cs typeface="Calibri"/>
              </a:rPr>
              <a:t>Δ</a:t>
            </a:r>
            <a:r>
              <a:rPr lang="en-US" b="1" spc="-5" dirty="0">
                <a:cs typeface="Calibri"/>
              </a:rPr>
              <a:t>x</a:t>
            </a:r>
            <a:r>
              <a:rPr lang="en-US" b="1" spc="10" dirty="0">
                <a:cs typeface="Calibri"/>
              </a:rPr>
              <a:t> </a:t>
            </a:r>
            <a:r>
              <a:rPr lang="en-US" b="1" spc="-5" dirty="0">
                <a:cs typeface="Calibri"/>
              </a:rPr>
              <a:t>- </a:t>
            </a:r>
            <a:r>
              <a:rPr lang="en-US" b="1" spc="-10" dirty="0">
                <a:cs typeface="Calibri"/>
              </a:rPr>
              <a:t>2</a:t>
            </a:r>
            <a:r>
              <a:rPr lang="el-GR" b="1" spc="-10" dirty="0">
                <a:cs typeface="Calibri"/>
              </a:rPr>
              <a:t>Δ</a:t>
            </a:r>
            <a:r>
              <a:rPr lang="en-US" b="1" spc="-10" dirty="0">
                <a:cs typeface="Calibri"/>
              </a:rPr>
              <a:t>y</a:t>
            </a:r>
            <a:r>
              <a:rPr lang="en-US" b="1" spc="20" dirty="0">
                <a:cs typeface="Calibri"/>
              </a:rPr>
              <a:t> </a:t>
            </a:r>
            <a:r>
              <a:rPr lang="en-US" b="1" dirty="0" err="1">
                <a:cs typeface="Calibri"/>
              </a:rPr>
              <a:t>x</a:t>
            </a:r>
            <a:r>
              <a:rPr lang="en-US" b="1" baseline="-19841" dirty="0" err="1">
                <a:cs typeface="Calibri"/>
              </a:rPr>
              <a:t>k</a:t>
            </a:r>
            <a:r>
              <a:rPr lang="en-US" b="1" spc="367" baseline="-19841" dirty="0">
                <a:cs typeface="Calibri"/>
              </a:rPr>
              <a:t> </a:t>
            </a:r>
            <a:r>
              <a:rPr lang="en-US" b="1" spc="-5" dirty="0">
                <a:cs typeface="Calibri"/>
              </a:rPr>
              <a:t>-</a:t>
            </a:r>
            <a:r>
              <a:rPr lang="en-US" b="1" dirty="0">
                <a:cs typeface="Calibri"/>
              </a:rPr>
              <a:t> </a:t>
            </a:r>
            <a:r>
              <a:rPr lang="el-GR" b="1" spc="-5" dirty="0">
                <a:cs typeface="Calibri"/>
              </a:rPr>
              <a:t>Δ</a:t>
            </a:r>
            <a:r>
              <a:rPr lang="en-US" b="1" spc="-5" dirty="0">
                <a:cs typeface="Calibri"/>
              </a:rPr>
              <a:t>y</a:t>
            </a:r>
            <a:endParaRPr lang="en-US" dirty="0">
              <a:cs typeface="Calibri"/>
            </a:endParaRPr>
          </a:p>
          <a:p>
            <a:pPr marL="0" indent="0">
              <a:lnSpc>
                <a:spcPct val="100000"/>
              </a:lnSpc>
              <a:spcBef>
                <a:spcPts val="770"/>
              </a:spcBef>
              <a:buNone/>
            </a:pPr>
            <a:r>
              <a:rPr lang="en-US" spc="-15" dirty="0">
                <a:cs typeface="Calibri"/>
              </a:rPr>
              <a:t>Now</a:t>
            </a:r>
            <a:r>
              <a:rPr lang="en-US" dirty="0">
                <a:cs typeface="Calibri"/>
              </a:rPr>
              <a:t> </a:t>
            </a:r>
            <a:r>
              <a:rPr lang="en-US" spc="-5" dirty="0" smtClean="0">
                <a:cs typeface="Calibri"/>
              </a:rPr>
              <a:t>,</a:t>
            </a:r>
            <a:r>
              <a:rPr lang="en-US" dirty="0" smtClean="0">
                <a:cs typeface="Calibri"/>
              </a:rPr>
              <a:t>the successive decision parameter is</a:t>
            </a:r>
            <a:endParaRPr lang="en-US" dirty="0">
              <a:cs typeface="Calibri"/>
            </a:endParaRPr>
          </a:p>
          <a:p>
            <a:pPr marL="0" marR="1026160" indent="0">
              <a:lnSpc>
                <a:spcPct val="120000"/>
              </a:lnSpc>
              <a:buNone/>
            </a:pPr>
            <a:r>
              <a:rPr lang="en-US" b="1" spc="10" dirty="0" smtClean="0">
                <a:cs typeface="Calibri"/>
              </a:rPr>
              <a:t>p</a:t>
            </a:r>
            <a:r>
              <a:rPr lang="en-US" b="1" spc="15" baseline="-19841" dirty="0" smtClean="0">
                <a:cs typeface="Calibri"/>
              </a:rPr>
              <a:t>k+1 </a:t>
            </a:r>
            <a:r>
              <a:rPr lang="en-US" b="1" spc="-5" dirty="0">
                <a:cs typeface="Calibri"/>
              </a:rPr>
              <a:t>= </a:t>
            </a:r>
            <a:r>
              <a:rPr lang="en-US" b="1" spc="-10" dirty="0">
                <a:cs typeface="Calibri"/>
              </a:rPr>
              <a:t>2</a:t>
            </a:r>
            <a:r>
              <a:rPr lang="el-GR" b="1" spc="-10" dirty="0">
                <a:cs typeface="Calibri"/>
              </a:rPr>
              <a:t>Δ</a:t>
            </a:r>
            <a:r>
              <a:rPr lang="en-US" b="1" spc="-10" dirty="0">
                <a:cs typeface="Calibri"/>
              </a:rPr>
              <a:t>x </a:t>
            </a:r>
            <a:r>
              <a:rPr lang="en-US" b="1" spc="-5" dirty="0">
                <a:cs typeface="Calibri"/>
              </a:rPr>
              <a:t>(y</a:t>
            </a:r>
            <a:r>
              <a:rPr lang="en-US" b="1" spc="-7" baseline="-19841" dirty="0">
                <a:cs typeface="Calibri"/>
              </a:rPr>
              <a:t>k+1</a:t>
            </a:r>
            <a:r>
              <a:rPr lang="en-US" b="1" spc="-5" dirty="0">
                <a:cs typeface="Calibri"/>
              </a:rPr>
              <a:t>+1) - </a:t>
            </a:r>
            <a:r>
              <a:rPr lang="en-US" b="1" spc="-10" dirty="0">
                <a:cs typeface="Calibri"/>
              </a:rPr>
              <a:t>2c </a:t>
            </a:r>
            <a:r>
              <a:rPr lang="el-GR" b="1" spc="-5" dirty="0">
                <a:cs typeface="Calibri"/>
              </a:rPr>
              <a:t>Δ</a:t>
            </a:r>
            <a:r>
              <a:rPr lang="en-US" b="1" spc="-5" dirty="0">
                <a:cs typeface="Calibri"/>
              </a:rPr>
              <a:t>x - </a:t>
            </a:r>
            <a:r>
              <a:rPr lang="en-US" b="1" spc="-10" dirty="0">
                <a:cs typeface="Calibri"/>
              </a:rPr>
              <a:t>2</a:t>
            </a:r>
            <a:r>
              <a:rPr lang="el-GR" b="1" spc="-10" dirty="0">
                <a:cs typeface="Calibri"/>
              </a:rPr>
              <a:t>Δ</a:t>
            </a:r>
            <a:r>
              <a:rPr lang="en-US" b="1" spc="-10" dirty="0">
                <a:cs typeface="Calibri"/>
              </a:rPr>
              <a:t>y </a:t>
            </a:r>
            <a:r>
              <a:rPr lang="en-US" b="1" spc="5" dirty="0">
                <a:cs typeface="Calibri"/>
              </a:rPr>
              <a:t>x</a:t>
            </a:r>
            <a:r>
              <a:rPr lang="en-US" b="1" spc="7" baseline="-19841" dirty="0">
                <a:cs typeface="Calibri"/>
              </a:rPr>
              <a:t>k+1</a:t>
            </a:r>
            <a:r>
              <a:rPr lang="en-US" b="1" spc="15" baseline="-19841" dirty="0">
                <a:cs typeface="Calibri"/>
              </a:rPr>
              <a:t> </a:t>
            </a:r>
            <a:r>
              <a:rPr lang="en-US" b="1" spc="-5" dirty="0">
                <a:cs typeface="Calibri"/>
              </a:rPr>
              <a:t>– </a:t>
            </a:r>
            <a:r>
              <a:rPr lang="el-GR" b="1" spc="-5" dirty="0">
                <a:cs typeface="Calibri"/>
              </a:rPr>
              <a:t>Δ</a:t>
            </a:r>
            <a:r>
              <a:rPr lang="en-US" b="1" spc="-5" dirty="0">
                <a:cs typeface="Calibri"/>
              </a:rPr>
              <a:t>y </a:t>
            </a:r>
            <a:r>
              <a:rPr lang="en-US" b="1" spc="-710" dirty="0">
                <a:cs typeface="Calibri"/>
              </a:rPr>
              <a:t> </a:t>
            </a:r>
            <a:endParaRPr lang="en-US" b="1" spc="-710" dirty="0" smtClean="0">
              <a:cs typeface="Calibri"/>
            </a:endParaRPr>
          </a:p>
          <a:p>
            <a:pPr marL="0" marR="1026160" indent="0">
              <a:lnSpc>
                <a:spcPct val="120000"/>
              </a:lnSpc>
              <a:buNone/>
            </a:pPr>
            <a:r>
              <a:rPr lang="en-US" b="1" spc="-20" dirty="0" smtClean="0">
                <a:cs typeface="Calibri"/>
              </a:rPr>
              <a:t>Here</a:t>
            </a:r>
            <a:r>
              <a:rPr lang="en-US" b="1" spc="-20" dirty="0">
                <a:cs typeface="Calibri"/>
              </a:rPr>
              <a:t>,</a:t>
            </a:r>
            <a:endParaRPr lang="en-US" dirty="0">
              <a:cs typeface="Calibri"/>
            </a:endParaRPr>
          </a:p>
          <a:p>
            <a:pPr marL="0" indent="0">
              <a:lnSpc>
                <a:spcPct val="100000"/>
              </a:lnSpc>
              <a:spcBef>
                <a:spcPts val="770"/>
              </a:spcBef>
              <a:buNone/>
            </a:pPr>
            <a:r>
              <a:rPr lang="en-US" sz="2400" b="1" spc="5" dirty="0" smtClean="0">
                <a:cs typeface="Calibri"/>
              </a:rPr>
              <a:t>p</a:t>
            </a:r>
            <a:r>
              <a:rPr lang="en-US" sz="2400" b="1" spc="7" baseline="-19841" dirty="0" smtClean="0">
                <a:cs typeface="Calibri"/>
              </a:rPr>
              <a:t>k+1</a:t>
            </a:r>
            <a:r>
              <a:rPr lang="en-US" sz="2400" b="1" spc="5" dirty="0" smtClean="0">
                <a:cs typeface="Calibri"/>
              </a:rPr>
              <a:t>-p</a:t>
            </a:r>
            <a:r>
              <a:rPr lang="en-US" sz="2400" b="1" spc="7" baseline="-19841" dirty="0" smtClean="0">
                <a:cs typeface="Calibri"/>
              </a:rPr>
              <a:t>k</a:t>
            </a:r>
            <a:r>
              <a:rPr lang="en-US" sz="2400" b="1" spc="375" baseline="-19841" dirty="0" smtClean="0">
                <a:cs typeface="Calibri"/>
              </a:rPr>
              <a:t> </a:t>
            </a:r>
            <a:r>
              <a:rPr lang="en-US" sz="2400" b="1" spc="-5" dirty="0">
                <a:cs typeface="Calibri"/>
              </a:rPr>
              <a:t>= </a:t>
            </a:r>
            <a:r>
              <a:rPr lang="en-US" sz="2400" b="1" spc="-10" dirty="0">
                <a:cs typeface="Calibri"/>
              </a:rPr>
              <a:t>{2</a:t>
            </a:r>
            <a:r>
              <a:rPr lang="el-GR" sz="2400" b="1" spc="-10" dirty="0">
                <a:cs typeface="Calibri"/>
              </a:rPr>
              <a:t>Δ</a:t>
            </a:r>
            <a:r>
              <a:rPr lang="en-US" sz="2400" b="1" spc="-10" dirty="0">
                <a:cs typeface="Calibri"/>
              </a:rPr>
              <a:t>x</a:t>
            </a:r>
            <a:r>
              <a:rPr lang="en-US" sz="2400" b="1" spc="35" dirty="0">
                <a:cs typeface="Calibri"/>
              </a:rPr>
              <a:t> </a:t>
            </a:r>
            <a:r>
              <a:rPr lang="en-US" sz="2400" b="1" spc="-5" dirty="0">
                <a:cs typeface="Calibri"/>
              </a:rPr>
              <a:t>(y</a:t>
            </a:r>
            <a:r>
              <a:rPr lang="en-US" sz="2400" b="1" spc="-7" baseline="-19841" dirty="0">
                <a:cs typeface="Calibri"/>
              </a:rPr>
              <a:t>k+1</a:t>
            </a:r>
            <a:r>
              <a:rPr lang="en-US" sz="2400" b="1" spc="-5" dirty="0">
                <a:cs typeface="Calibri"/>
              </a:rPr>
              <a:t>+1)</a:t>
            </a:r>
            <a:r>
              <a:rPr lang="en-US" sz="2400" b="1" spc="60" dirty="0">
                <a:cs typeface="Calibri"/>
              </a:rPr>
              <a:t> </a:t>
            </a:r>
            <a:r>
              <a:rPr lang="en-US" sz="2400" b="1" spc="-5" dirty="0">
                <a:cs typeface="Calibri"/>
              </a:rPr>
              <a:t>-</a:t>
            </a:r>
            <a:r>
              <a:rPr lang="en-US" sz="2400" b="1" dirty="0">
                <a:cs typeface="Calibri"/>
              </a:rPr>
              <a:t> </a:t>
            </a:r>
            <a:r>
              <a:rPr lang="en-US" sz="2400" b="1" spc="-10" dirty="0">
                <a:cs typeface="Calibri"/>
              </a:rPr>
              <a:t>2c</a:t>
            </a:r>
            <a:r>
              <a:rPr lang="en-US" sz="2400" b="1" spc="10" dirty="0">
                <a:cs typeface="Calibri"/>
              </a:rPr>
              <a:t> </a:t>
            </a:r>
            <a:r>
              <a:rPr lang="el-GR" sz="2400" b="1" spc="-5" dirty="0">
                <a:cs typeface="Calibri"/>
              </a:rPr>
              <a:t>Δ</a:t>
            </a:r>
            <a:r>
              <a:rPr lang="en-US" sz="2400" b="1" spc="-5" dirty="0">
                <a:cs typeface="Calibri"/>
              </a:rPr>
              <a:t>x</a:t>
            </a:r>
            <a:r>
              <a:rPr lang="en-US" sz="2400" b="1" spc="15" dirty="0">
                <a:cs typeface="Calibri"/>
              </a:rPr>
              <a:t> </a:t>
            </a:r>
            <a:r>
              <a:rPr lang="en-US" sz="2400" b="1" spc="-5" dirty="0">
                <a:cs typeface="Calibri"/>
              </a:rPr>
              <a:t>-</a:t>
            </a:r>
            <a:r>
              <a:rPr lang="en-US" sz="2400" b="1" spc="5" dirty="0">
                <a:cs typeface="Calibri"/>
              </a:rPr>
              <a:t> </a:t>
            </a:r>
            <a:r>
              <a:rPr lang="en-US" sz="2400" b="1" spc="-10" dirty="0">
                <a:cs typeface="Calibri"/>
              </a:rPr>
              <a:t>2</a:t>
            </a:r>
            <a:r>
              <a:rPr lang="el-GR" sz="2400" b="1" spc="-10" dirty="0">
                <a:cs typeface="Calibri"/>
              </a:rPr>
              <a:t>Δ</a:t>
            </a:r>
            <a:r>
              <a:rPr lang="en-US" sz="2400" b="1" spc="-10" dirty="0">
                <a:cs typeface="Calibri"/>
              </a:rPr>
              <a:t>y</a:t>
            </a:r>
            <a:r>
              <a:rPr lang="en-US" sz="2400" b="1" spc="15" dirty="0">
                <a:cs typeface="Calibri"/>
              </a:rPr>
              <a:t> </a:t>
            </a:r>
            <a:r>
              <a:rPr lang="en-US" sz="2400" b="1" spc="5" dirty="0">
                <a:cs typeface="Calibri"/>
              </a:rPr>
              <a:t>x</a:t>
            </a:r>
            <a:r>
              <a:rPr lang="en-US" sz="2400" b="1" spc="7" baseline="-19841" dirty="0">
                <a:cs typeface="Calibri"/>
              </a:rPr>
              <a:t>k+1</a:t>
            </a:r>
            <a:r>
              <a:rPr lang="en-US" sz="2400" b="1" spc="405" baseline="-19841" dirty="0">
                <a:cs typeface="Calibri"/>
              </a:rPr>
              <a:t> </a:t>
            </a:r>
            <a:r>
              <a:rPr lang="en-US" sz="2400" b="1" spc="-5" dirty="0">
                <a:cs typeface="Calibri"/>
              </a:rPr>
              <a:t>–</a:t>
            </a:r>
            <a:r>
              <a:rPr lang="en-US" sz="2400" b="1" spc="15" dirty="0">
                <a:cs typeface="Calibri"/>
              </a:rPr>
              <a:t> </a:t>
            </a:r>
            <a:r>
              <a:rPr lang="el-GR" sz="2400" b="1" spc="-5" dirty="0">
                <a:cs typeface="Calibri"/>
              </a:rPr>
              <a:t>Δ</a:t>
            </a:r>
            <a:r>
              <a:rPr lang="en-US" sz="2400" b="1" spc="-5" dirty="0">
                <a:cs typeface="Calibri"/>
              </a:rPr>
              <a:t>y}</a:t>
            </a:r>
            <a:r>
              <a:rPr lang="en-US" sz="2400" b="1" spc="5" dirty="0">
                <a:cs typeface="Calibri"/>
              </a:rPr>
              <a:t> </a:t>
            </a:r>
            <a:r>
              <a:rPr lang="en-US" sz="2400" b="1" spc="-5" dirty="0" smtClean="0">
                <a:cs typeface="Calibri"/>
              </a:rPr>
              <a:t>-</a:t>
            </a:r>
            <a:r>
              <a:rPr lang="en-US" sz="2400" b="1" spc="-10" dirty="0" smtClean="0">
                <a:cs typeface="Calibri"/>
              </a:rPr>
              <a:t>{</a:t>
            </a:r>
            <a:r>
              <a:rPr lang="en-US" sz="2400" b="1" spc="-10" dirty="0">
                <a:cs typeface="Calibri"/>
              </a:rPr>
              <a:t>2</a:t>
            </a:r>
            <a:r>
              <a:rPr lang="el-GR" sz="2400" b="1" spc="-10" dirty="0">
                <a:cs typeface="Calibri"/>
              </a:rPr>
              <a:t>Δ</a:t>
            </a:r>
            <a:r>
              <a:rPr lang="en-US" sz="2400" b="1" spc="-10" dirty="0">
                <a:cs typeface="Calibri"/>
              </a:rPr>
              <a:t>x</a:t>
            </a:r>
            <a:r>
              <a:rPr lang="en-US" sz="2400" b="1" spc="5" dirty="0">
                <a:cs typeface="Calibri"/>
              </a:rPr>
              <a:t> </a:t>
            </a:r>
            <a:r>
              <a:rPr lang="en-US" sz="2400" b="1" spc="-5" dirty="0">
                <a:cs typeface="Calibri"/>
              </a:rPr>
              <a:t>(y</a:t>
            </a:r>
            <a:r>
              <a:rPr lang="en-US" sz="2400" b="1" spc="-7" baseline="-19841" dirty="0">
                <a:cs typeface="Calibri"/>
              </a:rPr>
              <a:t>k</a:t>
            </a:r>
            <a:r>
              <a:rPr lang="en-US" sz="2400" b="1" spc="-5" dirty="0">
                <a:cs typeface="Calibri"/>
              </a:rPr>
              <a:t>+1)</a:t>
            </a:r>
            <a:r>
              <a:rPr lang="en-US" sz="2400" b="1" spc="55" dirty="0">
                <a:cs typeface="Calibri"/>
              </a:rPr>
              <a:t> </a:t>
            </a:r>
            <a:r>
              <a:rPr lang="en-US" sz="2400" b="1" spc="-5" dirty="0">
                <a:cs typeface="Calibri"/>
              </a:rPr>
              <a:t>-</a:t>
            </a:r>
            <a:r>
              <a:rPr lang="en-US" sz="2400" b="1" spc="-25" dirty="0">
                <a:cs typeface="Calibri"/>
              </a:rPr>
              <a:t> </a:t>
            </a:r>
            <a:r>
              <a:rPr lang="en-US" sz="2400" b="1" spc="-15" dirty="0">
                <a:cs typeface="Calibri"/>
              </a:rPr>
              <a:t>2c</a:t>
            </a:r>
            <a:r>
              <a:rPr lang="en-US" sz="2400" b="1" spc="30" dirty="0">
                <a:cs typeface="Calibri"/>
              </a:rPr>
              <a:t> </a:t>
            </a:r>
            <a:r>
              <a:rPr lang="el-GR" sz="2400" b="1" spc="-5" dirty="0">
                <a:cs typeface="Calibri"/>
              </a:rPr>
              <a:t>Δ</a:t>
            </a:r>
            <a:r>
              <a:rPr lang="en-US" sz="2400" b="1" spc="-5" dirty="0">
                <a:cs typeface="Calibri"/>
              </a:rPr>
              <a:t>x</a:t>
            </a:r>
            <a:r>
              <a:rPr lang="en-US" sz="2400" b="1" spc="10" dirty="0">
                <a:cs typeface="Calibri"/>
              </a:rPr>
              <a:t> </a:t>
            </a:r>
            <a:r>
              <a:rPr lang="en-US" sz="2400" b="1" spc="-5" dirty="0">
                <a:cs typeface="Calibri"/>
              </a:rPr>
              <a:t>-</a:t>
            </a:r>
            <a:r>
              <a:rPr lang="en-US" sz="2400" b="1" dirty="0">
                <a:cs typeface="Calibri"/>
              </a:rPr>
              <a:t> </a:t>
            </a:r>
            <a:r>
              <a:rPr lang="en-US" sz="2400" b="1" spc="-10" dirty="0">
                <a:cs typeface="Calibri"/>
              </a:rPr>
              <a:t>2</a:t>
            </a:r>
            <a:r>
              <a:rPr lang="el-GR" sz="2400" b="1" spc="-10" dirty="0">
                <a:cs typeface="Calibri"/>
              </a:rPr>
              <a:t>Δ</a:t>
            </a:r>
            <a:r>
              <a:rPr lang="en-US" sz="2400" b="1" spc="-10" dirty="0">
                <a:cs typeface="Calibri"/>
              </a:rPr>
              <a:t>y</a:t>
            </a:r>
            <a:r>
              <a:rPr lang="en-US" sz="2400" b="1" spc="10" dirty="0">
                <a:cs typeface="Calibri"/>
              </a:rPr>
              <a:t> </a:t>
            </a:r>
            <a:r>
              <a:rPr lang="en-US" sz="2400" b="1" spc="5" dirty="0" err="1">
                <a:cs typeface="Calibri"/>
              </a:rPr>
              <a:t>x</a:t>
            </a:r>
            <a:r>
              <a:rPr lang="en-US" sz="2400" b="1" spc="7" baseline="-19841" dirty="0" err="1">
                <a:cs typeface="Calibri"/>
              </a:rPr>
              <a:t>k</a:t>
            </a:r>
            <a:r>
              <a:rPr lang="en-US" sz="2400" b="1" spc="375" baseline="-19841" dirty="0">
                <a:cs typeface="Calibri"/>
              </a:rPr>
              <a:t> </a:t>
            </a:r>
            <a:r>
              <a:rPr lang="en-US" sz="2400" b="1" spc="-5" dirty="0">
                <a:cs typeface="Calibri"/>
              </a:rPr>
              <a:t>- </a:t>
            </a:r>
            <a:r>
              <a:rPr lang="el-GR" sz="2400" b="1" spc="-10" dirty="0">
                <a:cs typeface="Calibri"/>
              </a:rPr>
              <a:t>Δ</a:t>
            </a:r>
            <a:r>
              <a:rPr lang="en-US" sz="2400" b="1" spc="-10" dirty="0">
                <a:cs typeface="Calibri"/>
              </a:rPr>
              <a:t>y}</a:t>
            </a:r>
            <a:endParaRPr lang="en-US" sz="2400" dirty="0">
              <a:cs typeface="Calibri"/>
            </a:endParaRPr>
          </a:p>
          <a:p>
            <a:pPr marL="1068070" indent="0">
              <a:lnSpc>
                <a:spcPct val="100000"/>
              </a:lnSpc>
              <a:spcBef>
                <a:spcPts val="770"/>
              </a:spcBef>
              <a:buNone/>
            </a:pPr>
            <a:r>
              <a:rPr lang="en-US" sz="2400" b="1" spc="-5" dirty="0">
                <a:cs typeface="Calibri"/>
              </a:rPr>
              <a:t>=</a:t>
            </a:r>
            <a:r>
              <a:rPr lang="en-US" sz="2400" b="1" spc="10" dirty="0">
                <a:cs typeface="Calibri"/>
              </a:rPr>
              <a:t> </a:t>
            </a:r>
            <a:r>
              <a:rPr lang="en-US" sz="2400" b="1" spc="-10" dirty="0">
                <a:cs typeface="Calibri"/>
              </a:rPr>
              <a:t>2</a:t>
            </a:r>
            <a:r>
              <a:rPr lang="el-GR" sz="2400" b="1" spc="-10" dirty="0">
                <a:cs typeface="Calibri"/>
              </a:rPr>
              <a:t>Δ</a:t>
            </a:r>
            <a:r>
              <a:rPr lang="en-US" sz="2400" b="1" spc="-10" dirty="0">
                <a:cs typeface="Calibri"/>
              </a:rPr>
              <a:t>x</a:t>
            </a:r>
            <a:r>
              <a:rPr lang="en-US" sz="2400" b="1" spc="10" dirty="0">
                <a:cs typeface="Calibri"/>
              </a:rPr>
              <a:t> </a:t>
            </a:r>
            <a:r>
              <a:rPr lang="en-US" sz="2400" b="1" spc="5" dirty="0">
                <a:cs typeface="Calibri"/>
              </a:rPr>
              <a:t>(y</a:t>
            </a:r>
            <a:r>
              <a:rPr lang="en-US" sz="2400" b="1" spc="7" baseline="-19841" dirty="0">
                <a:cs typeface="Calibri"/>
              </a:rPr>
              <a:t>k+1</a:t>
            </a:r>
            <a:r>
              <a:rPr lang="en-US" sz="2400" b="1" spc="75" baseline="-19841" dirty="0">
                <a:cs typeface="Calibri"/>
              </a:rPr>
              <a:t> </a:t>
            </a:r>
            <a:r>
              <a:rPr lang="en-US" sz="2400" b="1" spc="-5" dirty="0">
                <a:cs typeface="Calibri"/>
              </a:rPr>
              <a:t>- </a:t>
            </a:r>
            <a:r>
              <a:rPr lang="en-US" sz="2400" b="1" dirty="0" err="1">
                <a:cs typeface="Calibri"/>
              </a:rPr>
              <a:t>y</a:t>
            </a:r>
            <a:r>
              <a:rPr lang="en-US" sz="2400" b="1" baseline="-19841" dirty="0" err="1">
                <a:cs typeface="Calibri"/>
              </a:rPr>
              <a:t>k</a:t>
            </a:r>
            <a:r>
              <a:rPr lang="en-US" sz="2400" b="1" dirty="0">
                <a:cs typeface="Calibri"/>
              </a:rPr>
              <a:t>)</a:t>
            </a:r>
            <a:r>
              <a:rPr lang="en-US" sz="2400" b="1" spc="-15" dirty="0">
                <a:cs typeface="Calibri"/>
              </a:rPr>
              <a:t> </a:t>
            </a:r>
            <a:r>
              <a:rPr lang="en-US" sz="2400" b="1" spc="-5" dirty="0">
                <a:cs typeface="Calibri"/>
              </a:rPr>
              <a:t>-</a:t>
            </a:r>
            <a:r>
              <a:rPr lang="en-US" sz="2400" b="1" dirty="0">
                <a:cs typeface="Calibri"/>
              </a:rPr>
              <a:t> </a:t>
            </a:r>
            <a:r>
              <a:rPr lang="en-US" sz="2400" b="1" spc="-10" dirty="0">
                <a:cs typeface="Calibri"/>
              </a:rPr>
              <a:t>2</a:t>
            </a:r>
            <a:r>
              <a:rPr lang="el-GR" sz="2400" b="1" spc="-10" dirty="0">
                <a:cs typeface="Calibri"/>
              </a:rPr>
              <a:t>Δ</a:t>
            </a:r>
            <a:r>
              <a:rPr lang="en-US" sz="2400" b="1" spc="-10" dirty="0">
                <a:cs typeface="Calibri"/>
              </a:rPr>
              <a:t>y</a:t>
            </a:r>
            <a:r>
              <a:rPr lang="en-US" sz="2400" b="1" spc="10" dirty="0">
                <a:cs typeface="Calibri"/>
              </a:rPr>
              <a:t> </a:t>
            </a:r>
            <a:r>
              <a:rPr lang="en-US" sz="2400" b="1" dirty="0">
                <a:cs typeface="Calibri"/>
              </a:rPr>
              <a:t>(x</a:t>
            </a:r>
            <a:r>
              <a:rPr lang="en-US" sz="2400" b="1" baseline="-19841" dirty="0">
                <a:cs typeface="Calibri"/>
              </a:rPr>
              <a:t>k+1</a:t>
            </a:r>
            <a:r>
              <a:rPr lang="en-US" sz="2400" b="1" spc="434" baseline="-19841" dirty="0">
                <a:cs typeface="Calibri"/>
              </a:rPr>
              <a:t> </a:t>
            </a:r>
            <a:r>
              <a:rPr lang="en-US" sz="2400" b="1" spc="-5" dirty="0">
                <a:cs typeface="Calibri"/>
              </a:rPr>
              <a:t>-</a:t>
            </a:r>
            <a:r>
              <a:rPr lang="en-US" sz="2400" b="1" spc="-25" dirty="0">
                <a:cs typeface="Calibri"/>
              </a:rPr>
              <a:t> </a:t>
            </a:r>
            <a:r>
              <a:rPr lang="en-US" sz="2400" b="1" dirty="0" err="1">
                <a:cs typeface="Calibri"/>
              </a:rPr>
              <a:t>x</a:t>
            </a:r>
            <a:r>
              <a:rPr lang="en-US" sz="2400" b="1" baseline="-19841" dirty="0" err="1">
                <a:cs typeface="Calibri"/>
              </a:rPr>
              <a:t>k</a:t>
            </a:r>
            <a:r>
              <a:rPr lang="en-US" sz="2400" b="1" dirty="0">
                <a:cs typeface="Calibri"/>
              </a:rPr>
              <a:t>)</a:t>
            </a:r>
            <a:endParaRPr lang="en-US" sz="2400" dirty="0">
              <a:cs typeface="Calibri"/>
            </a:endParaRPr>
          </a:p>
          <a:p>
            <a:pPr marL="38100">
              <a:lnSpc>
                <a:spcPct val="100000"/>
              </a:lnSpc>
              <a:spcBef>
                <a:spcPts val="770"/>
              </a:spcBef>
            </a:pPr>
            <a:endParaRPr lang="en-US" sz="2400" dirty="0">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36</a:t>
            </a:fld>
            <a:endParaRPr lang="en-US"/>
          </a:p>
        </p:txBody>
      </p:sp>
      <p:sp>
        <p:nvSpPr>
          <p:cNvPr id="7" name="Rectangle 6"/>
          <p:cNvSpPr/>
          <p:nvPr/>
        </p:nvSpPr>
        <p:spPr>
          <a:xfrm>
            <a:off x="973819" y="5382229"/>
            <a:ext cx="5092129" cy="830997"/>
          </a:xfrm>
          <a:prstGeom prst="rect">
            <a:avLst/>
          </a:prstGeom>
          <a:ln w="38100">
            <a:solidFill>
              <a:schemeClr val="tx1"/>
            </a:solidFill>
          </a:ln>
        </p:spPr>
        <p:txBody>
          <a:bodyPr wrap="square">
            <a:spAutoFit/>
          </a:bodyPr>
          <a:lstStyle/>
          <a:p>
            <a:r>
              <a:rPr lang="en-US" sz="2400" b="1" dirty="0" smtClean="0">
                <a:cs typeface="Calibri"/>
              </a:rPr>
              <a:t>p</a:t>
            </a:r>
            <a:r>
              <a:rPr lang="en-US" sz="2400" b="1" baseline="-20833" dirty="0" smtClean="0">
                <a:cs typeface="Calibri"/>
              </a:rPr>
              <a:t>k+1</a:t>
            </a:r>
            <a:r>
              <a:rPr lang="en-US" sz="2400" b="1" spc="382" baseline="-20833" dirty="0" smtClean="0">
                <a:cs typeface="Calibri"/>
              </a:rPr>
              <a:t> </a:t>
            </a:r>
            <a:r>
              <a:rPr lang="en-US" sz="2400" b="1" dirty="0">
                <a:cs typeface="Calibri"/>
              </a:rPr>
              <a:t>=</a:t>
            </a:r>
            <a:r>
              <a:rPr lang="en-US" sz="2400" b="1" spc="-20" dirty="0">
                <a:cs typeface="Calibri"/>
              </a:rPr>
              <a:t> </a:t>
            </a:r>
            <a:r>
              <a:rPr lang="en-US" sz="2400" b="1" dirty="0" err="1" smtClean="0">
                <a:cs typeface="Calibri"/>
              </a:rPr>
              <a:t>p</a:t>
            </a:r>
            <a:r>
              <a:rPr lang="en-US" sz="2400" b="1" baseline="-20833" dirty="0" err="1" smtClean="0">
                <a:cs typeface="Calibri"/>
              </a:rPr>
              <a:t>k</a:t>
            </a:r>
            <a:r>
              <a:rPr lang="en-US" sz="2400" b="1" spc="367" baseline="-20833" dirty="0" smtClean="0">
                <a:cs typeface="Calibri"/>
              </a:rPr>
              <a:t> </a:t>
            </a:r>
            <a:r>
              <a:rPr lang="en-US" sz="2400" b="1" dirty="0">
                <a:cs typeface="Calibri"/>
              </a:rPr>
              <a:t>+ 2</a:t>
            </a:r>
            <a:r>
              <a:rPr lang="el-GR" sz="2400" b="1" dirty="0">
                <a:cs typeface="Calibri"/>
              </a:rPr>
              <a:t>Δ</a:t>
            </a:r>
            <a:r>
              <a:rPr lang="en-US" sz="2400" b="1" dirty="0">
                <a:cs typeface="Calibri"/>
              </a:rPr>
              <a:t>x</a:t>
            </a:r>
            <a:r>
              <a:rPr lang="en-US" sz="2400" b="1" spc="-30" dirty="0">
                <a:cs typeface="Calibri"/>
              </a:rPr>
              <a:t> </a:t>
            </a:r>
            <a:r>
              <a:rPr lang="en-US" sz="2400" b="1" dirty="0">
                <a:cs typeface="Calibri"/>
              </a:rPr>
              <a:t>(y</a:t>
            </a:r>
            <a:r>
              <a:rPr lang="en-US" sz="2400" b="1" baseline="-20833" dirty="0">
                <a:cs typeface="Calibri"/>
              </a:rPr>
              <a:t>k+1</a:t>
            </a:r>
            <a:r>
              <a:rPr lang="en-US" sz="2400" b="1" spc="-44" baseline="-20833" dirty="0">
                <a:cs typeface="Calibri"/>
              </a:rPr>
              <a:t> </a:t>
            </a:r>
            <a:r>
              <a:rPr lang="en-US" sz="2400" b="1" dirty="0">
                <a:cs typeface="Calibri"/>
              </a:rPr>
              <a:t>-</a:t>
            </a:r>
            <a:r>
              <a:rPr lang="en-US" sz="2400" b="1" spc="-5" dirty="0">
                <a:cs typeface="Calibri"/>
              </a:rPr>
              <a:t> </a:t>
            </a:r>
            <a:r>
              <a:rPr lang="en-US" sz="2400" b="1" spc="-5" dirty="0" err="1">
                <a:cs typeface="Calibri"/>
              </a:rPr>
              <a:t>y</a:t>
            </a:r>
            <a:r>
              <a:rPr lang="en-US" sz="2400" b="1" spc="-7" baseline="-20833" dirty="0" err="1">
                <a:cs typeface="Calibri"/>
              </a:rPr>
              <a:t>k</a:t>
            </a:r>
            <a:r>
              <a:rPr lang="en-US" sz="2400" b="1" spc="-5" dirty="0">
                <a:cs typeface="Calibri"/>
              </a:rPr>
              <a:t>)</a:t>
            </a:r>
            <a:r>
              <a:rPr lang="en-US" sz="2400" b="1" spc="-20" dirty="0">
                <a:cs typeface="Calibri"/>
              </a:rPr>
              <a:t> </a:t>
            </a:r>
            <a:r>
              <a:rPr lang="en-US" sz="2400" b="1" dirty="0">
                <a:cs typeface="Calibri"/>
              </a:rPr>
              <a:t>-</a:t>
            </a:r>
            <a:r>
              <a:rPr lang="en-US" sz="2400" b="1" spc="-5" dirty="0">
                <a:cs typeface="Calibri"/>
              </a:rPr>
              <a:t> </a:t>
            </a:r>
            <a:r>
              <a:rPr lang="en-US" sz="2400" b="1" dirty="0">
                <a:cs typeface="Calibri"/>
              </a:rPr>
              <a:t>2</a:t>
            </a:r>
            <a:r>
              <a:rPr lang="el-GR" sz="2400" b="1" dirty="0">
                <a:cs typeface="Calibri"/>
              </a:rPr>
              <a:t>Δ</a:t>
            </a:r>
            <a:r>
              <a:rPr lang="en-US" sz="2400" b="1" dirty="0">
                <a:cs typeface="Calibri"/>
              </a:rPr>
              <a:t>y</a:t>
            </a:r>
            <a:r>
              <a:rPr lang="en-US" sz="2400" b="1" spc="-30" dirty="0">
                <a:cs typeface="Calibri"/>
              </a:rPr>
              <a:t> </a:t>
            </a:r>
            <a:r>
              <a:rPr lang="en-US" sz="2400" b="1" dirty="0">
                <a:cs typeface="Calibri"/>
              </a:rPr>
              <a:t>(x</a:t>
            </a:r>
            <a:r>
              <a:rPr lang="en-US" sz="2400" b="1" baseline="-20833" dirty="0">
                <a:cs typeface="Calibri"/>
              </a:rPr>
              <a:t>k+1</a:t>
            </a:r>
            <a:r>
              <a:rPr lang="en-US" sz="2400" b="1" spc="382" baseline="-20833" dirty="0">
                <a:cs typeface="Calibri"/>
              </a:rPr>
              <a:t> </a:t>
            </a:r>
            <a:r>
              <a:rPr lang="en-US" sz="2400" b="1" dirty="0">
                <a:cs typeface="Calibri"/>
              </a:rPr>
              <a:t>-</a:t>
            </a:r>
            <a:r>
              <a:rPr lang="en-US" sz="2400" b="1" spc="-5" dirty="0">
                <a:cs typeface="Calibri"/>
              </a:rPr>
              <a:t> </a:t>
            </a:r>
            <a:r>
              <a:rPr lang="en-US" sz="2400" b="1" dirty="0" err="1">
                <a:cs typeface="Calibri"/>
              </a:rPr>
              <a:t>x</a:t>
            </a:r>
            <a:r>
              <a:rPr lang="en-US" sz="2400" b="1" baseline="-20833" dirty="0" err="1">
                <a:cs typeface="Calibri"/>
              </a:rPr>
              <a:t>k</a:t>
            </a:r>
            <a:r>
              <a:rPr lang="en-US" sz="2400" b="1" dirty="0">
                <a:cs typeface="Calibri"/>
              </a:rPr>
              <a:t>)</a:t>
            </a:r>
            <a:endParaRPr lang="en-US" sz="2400" dirty="0"/>
          </a:p>
        </p:txBody>
      </p:sp>
    </p:spTree>
    <p:extLst>
      <p:ext uri="{BB962C8B-B14F-4D97-AF65-F5344CB8AC3E}">
        <p14:creationId xmlns="" xmlns:p14="http://schemas.microsoft.com/office/powerpoint/2010/main" val="17611131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38200" y="760142"/>
            <a:ext cx="10515600" cy="630942"/>
          </a:xfrm>
          <a:prstGeom prst="rect">
            <a:avLst/>
          </a:prstGeom>
          <a:ln w="38100">
            <a:solidFill>
              <a:schemeClr val="tx1"/>
            </a:solidFill>
          </a:ln>
        </p:spPr>
        <p:txBody>
          <a:bodyPr wrap="square">
            <a:spAutoFit/>
          </a:bodyPr>
          <a:lstStyle/>
          <a:p>
            <a:r>
              <a:rPr lang="en-US" sz="3200" b="1" dirty="0" smtClean="0">
                <a:cs typeface="Calibri"/>
              </a:rPr>
              <a:t>p</a:t>
            </a:r>
            <a:r>
              <a:rPr lang="en-US" sz="3200" b="1" baseline="-20833" dirty="0" smtClean="0">
                <a:cs typeface="Calibri"/>
              </a:rPr>
              <a:t>k+1</a:t>
            </a:r>
            <a:r>
              <a:rPr lang="en-US" sz="3200" b="1" spc="382" baseline="-20833" dirty="0" smtClean="0">
                <a:cs typeface="Calibri"/>
              </a:rPr>
              <a:t> </a:t>
            </a:r>
            <a:r>
              <a:rPr lang="en-US" sz="3200" b="1" dirty="0">
                <a:cs typeface="Calibri"/>
              </a:rPr>
              <a:t>=</a:t>
            </a:r>
            <a:r>
              <a:rPr lang="en-US" sz="3200" b="1" spc="-20" dirty="0">
                <a:cs typeface="Calibri"/>
              </a:rPr>
              <a:t> </a:t>
            </a:r>
            <a:r>
              <a:rPr lang="en-US" sz="3200" b="1" dirty="0" err="1" smtClean="0">
                <a:cs typeface="Calibri"/>
              </a:rPr>
              <a:t>p</a:t>
            </a:r>
            <a:r>
              <a:rPr lang="en-US" sz="3200" b="1" baseline="-20833" dirty="0" err="1" smtClean="0">
                <a:cs typeface="Calibri"/>
              </a:rPr>
              <a:t>k</a:t>
            </a:r>
            <a:r>
              <a:rPr lang="en-US" sz="3200" b="1" spc="367" baseline="-20833" dirty="0" smtClean="0">
                <a:cs typeface="Calibri"/>
              </a:rPr>
              <a:t> </a:t>
            </a:r>
            <a:r>
              <a:rPr lang="en-US" sz="3200" b="1" dirty="0">
                <a:cs typeface="Calibri"/>
              </a:rPr>
              <a:t>+ 2</a:t>
            </a:r>
            <a:r>
              <a:rPr lang="el-GR" sz="3200" b="1" dirty="0">
                <a:cs typeface="Calibri"/>
              </a:rPr>
              <a:t>Δ</a:t>
            </a:r>
            <a:r>
              <a:rPr lang="en-US" sz="3200" b="1" dirty="0">
                <a:cs typeface="Calibri"/>
              </a:rPr>
              <a:t>x</a:t>
            </a:r>
            <a:r>
              <a:rPr lang="en-US" sz="3200" b="1" spc="-30" dirty="0">
                <a:cs typeface="Calibri"/>
              </a:rPr>
              <a:t> </a:t>
            </a:r>
            <a:r>
              <a:rPr lang="en-US" sz="3200" b="1" dirty="0">
                <a:cs typeface="Calibri"/>
              </a:rPr>
              <a:t>(y</a:t>
            </a:r>
            <a:r>
              <a:rPr lang="en-US" sz="3200" b="1" baseline="-20833" dirty="0">
                <a:cs typeface="Calibri"/>
              </a:rPr>
              <a:t>k+1</a:t>
            </a:r>
            <a:r>
              <a:rPr lang="en-US" sz="3200" b="1" spc="-44" baseline="-20833" dirty="0">
                <a:cs typeface="Calibri"/>
              </a:rPr>
              <a:t> </a:t>
            </a:r>
            <a:r>
              <a:rPr lang="en-US" sz="3200" b="1" dirty="0">
                <a:cs typeface="Calibri"/>
              </a:rPr>
              <a:t>-</a:t>
            </a:r>
            <a:r>
              <a:rPr lang="en-US" sz="3200" b="1" spc="-5" dirty="0">
                <a:cs typeface="Calibri"/>
              </a:rPr>
              <a:t> </a:t>
            </a:r>
            <a:r>
              <a:rPr lang="en-US" sz="3200" b="1" spc="-5" dirty="0" err="1">
                <a:cs typeface="Calibri"/>
              </a:rPr>
              <a:t>y</a:t>
            </a:r>
            <a:r>
              <a:rPr lang="en-US" sz="3200" b="1" spc="-7" baseline="-20833" dirty="0" err="1">
                <a:cs typeface="Calibri"/>
              </a:rPr>
              <a:t>k</a:t>
            </a:r>
            <a:r>
              <a:rPr lang="en-US" sz="3200" b="1" spc="-5" dirty="0">
                <a:cs typeface="Calibri"/>
              </a:rPr>
              <a:t>)</a:t>
            </a:r>
            <a:r>
              <a:rPr lang="en-US" sz="3200" b="1" spc="-20" dirty="0">
                <a:cs typeface="Calibri"/>
              </a:rPr>
              <a:t> </a:t>
            </a:r>
            <a:r>
              <a:rPr lang="en-US" sz="3200" b="1" dirty="0">
                <a:cs typeface="Calibri"/>
              </a:rPr>
              <a:t>-</a:t>
            </a:r>
            <a:r>
              <a:rPr lang="en-US" sz="3200" b="1" spc="-5" dirty="0">
                <a:cs typeface="Calibri"/>
              </a:rPr>
              <a:t> </a:t>
            </a:r>
            <a:r>
              <a:rPr lang="en-US" sz="3200" b="1" dirty="0">
                <a:cs typeface="Calibri"/>
              </a:rPr>
              <a:t>2</a:t>
            </a:r>
            <a:r>
              <a:rPr lang="el-GR" sz="3200" b="1" dirty="0">
                <a:cs typeface="Calibri"/>
              </a:rPr>
              <a:t>Δ</a:t>
            </a:r>
            <a:r>
              <a:rPr lang="en-US" sz="3200" b="1" dirty="0">
                <a:cs typeface="Calibri"/>
              </a:rPr>
              <a:t>y</a:t>
            </a:r>
            <a:r>
              <a:rPr lang="en-US" sz="3200" b="1" spc="-30" dirty="0">
                <a:cs typeface="Calibri"/>
              </a:rPr>
              <a:t> </a:t>
            </a:r>
            <a:r>
              <a:rPr lang="en-US" sz="3200" b="1" dirty="0">
                <a:cs typeface="Calibri"/>
              </a:rPr>
              <a:t>(x</a:t>
            </a:r>
            <a:r>
              <a:rPr lang="en-US" sz="3200" b="1" baseline="-20833" dirty="0">
                <a:cs typeface="Calibri"/>
              </a:rPr>
              <a:t>k+1</a:t>
            </a:r>
            <a:r>
              <a:rPr lang="en-US" sz="3200" b="1" spc="382" baseline="-20833" dirty="0">
                <a:cs typeface="Calibri"/>
              </a:rPr>
              <a:t> </a:t>
            </a:r>
            <a:r>
              <a:rPr lang="en-US" sz="3200" b="1" dirty="0">
                <a:cs typeface="Calibri"/>
              </a:rPr>
              <a:t>-</a:t>
            </a:r>
            <a:r>
              <a:rPr lang="en-US" sz="3200" b="1" spc="-5" dirty="0">
                <a:cs typeface="Calibri"/>
              </a:rPr>
              <a:t> </a:t>
            </a:r>
            <a:r>
              <a:rPr lang="en-US" sz="3200" b="1" dirty="0" err="1">
                <a:cs typeface="Calibri"/>
              </a:rPr>
              <a:t>x</a:t>
            </a:r>
            <a:r>
              <a:rPr lang="en-US" sz="3200" b="1" baseline="-20833" dirty="0" err="1">
                <a:cs typeface="Calibri"/>
              </a:rPr>
              <a:t>k</a:t>
            </a:r>
            <a:r>
              <a:rPr lang="en-US" sz="3200" b="1" dirty="0">
                <a:cs typeface="Calibri"/>
              </a:rPr>
              <a:t>)</a:t>
            </a:r>
            <a:endParaRPr lang="en-US" sz="3200" dirty="0"/>
          </a:p>
        </p:txBody>
      </p:sp>
      <p:sp>
        <p:nvSpPr>
          <p:cNvPr id="3" name="Content Placeholder 2"/>
          <p:cNvSpPr>
            <a:spLocks noGrp="1"/>
          </p:cNvSpPr>
          <p:nvPr>
            <p:ph idx="1"/>
          </p:nvPr>
        </p:nvSpPr>
        <p:spPr/>
        <p:txBody>
          <a:bodyPr>
            <a:normAutofit fontScale="92500" lnSpcReduction="20000"/>
          </a:bodyPr>
          <a:lstStyle/>
          <a:p>
            <a:pPr marL="0" indent="0">
              <a:lnSpc>
                <a:spcPct val="100000"/>
              </a:lnSpc>
              <a:spcBef>
                <a:spcPts val="360"/>
              </a:spcBef>
              <a:buNone/>
            </a:pPr>
            <a:r>
              <a:rPr lang="en-US" sz="3100" u="sng" dirty="0">
                <a:cs typeface="Calibri"/>
              </a:rPr>
              <a:t>Case</a:t>
            </a:r>
            <a:r>
              <a:rPr lang="en-US" sz="3100" u="sng" spc="-55" dirty="0">
                <a:cs typeface="Calibri"/>
              </a:rPr>
              <a:t> </a:t>
            </a:r>
            <a:r>
              <a:rPr lang="en-US" sz="3100" u="sng" dirty="0">
                <a:cs typeface="Calibri"/>
              </a:rPr>
              <a:t>1</a:t>
            </a:r>
          </a:p>
          <a:p>
            <a:pPr marL="0" indent="0">
              <a:lnSpc>
                <a:spcPct val="100000"/>
              </a:lnSpc>
              <a:spcBef>
                <a:spcPts val="265"/>
              </a:spcBef>
              <a:buNone/>
            </a:pPr>
            <a:r>
              <a:rPr lang="en-US" sz="3100" dirty="0">
                <a:cs typeface="Calibri"/>
              </a:rPr>
              <a:t>If</a:t>
            </a:r>
            <a:r>
              <a:rPr lang="en-US" sz="3100" spc="-5" dirty="0">
                <a:cs typeface="Calibri"/>
              </a:rPr>
              <a:t> </a:t>
            </a:r>
            <a:r>
              <a:rPr lang="en-US" sz="3100" spc="5" dirty="0" err="1">
                <a:cs typeface="Calibri"/>
              </a:rPr>
              <a:t>p</a:t>
            </a:r>
            <a:r>
              <a:rPr lang="en-US" sz="3100" spc="7" baseline="-21072" dirty="0" err="1" smtClean="0">
                <a:cs typeface="Calibri"/>
              </a:rPr>
              <a:t>k</a:t>
            </a:r>
            <a:r>
              <a:rPr lang="en-US" sz="3100" spc="-22" baseline="-21072" dirty="0" smtClean="0">
                <a:cs typeface="Calibri"/>
              </a:rPr>
              <a:t> </a:t>
            </a:r>
            <a:r>
              <a:rPr lang="en-US" sz="3100" dirty="0">
                <a:cs typeface="Calibri"/>
              </a:rPr>
              <a:t>&lt; 0</a:t>
            </a:r>
            <a:r>
              <a:rPr lang="en-US" sz="3100" spc="475" dirty="0">
                <a:cs typeface="Calibri"/>
              </a:rPr>
              <a:t> </a:t>
            </a:r>
            <a:r>
              <a:rPr lang="en-US" sz="3100" dirty="0" smtClean="0">
                <a:cs typeface="Calibri"/>
              </a:rPr>
              <a:t>then</a:t>
            </a:r>
            <a:r>
              <a:rPr lang="en-US" sz="3100" dirty="0">
                <a:cs typeface="Calibri"/>
              </a:rPr>
              <a:t>,</a:t>
            </a:r>
          </a:p>
          <a:p>
            <a:pPr marL="0" marR="2497455" indent="0">
              <a:lnSpc>
                <a:spcPts val="2380"/>
              </a:lnSpc>
              <a:spcBef>
                <a:spcPts val="1090"/>
              </a:spcBef>
              <a:buNone/>
            </a:pPr>
            <a:r>
              <a:rPr lang="en-US" sz="3100" spc="7" baseline="13888" dirty="0">
                <a:cs typeface="Calibri"/>
              </a:rPr>
              <a:t>X</a:t>
            </a:r>
            <a:r>
              <a:rPr lang="en-US" sz="3100" spc="5" baseline="-25000" dirty="0">
                <a:cs typeface="Calibri"/>
              </a:rPr>
              <a:t>k+1</a:t>
            </a:r>
            <a:r>
              <a:rPr lang="en-US" sz="3100" spc="5" dirty="0">
                <a:cs typeface="Calibri"/>
              </a:rPr>
              <a:t> </a:t>
            </a:r>
            <a:r>
              <a:rPr lang="en-US" sz="3100" baseline="13888" dirty="0">
                <a:cs typeface="Calibri"/>
              </a:rPr>
              <a:t>= </a:t>
            </a:r>
            <a:r>
              <a:rPr lang="en-US" sz="3100" spc="7" baseline="13888" dirty="0" err="1">
                <a:cs typeface="Calibri"/>
              </a:rPr>
              <a:t>X</a:t>
            </a:r>
            <a:r>
              <a:rPr lang="en-US" sz="3100" spc="5" baseline="-25000" dirty="0" err="1">
                <a:cs typeface="Calibri"/>
              </a:rPr>
              <a:t>k</a:t>
            </a:r>
            <a:r>
              <a:rPr lang="en-US" sz="3100" spc="5" dirty="0">
                <a:cs typeface="Calibri"/>
              </a:rPr>
              <a:t> </a:t>
            </a:r>
            <a:r>
              <a:rPr lang="en-US" sz="3100" spc="10" dirty="0">
                <a:cs typeface="Calibri"/>
              </a:rPr>
              <a:t> </a:t>
            </a:r>
            <a:endParaRPr lang="en-US" sz="3100" spc="10" dirty="0" smtClean="0">
              <a:cs typeface="Calibri"/>
            </a:endParaRPr>
          </a:p>
          <a:p>
            <a:pPr marL="0" marR="2497455" indent="0">
              <a:lnSpc>
                <a:spcPts val="2380"/>
              </a:lnSpc>
              <a:spcBef>
                <a:spcPts val="1090"/>
              </a:spcBef>
              <a:buNone/>
            </a:pPr>
            <a:r>
              <a:rPr lang="en-US" sz="3100" dirty="0" smtClean="0">
                <a:cs typeface="Calibri"/>
              </a:rPr>
              <a:t>y</a:t>
            </a:r>
            <a:r>
              <a:rPr lang="en-US" sz="3100" baseline="-21072" dirty="0" smtClean="0">
                <a:cs typeface="Calibri"/>
              </a:rPr>
              <a:t>k+1</a:t>
            </a:r>
            <a:r>
              <a:rPr lang="en-US" sz="3100" spc="-67" baseline="-21072" dirty="0" smtClean="0">
                <a:cs typeface="Calibri"/>
              </a:rPr>
              <a:t> </a:t>
            </a:r>
            <a:r>
              <a:rPr lang="en-US" sz="3100" dirty="0">
                <a:cs typeface="Calibri"/>
              </a:rPr>
              <a:t>=</a:t>
            </a:r>
            <a:r>
              <a:rPr lang="en-US" sz="3100" spc="-30" dirty="0">
                <a:cs typeface="Calibri"/>
              </a:rPr>
              <a:t> </a:t>
            </a:r>
            <a:r>
              <a:rPr lang="en-US" sz="3100" spc="-30" dirty="0" smtClean="0">
                <a:cs typeface="Calibri"/>
              </a:rPr>
              <a:t>y</a:t>
            </a:r>
            <a:r>
              <a:rPr lang="en-US" sz="3100" spc="7" baseline="-21072" dirty="0" smtClean="0">
                <a:cs typeface="Calibri"/>
              </a:rPr>
              <a:t>k</a:t>
            </a:r>
            <a:r>
              <a:rPr lang="en-US" sz="3100" spc="5" dirty="0" smtClean="0">
                <a:cs typeface="Calibri"/>
              </a:rPr>
              <a:t>+1</a:t>
            </a:r>
            <a:endParaRPr lang="en-US" sz="3100" dirty="0">
              <a:cs typeface="Calibri"/>
            </a:endParaRPr>
          </a:p>
          <a:p>
            <a:pPr marL="0" indent="0">
              <a:lnSpc>
                <a:spcPct val="100000"/>
              </a:lnSpc>
              <a:spcBef>
                <a:spcPts val="325"/>
              </a:spcBef>
              <a:buNone/>
            </a:pPr>
            <a:r>
              <a:rPr lang="en-US" sz="3100" b="1" dirty="0" smtClean="0">
                <a:cs typeface="Calibri"/>
              </a:rPr>
              <a:t>p</a:t>
            </a:r>
            <a:r>
              <a:rPr lang="en-US" sz="3100" b="1" baseline="-20964" dirty="0" smtClean="0">
                <a:cs typeface="Calibri"/>
              </a:rPr>
              <a:t>k+1</a:t>
            </a:r>
            <a:r>
              <a:rPr lang="en-US" sz="3100" b="1" spc="442" baseline="-20964" dirty="0" smtClean="0">
                <a:cs typeface="Calibri"/>
              </a:rPr>
              <a:t> </a:t>
            </a:r>
            <a:r>
              <a:rPr lang="en-US" sz="3100" b="1" spc="5" dirty="0">
                <a:cs typeface="Calibri"/>
              </a:rPr>
              <a:t>=</a:t>
            </a:r>
            <a:r>
              <a:rPr lang="en-US" sz="3100" b="1" spc="-40" dirty="0">
                <a:cs typeface="Calibri"/>
              </a:rPr>
              <a:t> </a:t>
            </a:r>
            <a:r>
              <a:rPr lang="en-US" sz="3100" b="1" spc="5" dirty="0" err="1" smtClean="0">
                <a:cs typeface="Calibri"/>
              </a:rPr>
              <a:t>p</a:t>
            </a:r>
            <a:r>
              <a:rPr lang="en-US" sz="3100" b="1" spc="7" baseline="-20964" dirty="0" err="1" smtClean="0">
                <a:cs typeface="Calibri"/>
              </a:rPr>
              <a:t>k</a:t>
            </a:r>
            <a:r>
              <a:rPr lang="en-US" sz="3100" b="1" spc="397" baseline="-20964" dirty="0" smtClean="0">
                <a:cs typeface="Calibri"/>
              </a:rPr>
              <a:t> </a:t>
            </a:r>
            <a:r>
              <a:rPr lang="en-US" sz="3100" b="1" spc="5" dirty="0">
                <a:cs typeface="Calibri"/>
              </a:rPr>
              <a:t>+</a:t>
            </a:r>
            <a:r>
              <a:rPr lang="en-US" sz="3100" b="1" spc="-35" dirty="0">
                <a:cs typeface="Calibri"/>
              </a:rPr>
              <a:t> </a:t>
            </a:r>
            <a:r>
              <a:rPr lang="en-US" sz="3100" b="1" spc="5" dirty="0">
                <a:cs typeface="Calibri"/>
              </a:rPr>
              <a:t>2</a:t>
            </a:r>
            <a:r>
              <a:rPr lang="en-US" sz="3100" b="1" spc="-15" dirty="0">
                <a:cs typeface="Calibri"/>
              </a:rPr>
              <a:t> </a:t>
            </a:r>
            <a:r>
              <a:rPr lang="en-US" sz="3100" b="1" spc="-10" dirty="0" err="1" smtClean="0">
                <a:cs typeface="Calibri"/>
              </a:rPr>
              <a:t>Δx</a:t>
            </a:r>
            <a:endParaRPr lang="en-US" sz="3100" b="1" spc="-10" dirty="0" smtClean="0">
              <a:cs typeface="Calibri"/>
            </a:endParaRPr>
          </a:p>
          <a:p>
            <a:pPr marL="0" indent="0">
              <a:lnSpc>
                <a:spcPct val="100000"/>
              </a:lnSpc>
              <a:spcBef>
                <a:spcPts val="325"/>
              </a:spcBef>
              <a:buNone/>
            </a:pPr>
            <a:endParaRPr lang="en-US" sz="3100" b="1" spc="-10" dirty="0" smtClean="0">
              <a:cs typeface="Calibri"/>
            </a:endParaRPr>
          </a:p>
          <a:p>
            <a:pPr marL="0" indent="0">
              <a:lnSpc>
                <a:spcPct val="100000"/>
              </a:lnSpc>
              <a:spcBef>
                <a:spcPts val="210"/>
              </a:spcBef>
              <a:buNone/>
            </a:pPr>
            <a:r>
              <a:rPr lang="en-US" sz="3100" u="sng" dirty="0">
                <a:cs typeface="Calibri"/>
              </a:rPr>
              <a:t>Case</a:t>
            </a:r>
            <a:r>
              <a:rPr lang="en-US" sz="3100" u="sng" spc="-65" dirty="0">
                <a:cs typeface="Calibri"/>
              </a:rPr>
              <a:t> </a:t>
            </a:r>
            <a:r>
              <a:rPr lang="en-US" sz="3100" u="sng" spc="5" dirty="0">
                <a:cs typeface="Calibri"/>
              </a:rPr>
              <a:t>2</a:t>
            </a:r>
            <a:endParaRPr lang="en-US" sz="3100" u="sng" dirty="0">
              <a:cs typeface="Calibri"/>
            </a:endParaRPr>
          </a:p>
          <a:p>
            <a:pPr marL="0" indent="0">
              <a:lnSpc>
                <a:spcPct val="100000"/>
              </a:lnSpc>
              <a:spcBef>
                <a:spcPts val="265"/>
              </a:spcBef>
              <a:buNone/>
            </a:pPr>
            <a:r>
              <a:rPr lang="en-US" sz="3100" dirty="0">
                <a:cs typeface="Calibri"/>
              </a:rPr>
              <a:t>If</a:t>
            </a:r>
            <a:r>
              <a:rPr lang="en-US" sz="3100" spc="-5" dirty="0">
                <a:cs typeface="Calibri"/>
              </a:rPr>
              <a:t> </a:t>
            </a:r>
            <a:r>
              <a:rPr lang="en-US" sz="3100" spc="5" dirty="0" err="1" smtClean="0">
                <a:cs typeface="Calibri"/>
              </a:rPr>
              <a:t>p</a:t>
            </a:r>
            <a:r>
              <a:rPr lang="en-US" sz="3100" spc="7" baseline="-21072" dirty="0" err="1" smtClean="0">
                <a:cs typeface="Calibri"/>
              </a:rPr>
              <a:t>k</a:t>
            </a:r>
            <a:r>
              <a:rPr lang="en-US" sz="3100" spc="-15" baseline="-21072" dirty="0" smtClean="0">
                <a:cs typeface="Calibri"/>
              </a:rPr>
              <a:t> </a:t>
            </a:r>
            <a:r>
              <a:rPr lang="en-US" sz="3100" dirty="0">
                <a:cs typeface="Calibri"/>
              </a:rPr>
              <a:t>≥ 0</a:t>
            </a:r>
            <a:r>
              <a:rPr lang="en-US" sz="3100" spc="484" dirty="0">
                <a:cs typeface="Calibri"/>
              </a:rPr>
              <a:t> </a:t>
            </a:r>
            <a:r>
              <a:rPr lang="en-US" sz="3100" dirty="0" smtClean="0">
                <a:cs typeface="Calibri"/>
              </a:rPr>
              <a:t>then</a:t>
            </a:r>
            <a:r>
              <a:rPr lang="en-US" sz="3100" dirty="0">
                <a:cs typeface="Calibri"/>
              </a:rPr>
              <a:t>,</a:t>
            </a:r>
          </a:p>
          <a:p>
            <a:pPr marL="0" indent="0">
              <a:lnSpc>
                <a:spcPct val="100000"/>
              </a:lnSpc>
              <a:spcBef>
                <a:spcPts val="265"/>
              </a:spcBef>
              <a:buNone/>
            </a:pPr>
            <a:r>
              <a:rPr lang="en-US" sz="3100" spc="5" dirty="0" smtClean="0">
                <a:cs typeface="Calibri"/>
              </a:rPr>
              <a:t>x</a:t>
            </a:r>
            <a:r>
              <a:rPr lang="en-US" sz="3100" spc="7" baseline="-21072" dirty="0" smtClean="0">
                <a:cs typeface="Calibri"/>
              </a:rPr>
              <a:t>k+1</a:t>
            </a:r>
            <a:r>
              <a:rPr lang="en-US" sz="3100" spc="-75" baseline="-21072" dirty="0" smtClean="0">
                <a:cs typeface="Calibri"/>
              </a:rPr>
              <a:t> </a:t>
            </a:r>
            <a:r>
              <a:rPr lang="en-US" sz="3100" dirty="0">
                <a:cs typeface="Calibri"/>
              </a:rPr>
              <a:t>=</a:t>
            </a:r>
            <a:r>
              <a:rPr lang="en-US" sz="3100" spc="-40" dirty="0">
                <a:cs typeface="Calibri"/>
              </a:rPr>
              <a:t> </a:t>
            </a:r>
            <a:r>
              <a:rPr lang="en-US" sz="3100" spc="5" dirty="0" smtClean="0">
                <a:cs typeface="Calibri"/>
              </a:rPr>
              <a:t>x</a:t>
            </a:r>
            <a:r>
              <a:rPr lang="en-US" sz="3100" spc="7" baseline="-21072" dirty="0" smtClean="0">
                <a:cs typeface="Calibri"/>
              </a:rPr>
              <a:t>k</a:t>
            </a:r>
            <a:r>
              <a:rPr lang="en-US" sz="3100" spc="5" dirty="0" smtClean="0">
                <a:cs typeface="Calibri"/>
              </a:rPr>
              <a:t>+1</a:t>
            </a:r>
            <a:endParaRPr lang="en-US" sz="3100" dirty="0">
              <a:cs typeface="Calibri"/>
            </a:endParaRPr>
          </a:p>
          <a:p>
            <a:pPr marL="0" indent="0">
              <a:lnSpc>
                <a:spcPct val="100000"/>
              </a:lnSpc>
              <a:spcBef>
                <a:spcPts val="265"/>
              </a:spcBef>
              <a:buNone/>
            </a:pPr>
            <a:r>
              <a:rPr lang="en-US" sz="3100" dirty="0" smtClean="0">
                <a:cs typeface="Calibri"/>
              </a:rPr>
              <a:t>y</a:t>
            </a:r>
            <a:r>
              <a:rPr lang="en-US" sz="3100" baseline="-21072" dirty="0" smtClean="0">
                <a:cs typeface="Calibri"/>
              </a:rPr>
              <a:t>k+1</a:t>
            </a:r>
            <a:r>
              <a:rPr lang="en-US" sz="3100" spc="-67" baseline="-21072" dirty="0" smtClean="0">
                <a:cs typeface="Calibri"/>
              </a:rPr>
              <a:t> </a:t>
            </a:r>
            <a:r>
              <a:rPr lang="en-US" sz="3100" spc="5" dirty="0">
                <a:cs typeface="Calibri"/>
              </a:rPr>
              <a:t>=</a:t>
            </a:r>
            <a:r>
              <a:rPr lang="en-US" sz="3100" spc="-40" dirty="0">
                <a:cs typeface="Calibri"/>
              </a:rPr>
              <a:t> </a:t>
            </a:r>
            <a:r>
              <a:rPr lang="en-US" sz="3100" spc="5" dirty="0" smtClean="0">
                <a:cs typeface="Calibri"/>
              </a:rPr>
              <a:t>y</a:t>
            </a:r>
            <a:r>
              <a:rPr lang="en-US" sz="3100" spc="7" baseline="-21072" dirty="0" smtClean="0">
                <a:cs typeface="Calibri"/>
              </a:rPr>
              <a:t>k</a:t>
            </a:r>
            <a:r>
              <a:rPr lang="en-US" sz="3100" spc="5" dirty="0" smtClean="0">
                <a:cs typeface="Calibri"/>
              </a:rPr>
              <a:t>+1</a:t>
            </a:r>
            <a:endParaRPr lang="en-US" sz="3100" dirty="0">
              <a:cs typeface="Calibri"/>
            </a:endParaRPr>
          </a:p>
          <a:p>
            <a:pPr marL="0" indent="0">
              <a:lnSpc>
                <a:spcPct val="100000"/>
              </a:lnSpc>
              <a:spcBef>
                <a:spcPts val="395"/>
              </a:spcBef>
              <a:buNone/>
            </a:pPr>
            <a:r>
              <a:rPr lang="en-US" sz="3100" b="1" dirty="0" smtClean="0">
                <a:cs typeface="Calibri"/>
              </a:rPr>
              <a:t>p</a:t>
            </a:r>
            <a:r>
              <a:rPr lang="en-US" sz="3100" b="1" baseline="-20964" dirty="0" smtClean="0">
                <a:cs typeface="Calibri"/>
              </a:rPr>
              <a:t>k+1</a:t>
            </a:r>
            <a:r>
              <a:rPr lang="en-US" sz="3100" b="1" spc="442" baseline="-20964" dirty="0" smtClean="0">
                <a:cs typeface="Calibri"/>
              </a:rPr>
              <a:t> </a:t>
            </a:r>
            <a:r>
              <a:rPr lang="en-US" sz="3100" b="1" spc="5" dirty="0">
                <a:cs typeface="Calibri"/>
              </a:rPr>
              <a:t>=</a:t>
            </a:r>
            <a:r>
              <a:rPr lang="en-US" sz="3100" b="1" spc="-35" dirty="0">
                <a:cs typeface="Calibri"/>
              </a:rPr>
              <a:t> </a:t>
            </a:r>
            <a:r>
              <a:rPr lang="en-US" sz="3100" b="1" spc="5" dirty="0" err="1" smtClean="0">
                <a:cs typeface="Calibri"/>
              </a:rPr>
              <a:t>p</a:t>
            </a:r>
            <a:r>
              <a:rPr lang="en-US" sz="3100" b="1" spc="7" baseline="-20964" dirty="0" err="1" smtClean="0">
                <a:cs typeface="Calibri"/>
              </a:rPr>
              <a:t>k</a:t>
            </a:r>
            <a:r>
              <a:rPr lang="en-US" sz="3100" b="1" spc="412" baseline="-20964" dirty="0" smtClean="0">
                <a:cs typeface="Calibri"/>
              </a:rPr>
              <a:t> </a:t>
            </a:r>
            <a:r>
              <a:rPr lang="en-US" sz="3100" b="1" spc="5" dirty="0">
                <a:cs typeface="Calibri"/>
              </a:rPr>
              <a:t>+</a:t>
            </a:r>
            <a:r>
              <a:rPr lang="en-US" sz="3100" b="1" spc="-35" dirty="0">
                <a:cs typeface="Calibri"/>
              </a:rPr>
              <a:t> </a:t>
            </a:r>
            <a:r>
              <a:rPr lang="en-US" sz="3100" b="1" spc="5" dirty="0">
                <a:cs typeface="Calibri"/>
              </a:rPr>
              <a:t>2</a:t>
            </a:r>
            <a:r>
              <a:rPr lang="en-US" sz="3100" b="1" spc="-10" dirty="0">
                <a:cs typeface="Calibri"/>
              </a:rPr>
              <a:t> </a:t>
            </a:r>
            <a:r>
              <a:rPr lang="en-US" sz="3100" b="1" spc="-10" dirty="0" err="1">
                <a:cs typeface="Calibri"/>
              </a:rPr>
              <a:t>Δx</a:t>
            </a:r>
            <a:r>
              <a:rPr lang="en-US" sz="3100" b="1" dirty="0">
                <a:cs typeface="Calibri"/>
              </a:rPr>
              <a:t> -2Δy</a:t>
            </a:r>
            <a:endParaRPr lang="en-US" sz="3100" dirty="0">
              <a:cs typeface="Calibri"/>
            </a:endParaRPr>
          </a:p>
          <a:p>
            <a:pPr marL="38100">
              <a:lnSpc>
                <a:spcPct val="100000"/>
              </a:lnSpc>
              <a:spcBef>
                <a:spcPts val="325"/>
              </a:spcBef>
            </a:pPr>
            <a:endParaRPr lang="en-US" sz="4400" dirty="0">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37</a:t>
            </a:fld>
            <a:endParaRPr lang="en-US"/>
          </a:p>
        </p:txBody>
      </p:sp>
    </p:spTree>
    <p:extLst>
      <p:ext uri="{BB962C8B-B14F-4D97-AF65-F5344CB8AC3E}">
        <p14:creationId xmlns="" xmlns:p14="http://schemas.microsoft.com/office/powerpoint/2010/main" val="35642650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object 6"/>
          <p:cNvSpPr txBox="1">
            <a:spLocks noGrp="1"/>
          </p:cNvSpPr>
          <p:nvPr>
            <p:ph idx="1"/>
          </p:nvPr>
        </p:nvSpPr>
        <p:spPr>
          <a:xfrm>
            <a:off x="1154956" y="2603500"/>
            <a:ext cx="6233817" cy="4227568"/>
          </a:xfrm>
          <a:prstGeom prst="rect">
            <a:avLst/>
          </a:prstGeom>
        </p:spPr>
        <p:txBody>
          <a:bodyPr vert="horz" wrap="square" lIns="0" tIns="36830" rIns="0" bIns="0" rtlCol="0">
            <a:spAutoFit/>
          </a:bodyPr>
          <a:lstStyle/>
          <a:p>
            <a:pPr marL="0" indent="0">
              <a:lnSpc>
                <a:spcPct val="100000"/>
              </a:lnSpc>
              <a:spcBef>
                <a:spcPts val="675"/>
              </a:spcBef>
              <a:buNone/>
            </a:pPr>
            <a:r>
              <a:rPr lang="en-US" sz="2000" b="1" spc="5" dirty="0" err="1" smtClean="0">
                <a:cs typeface="Calibri"/>
              </a:rPr>
              <a:t>p</a:t>
            </a:r>
            <a:r>
              <a:rPr lang="en-US" sz="2000" b="1" spc="7" baseline="-19841" dirty="0" err="1" smtClean="0">
                <a:cs typeface="Calibri"/>
              </a:rPr>
              <a:t>k</a:t>
            </a:r>
            <a:r>
              <a:rPr lang="en-US" sz="2000" b="1" spc="7" baseline="-19841" dirty="0" smtClean="0">
                <a:cs typeface="Calibri"/>
              </a:rPr>
              <a:t> </a:t>
            </a:r>
            <a:r>
              <a:rPr lang="en-US" sz="2000" b="1" spc="-5" dirty="0">
                <a:cs typeface="Calibri"/>
              </a:rPr>
              <a:t>=</a:t>
            </a:r>
            <a:r>
              <a:rPr lang="en-US" sz="2000" b="1" spc="5" dirty="0">
                <a:cs typeface="Calibri"/>
              </a:rPr>
              <a:t> </a:t>
            </a:r>
            <a:r>
              <a:rPr lang="en-US" sz="2000" b="1" spc="-10" dirty="0">
                <a:cs typeface="Calibri"/>
              </a:rPr>
              <a:t>2</a:t>
            </a:r>
            <a:r>
              <a:rPr lang="el-GR" sz="2000" b="1" spc="-10" dirty="0">
                <a:cs typeface="Calibri"/>
              </a:rPr>
              <a:t>Δ</a:t>
            </a:r>
            <a:r>
              <a:rPr lang="en-US" sz="2000" b="1" spc="-10" dirty="0">
                <a:cs typeface="Calibri"/>
              </a:rPr>
              <a:t>x</a:t>
            </a:r>
            <a:r>
              <a:rPr lang="en-US" sz="2000" b="1" spc="5" dirty="0">
                <a:cs typeface="Calibri"/>
              </a:rPr>
              <a:t> </a:t>
            </a:r>
            <a:r>
              <a:rPr lang="en-US" sz="2000" b="1" spc="-5" dirty="0">
                <a:cs typeface="Calibri"/>
              </a:rPr>
              <a:t>(y</a:t>
            </a:r>
            <a:r>
              <a:rPr lang="en-US" sz="2000" b="1" spc="-7" baseline="-19841" dirty="0">
                <a:cs typeface="Calibri"/>
              </a:rPr>
              <a:t>k</a:t>
            </a:r>
            <a:r>
              <a:rPr lang="en-US" sz="2000" b="1" spc="-5" dirty="0">
                <a:cs typeface="Calibri"/>
              </a:rPr>
              <a:t>+1)</a:t>
            </a:r>
            <a:r>
              <a:rPr lang="en-US" sz="2000" b="1" spc="60" dirty="0">
                <a:cs typeface="Calibri"/>
              </a:rPr>
              <a:t> </a:t>
            </a:r>
            <a:r>
              <a:rPr lang="en-US" sz="2000" b="1" spc="-5" dirty="0">
                <a:cs typeface="Calibri"/>
              </a:rPr>
              <a:t>- </a:t>
            </a:r>
            <a:r>
              <a:rPr lang="en-US" sz="2000" b="1" spc="-10" dirty="0">
                <a:cs typeface="Calibri"/>
              </a:rPr>
              <a:t>2c</a:t>
            </a:r>
            <a:r>
              <a:rPr lang="en-US" sz="2000" b="1" spc="-5" dirty="0">
                <a:cs typeface="Calibri"/>
              </a:rPr>
              <a:t> </a:t>
            </a:r>
            <a:r>
              <a:rPr lang="el-GR" sz="2000" b="1" spc="-5" dirty="0">
                <a:cs typeface="Calibri"/>
              </a:rPr>
              <a:t>Δ</a:t>
            </a:r>
            <a:r>
              <a:rPr lang="en-US" sz="2000" b="1" spc="-5" dirty="0">
                <a:cs typeface="Calibri"/>
              </a:rPr>
              <a:t>x</a:t>
            </a:r>
            <a:r>
              <a:rPr lang="en-US" sz="2000" b="1" spc="10" dirty="0">
                <a:cs typeface="Calibri"/>
              </a:rPr>
              <a:t> </a:t>
            </a:r>
            <a:r>
              <a:rPr lang="en-US" sz="2000" b="1" spc="-5" dirty="0">
                <a:cs typeface="Calibri"/>
              </a:rPr>
              <a:t>- </a:t>
            </a:r>
            <a:r>
              <a:rPr lang="en-US" sz="2000" b="1" spc="-10" dirty="0">
                <a:cs typeface="Calibri"/>
              </a:rPr>
              <a:t>2</a:t>
            </a:r>
            <a:r>
              <a:rPr lang="el-GR" sz="2000" b="1" spc="-10" dirty="0">
                <a:cs typeface="Calibri"/>
              </a:rPr>
              <a:t>Δ</a:t>
            </a:r>
            <a:r>
              <a:rPr lang="en-US" sz="2000" b="1" spc="-10" dirty="0">
                <a:cs typeface="Calibri"/>
              </a:rPr>
              <a:t>y</a:t>
            </a:r>
            <a:r>
              <a:rPr lang="en-US" sz="2000" b="1" spc="20" dirty="0">
                <a:cs typeface="Calibri"/>
              </a:rPr>
              <a:t> </a:t>
            </a:r>
            <a:r>
              <a:rPr lang="en-US" sz="2000" b="1" dirty="0" err="1">
                <a:cs typeface="Calibri"/>
              </a:rPr>
              <a:t>x</a:t>
            </a:r>
            <a:r>
              <a:rPr lang="en-US" sz="2000" b="1" baseline="-19841" dirty="0" err="1">
                <a:cs typeface="Calibri"/>
              </a:rPr>
              <a:t>k</a:t>
            </a:r>
            <a:r>
              <a:rPr lang="en-US" sz="2000" b="1" spc="367" baseline="-19841" dirty="0">
                <a:cs typeface="Calibri"/>
              </a:rPr>
              <a:t> </a:t>
            </a:r>
            <a:r>
              <a:rPr lang="en-US" sz="2000" b="1" spc="-5" dirty="0">
                <a:cs typeface="Calibri"/>
              </a:rPr>
              <a:t>-</a:t>
            </a:r>
            <a:r>
              <a:rPr lang="en-US" sz="2000" b="1" dirty="0">
                <a:cs typeface="Calibri"/>
              </a:rPr>
              <a:t> </a:t>
            </a:r>
            <a:r>
              <a:rPr lang="el-GR" sz="2000" b="1" spc="-5" dirty="0">
                <a:cs typeface="Calibri"/>
              </a:rPr>
              <a:t>Δ</a:t>
            </a:r>
            <a:r>
              <a:rPr lang="en-US" sz="2000" b="1" spc="-5" dirty="0">
                <a:cs typeface="Calibri"/>
              </a:rPr>
              <a:t>y</a:t>
            </a:r>
            <a:endParaRPr lang="en-US" sz="2000" dirty="0">
              <a:cs typeface="Calibri"/>
            </a:endParaRPr>
          </a:p>
          <a:p>
            <a:pPr marL="0" indent="0">
              <a:lnSpc>
                <a:spcPct val="100000"/>
              </a:lnSpc>
              <a:spcBef>
                <a:spcPts val="675"/>
              </a:spcBef>
              <a:buNone/>
            </a:pPr>
            <a:endParaRPr lang="en-US" sz="2000" spc="-5" dirty="0" smtClean="0">
              <a:latin typeface="Calibri"/>
              <a:cs typeface="Calibri"/>
            </a:endParaRPr>
          </a:p>
          <a:p>
            <a:pPr marL="0" indent="0">
              <a:lnSpc>
                <a:spcPct val="100000"/>
              </a:lnSpc>
              <a:spcBef>
                <a:spcPts val="245"/>
              </a:spcBef>
              <a:buNone/>
            </a:pPr>
            <a:r>
              <a:rPr lang="en-US" sz="2200" dirty="0" smtClean="0">
                <a:latin typeface="Calibri"/>
                <a:cs typeface="Calibri"/>
              </a:rPr>
              <a:t>I</a:t>
            </a:r>
            <a:r>
              <a:rPr sz="2200" dirty="0" smtClean="0">
                <a:latin typeface="Calibri"/>
                <a:cs typeface="Calibri"/>
              </a:rPr>
              <a:t>nitial</a:t>
            </a:r>
            <a:r>
              <a:rPr sz="2200" spc="-35" dirty="0" smtClean="0">
                <a:latin typeface="Calibri"/>
                <a:cs typeface="Calibri"/>
              </a:rPr>
              <a:t> </a:t>
            </a:r>
            <a:r>
              <a:rPr sz="2200" dirty="0">
                <a:latin typeface="Calibri"/>
                <a:cs typeface="Calibri"/>
              </a:rPr>
              <a:t>Decision</a:t>
            </a:r>
            <a:r>
              <a:rPr sz="2200" spc="-75" dirty="0">
                <a:latin typeface="Calibri"/>
                <a:cs typeface="Calibri"/>
              </a:rPr>
              <a:t> </a:t>
            </a:r>
            <a:r>
              <a:rPr sz="2200" spc="-15" dirty="0">
                <a:latin typeface="Calibri"/>
                <a:cs typeface="Calibri"/>
              </a:rPr>
              <a:t>Parameter</a:t>
            </a:r>
            <a:r>
              <a:rPr sz="2200" spc="-45" dirty="0">
                <a:latin typeface="Calibri"/>
                <a:cs typeface="Calibri"/>
              </a:rPr>
              <a:t> </a:t>
            </a:r>
            <a:r>
              <a:rPr sz="2200" spc="5" dirty="0">
                <a:latin typeface="Calibri"/>
                <a:cs typeface="Calibri"/>
              </a:rPr>
              <a:t>(P</a:t>
            </a:r>
            <a:r>
              <a:rPr sz="2175" spc="7" baseline="-21072" dirty="0">
                <a:latin typeface="Calibri"/>
                <a:cs typeface="Calibri"/>
              </a:rPr>
              <a:t>0</a:t>
            </a:r>
            <a:r>
              <a:rPr sz="2200" spc="5" dirty="0" smtClean="0">
                <a:latin typeface="Calibri"/>
                <a:cs typeface="Calibri"/>
              </a:rPr>
              <a:t>)</a:t>
            </a:r>
            <a:r>
              <a:rPr lang="en-US" sz="2200" spc="5" dirty="0" smtClean="0">
                <a:latin typeface="Calibri"/>
                <a:cs typeface="Calibri"/>
              </a:rPr>
              <a:t> at (x0,y0)</a:t>
            </a:r>
            <a:endParaRPr sz="2200" dirty="0">
              <a:latin typeface="Calibri"/>
              <a:cs typeface="Calibri"/>
            </a:endParaRPr>
          </a:p>
          <a:p>
            <a:pPr marL="75564" marR="56515" indent="0">
              <a:lnSpc>
                <a:spcPct val="120000"/>
              </a:lnSpc>
              <a:buNone/>
              <a:tabLst>
                <a:tab pos="1566545" algn="l"/>
                <a:tab pos="2898775" algn="l"/>
              </a:tabLst>
            </a:pPr>
            <a:r>
              <a:rPr lang="en-US" sz="2400" dirty="0" smtClean="0">
                <a:latin typeface="Calibri"/>
                <a:cs typeface="Calibri"/>
              </a:rPr>
              <a:t>p</a:t>
            </a:r>
            <a:r>
              <a:rPr sz="2400" baseline="-20833" dirty="0" smtClean="0">
                <a:latin typeface="Calibri"/>
                <a:cs typeface="Calibri"/>
              </a:rPr>
              <a:t>0</a:t>
            </a:r>
            <a:r>
              <a:rPr lang="en-US" sz="2400" baseline="-20833" dirty="0" smtClean="0">
                <a:latin typeface="Calibri"/>
                <a:cs typeface="Calibri"/>
              </a:rPr>
              <a:t> </a:t>
            </a:r>
            <a:r>
              <a:rPr lang="en-US" sz="2400" baseline="30000" dirty="0" smtClean="0">
                <a:latin typeface="Calibri"/>
                <a:cs typeface="Calibri"/>
              </a:rPr>
              <a:t> </a:t>
            </a:r>
            <a:r>
              <a:rPr lang="en-US" sz="2400" dirty="0" smtClean="0">
                <a:latin typeface="Calibri"/>
                <a:cs typeface="Calibri"/>
              </a:rPr>
              <a:t> =</a:t>
            </a:r>
            <a:r>
              <a:rPr lang="en-US" sz="2400" dirty="0">
                <a:cs typeface="Calibri"/>
              </a:rPr>
              <a:t>2</a:t>
            </a:r>
            <a:r>
              <a:rPr lang="en-US" sz="2400" spc="15" dirty="0">
                <a:cs typeface="Calibri"/>
              </a:rPr>
              <a:t> </a:t>
            </a:r>
            <a:r>
              <a:rPr lang="el-GR" sz="2400" dirty="0" smtClean="0">
                <a:cs typeface="Calibri"/>
              </a:rPr>
              <a:t>Δ</a:t>
            </a:r>
            <a:r>
              <a:rPr lang="en-US" sz="2400" dirty="0" smtClean="0">
                <a:cs typeface="Calibri"/>
              </a:rPr>
              <a:t>x</a:t>
            </a:r>
            <a:r>
              <a:rPr lang="en-US" sz="2400" spc="-35" dirty="0" smtClean="0">
                <a:cs typeface="Calibri"/>
              </a:rPr>
              <a:t> y</a:t>
            </a:r>
            <a:r>
              <a:rPr lang="en-US" sz="2400" baseline="-25000" dirty="0" smtClean="0">
                <a:cs typeface="Calibri"/>
              </a:rPr>
              <a:t>0</a:t>
            </a:r>
            <a:r>
              <a:rPr lang="en-US" sz="2400" dirty="0" smtClean="0">
                <a:cs typeface="Calibri"/>
              </a:rPr>
              <a:t>+2</a:t>
            </a:r>
            <a:r>
              <a:rPr lang="en-US" sz="2400" spc="15" dirty="0" smtClean="0">
                <a:cs typeface="Calibri"/>
              </a:rPr>
              <a:t> </a:t>
            </a:r>
            <a:r>
              <a:rPr lang="el-GR" sz="2400" dirty="0" smtClean="0">
                <a:cs typeface="Calibri"/>
              </a:rPr>
              <a:t>Δ</a:t>
            </a:r>
            <a:r>
              <a:rPr lang="en-US" sz="2400" dirty="0">
                <a:cs typeface="Calibri"/>
              </a:rPr>
              <a:t>x</a:t>
            </a:r>
            <a:r>
              <a:rPr lang="en-US" sz="2400" spc="-35" dirty="0" smtClean="0">
                <a:cs typeface="Calibri"/>
              </a:rPr>
              <a:t> </a:t>
            </a:r>
            <a:r>
              <a:rPr lang="en-US" sz="2400" dirty="0">
                <a:cs typeface="Calibri"/>
              </a:rPr>
              <a:t>-</a:t>
            </a:r>
            <a:r>
              <a:rPr lang="en-US" sz="2400" dirty="0" smtClean="0">
                <a:cs typeface="Calibri"/>
              </a:rPr>
              <a:t> </a:t>
            </a:r>
            <a:r>
              <a:rPr lang="en-US" sz="2400" dirty="0">
                <a:cs typeface="Calibri"/>
              </a:rPr>
              <a:t>2</a:t>
            </a:r>
            <a:r>
              <a:rPr lang="en-US" sz="2400" spc="5" dirty="0">
                <a:cs typeface="Calibri"/>
              </a:rPr>
              <a:t> </a:t>
            </a:r>
            <a:r>
              <a:rPr lang="el-GR" sz="2400" dirty="0">
                <a:cs typeface="Calibri"/>
              </a:rPr>
              <a:t>Δ</a:t>
            </a:r>
            <a:r>
              <a:rPr lang="en-US" sz="2400" dirty="0">
                <a:cs typeface="Calibri"/>
              </a:rPr>
              <a:t>x</a:t>
            </a:r>
            <a:r>
              <a:rPr lang="en-US" sz="2400" spc="-10" dirty="0">
                <a:cs typeface="Calibri"/>
              </a:rPr>
              <a:t> </a:t>
            </a:r>
            <a:r>
              <a:rPr lang="en-US" sz="2400" dirty="0">
                <a:cs typeface="Calibri"/>
              </a:rPr>
              <a:t>c</a:t>
            </a:r>
            <a:r>
              <a:rPr lang="en-US" sz="2400" spc="15" dirty="0">
                <a:cs typeface="Calibri"/>
              </a:rPr>
              <a:t> </a:t>
            </a:r>
            <a:r>
              <a:rPr lang="en-US" sz="2400" dirty="0">
                <a:cs typeface="Calibri"/>
              </a:rPr>
              <a:t>-</a:t>
            </a:r>
            <a:r>
              <a:rPr lang="en-US" sz="2400" spc="-5" dirty="0">
                <a:cs typeface="Calibri"/>
              </a:rPr>
              <a:t> </a:t>
            </a:r>
            <a:r>
              <a:rPr lang="en-US" sz="2400" dirty="0">
                <a:cs typeface="Calibri"/>
              </a:rPr>
              <a:t>2 </a:t>
            </a:r>
            <a:r>
              <a:rPr lang="el-GR" sz="2400" dirty="0" smtClean="0">
                <a:cs typeface="Calibri"/>
              </a:rPr>
              <a:t>Δ</a:t>
            </a:r>
            <a:r>
              <a:rPr lang="en-US" sz="2400" dirty="0">
                <a:cs typeface="Calibri"/>
              </a:rPr>
              <a:t>y</a:t>
            </a:r>
            <a:r>
              <a:rPr lang="en-US" sz="2400" spc="-5" dirty="0" smtClean="0">
                <a:cs typeface="Calibri"/>
              </a:rPr>
              <a:t> </a:t>
            </a:r>
            <a:r>
              <a:rPr lang="en-US" sz="2400" spc="5" dirty="0">
                <a:cs typeface="Calibri"/>
              </a:rPr>
              <a:t>x</a:t>
            </a:r>
            <a:r>
              <a:rPr lang="en-US" sz="2400" spc="5" baseline="-25000" dirty="0" smtClean="0">
                <a:cs typeface="Calibri"/>
              </a:rPr>
              <a:t>0</a:t>
            </a:r>
            <a:r>
              <a:rPr lang="en-US" sz="2400" spc="322" baseline="-19519" dirty="0" smtClean="0">
                <a:cs typeface="Calibri"/>
              </a:rPr>
              <a:t> </a:t>
            </a:r>
            <a:r>
              <a:rPr lang="en-US" sz="2400" dirty="0">
                <a:cs typeface="Calibri"/>
              </a:rPr>
              <a:t>–</a:t>
            </a:r>
            <a:r>
              <a:rPr lang="en-US" sz="2400" spc="5" dirty="0">
                <a:cs typeface="Calibri"/>
              </a:rPr>
              <a:t> </a:t>
            </a:r>
            <a:r>
              <a:rPr lang="el-GR" sz="2400" spc="-5" dirty="0" smtClean="0">
                <a:cs typeface="Calibri"/>
              </a:rPr>
              <a:t>Δ</a:t>
            </a:r>
            <a:r>
              <a:rPr lang="en-US" sz="2400" spc="-5" dirty="0">
                <a:cs typeface="Calibri"/>
              </a:rPr>
              <a:t>y</a:t>
            </a:r>
            <a:endParaRPr lang="en-US" sz="2400" dirty="0" smtClean="0">
              <a:cs typeface="Calibri"/>
            </a:endParaRPr>
          </a:p>
          <a:p>
            <a:pPr marL="75564" marR="56515" indent="0">
              <a:lnSpc>
                <a:spcPct val="120000"/>
              </a:lnSpc>
              <a:buNone/>
              <a:tabLst>
                <a:tab pos="1566545" algn="l"/>
                <a:tab pos="2898775" algn="l"/>
              </a:tabLst>
            </a:pPr>
            <a:r>
              <a:rPr lang="en-US" sz="2400" dirty="0" smtClean="0">
                <a:cs typeface="Calibri"/>
              </a:rPr>
              <a:t>=2</a:t>
            </a:r>
            <a:r>
              <a:rPr lang="en-US" sz="2400" spc="15" dirty="0" smtClean="0">
                <a:cs typeface="Calibri"/>
              </a:rPr>
              <a:t> </a:t>
            </a:r>
            <a:r>
              <a:rPr lang="el-GR" sz="2400" dirty="0" smtClean="0">
                <a:cs typeface="Calibri"/>
              </a:rPr>
              <a:t>Δ</a:t>
            </a:r>
            <a:r>
              <a:rPr lang="en-US" sz="2400" dirty="0">
                <a:cs typeface="Calibri"/>
              </a:rPr>
              <a:t>x</a:t>
            </a:r>
            <a:r>
              <a:rPr lang="en-US" sz="2400" spc="-35" dirty="0" smtClean="0">
                <a:cs typeface="Calibri"/>
              </a:rPr>
              <a:t>y</a:t>
            </a:r>
            <a:r>
              <a:rPr lang="en-US" sz="2400" baseline="-25000" dirty="0" smtClean="0">
                <a:cs typeface="Calibri"/>
              </a:rPr>
              <a:t>0</a:t>
            </a:r>
            <a:r>
              <a:rPr lang="en-US" sz="2400" dirty="0" smtClean="0">
                <a:cs typeface="Calibri"/>
              </a:rPr>
              <a:t>+2</a:t>
            </a:r>
            <a:r>
              <a:rPr lang="en-US" sz="2400" spc="15" dirty="0" smtClean="0">
                <a:cs typeface="Calibri"/>
              </a:rPr>
              <a:t> </a:t>
            </a:r>
            <a:r>
              <a:rPr lang="el-GR" sz="2400" dirty="0" smtClean="0">
                <a:cs typeface="Calibri"/>
              </a:rPr>
              <a:t>Δ</a:t>
            </a:r>
            <a:r>
              <a:rPr lang="en-US" sz="2400" dirty="0">
                <a:cs typeface="Calibri"/>
              </a:rPr>
              <a:t>x</a:t>
            </a:r>
            <a:r>
              <a:rPr lang="en-US" sz="2400" spc="-35" dirty="0" smtClean="0">
                <a:cs typeface="Calibri"/>
              </a:rPr>
              <a:t> </a:t>
            </a:r>
            <a:r>
              <a:rPr lang="en-US" sz="2400" dirty="0" smtClean="0">
                <a:cs typeface="Calibri"/>
              </a:rPr>
              <a:t>-2</a:t>
            </a:r>
            <a:r>
              <a:rPr lang="en-US" sz="2400" spc="5" dirty="0" smtClean="0">
                <a:cs typeface="Calibri"/>
              </a:rPr>
              <a:t> </a:t>
            </a:r>
            <a:r>
              <a:rPr lang="el-GR" sz="2400" dirty="0">
                <a:cs typeface="Calibri"/>
              </a:rPr>
              <a:t>Δ</a:t>
            </a:r>
            <a:r>
              <a:rPr lang="en-US" sz="2400" dirty="0" smtClean="0">
                <a:cs typeface="Calibri"/>
              </a:rPr>
              <a:t>x{</a:t>
            </a:r>
            <a:r>
              <a:rPr lang="en-US" sz="2400" dirty="0" smtClean="0"/>
              <a:t>y</a:t>
            </a:r>
            <a:r>
              <a:rPr lang="en-US" sz="2400" baseline="-25000" dirty="0" smtClean="0"/>
              <a:t>0</a:t>
            </a:r>
            <a:r>
              <a:rPr lang="en-US" sz="2400" dirty="0" smtClean="0"/>
              <a:t>-</a:t>
            </a:r>
            <a:r>
              <a:rPr lang="en-US" sz="2400" dirty="0"/>
              <a:t>(</a:t>
            </a:r>
            <a:r>
              <a:rPr lang="el-GR" sz="2400" dirty="0">
                <a:cs typeface="Calibri"/>
              </a:rPr>
              <a:t>Δ</a:t>
            </a:r>
            <a:r>
              <a:rPr lang="en-US" sz="2400" dirty="0">
                <a:cs typeface="Calibri"/>
              </a:rPr>
              <a:t>y/</a:t>
            </a:r>
            <a:r>
              <a:rPr lang="en-US" sz="2400" spc="5" dirty="0">
                <a:cs typeface="Calibri"/>
              </a:rPr>
              <a:t> </a:t>
            </a:r>
            <a:r>
              <a:rPr lang="el-GR" sz="2400" dirty="0">
                <a:cs typeface="Calibri"/>
              </a:rPr>
              <a:t>Δ</a:t>
            </a:r>
            <a:r>
              <a:rPr lang="en-US" sz="2400" dirty="0">
                <a:cs typeface="Calibri"/>
              </a:rPr>
              <a:t>x)x</a:t>
            </a:r>
            <a:r>
              <a:rPr lang="en-US" sz="2400" baseline="-25000" dirty="0">
                <a:cs typeface="Calibri"/>
              </a:rPr>
              <a:t>0</a:t>
            </a:r>
            <a:r>
              <a:rPr lang="en-US" sz="2400" spc="-10" dirty="0" smtClean="0">
                <a:cs typeface="Calibri"/>
              </a:rPr>
              <a:t> }</a:t>
            </a:r>
            <a:r>
              <a:rPr lang="en-US" sz="2400" spc="15" dirty="0" smtClean="0">
                <a:cs typeface="Calibri"/>
              </a:rPr>
              <a:t> </a:t>
            </a:r>
            <a:r>
              <a:rPr lang="en-US" sz="2400" dirty="0">
                <a:cs typeface="Calibri"/>
              </a:rPr>
              <a:t>-</a:t>
            </a:r>
            <a:r>
              <a:rPr lang="en-US" sz="2400" spc="-5" dirty="0">
                <a:cs typeface="Calibri"/>
              </a:rPr>
              <a:t> </a:t>
            </a:r>
            <a:r>
              <a:rPr lang="en-US" sz="2400" dirty="0">
                <a:cs typeface="Calibri"/>
              </a:rPr>
              <a:t>2 </a:t>
            </a:r>
            <a:r>
              <a:rPr lang="el-GR" sz="2400" dirty="0" smtClean="0">
                <a:cs typeface="Calibri"/>
              </a:rPr>
              <a:t>Δ</a:t>
            </a:r>
            <a:r>
              <a:rPr lang="en-US" sz="2400" dirty="0">
                <a:cs typeface="Calibri"/>
              </a:rPr>
              <a:t>y</a:t>
            </a:r>
            <a:r>
              <a:rPr lang="en-US" sz="2400" spc="-5" dirty="0" smtClean="0">
                <a:cs typeface="Calibri"/>
              </a:rPr>
              <a:t> </a:t>
            </a:r>
            <a:r>
              <a:rPr lang="en-US" sz="2400" spc="5" dirty="0">
                <a:cs typeface="Calibri"/>
              </a:rPr>
              <a:t>x</a:t>
            </a:r>
            <a:r>
              <a:rPr lang="en-US" sz="2400" spc="5" baseline="-25000" dirty="0" smtClean="0">
                <a:cs typeface="Calibri"/>
              </a:rPr>
              <a:t>0</a:t>
            </a:r>
            <a:r>
              <a:rPr lang="en-US" sz="2400" spc="322" baseline="-19519" dirty="0" smtClean="0">
                <a:cs typeface="Calibri"/>
              </a:rPr>
              <a:t> </a:t>
            </a:r>
            <a:r>
              <a:rPr lang="en-US" sz="2400" dirty="0">
                <a:cs typeface="Calibri"/>
              </a:rPr>
              <a:t>–</a:t>
            </a:r>
            <a:r>
              <a:rPr lang="en-US" sz="2400" spc="5" dirty="0">
                <a:cs typeface="Calibri"/>
              </a:rPr>
              <a:t> </a:t>
            </a:r>
            <a:r>
              <a:rPr lang="el-GR" sz="2400" spc="-5" dirty="0" smtClean="0">
                <a:cs typeface="Calibri"/>
              </a:rPr>
              <a:t>Δ</a:t>
            </a:r>
            <a:r>
              <a:rPr lang="en-US" sz="2400" spc="-5" dirty="0">
                <a:cs typeface="Calibri"/>
              </a:rPr>
              <a:t>y</a:t>
            </a:r>
            <a:endParaRPr lang="en-US" sz="2400" spc="-5" dirty="0" smtClean="0">
              <a:cs typeface="Calibri"/>
            </a:endParaRPr>
          </a:p>
          <a:p>
            <a:pPr marL="75564" marR="56515" indent="0">
              <a:lnSpc>
                <a:spcPct val="120000"/>
              </a:lnSpc>
              <a:buNone/>
              <a:tabLst>
                <a:tab pos="1566545" algn="l"/>
                <a:tab pos="2898775" algn="l"/>
              </a:tabLst>
            </a:pPr>
            <a:r>
              <a:rPr lang="en-US" sz="2400" spc="-5" dirty="0" smtClean="0">
                <a:cs typeface="Calibri"/>
              </a:rPr>
              <a:t>=</a:t>
            </a:r>
            <a:r>
              <a:rPr lang="en-US" sz="2400" dirty="0">
                <a:cs typeface="Calibri"/>
              </a:rPr>
              <a:t>2</a:t>
            </a:r>
            <a:r>
              <a:rPr lang="en-US" sz="2400" spc="15" dirty="0">
                <a:cs typeface="Calibri"/>
              </a:rPr>
              <a:t> </a:t>
            </a:r>
            <a:r>
              <a:rPr lang="el-GR" sz="2400" dirty="0" smtClean="0">
                <a:cs typeface="Calibri"/>
              </a:rPr>
              <a:t>Δ</a:t>
            </a:r>
            <a:r>
              <a:rPr lang="en-US" sz="2400" dirty="0">
                <a:cs typeface="Calibri"/>
              </a:rPr>
              <a:t>x</a:t>
            </a:r>
            <a:r>
              <a:rPr lang="en-US" sz="2400" spc="-35" dirty="0" smtClean="0">
                <a:cs typeface="Calibri"/>
              </a:rPr>
              <a:t> y</a:t>
            </a:r>
            <a:r>
              <a:rPr lang="en-US" sz="2400" baseline="-25000" dirty="0" smtClean="0">
                <a:cs typeface="Calibri"/>
              </a:rPr>
              <a:t>0</a:t>
            </a:r>
            <a:r>
              <a:rPr lang="en-US" sz="2400" dirty="0" smtClean="0">
                <a:cs typeface="Calibri"/>
              </a:rPr>
              <a:t>+2</a:t>
            </a:r>
            <a:r>
              <a:rPr lang="en-US" sz="2400" spc="15" dirty="0" smtClean="0">
                <a:cs typeface="Calibri"/>
              </a:rPr>
              <a:t> </a:t>
            </a:r>
            <a:r>
              <a:rPr lang="el-GR" sz="2400" dirty="0" smtClean="0">
                <a:cs typeface="Calibri"/>
              </a:rPr>
              <a:t>Δ</a:t>
            </a:r>
            <a:r>
              <a:rPr lang="en-US" sz="2400" dirty="0">
                <a:cs typeface="Calibri"/>
              </a:rPr>
              <a:t>x</a:t>
            </a:r>
            <a:r>
              <a:rPr lang="en-US" sz="2400" spc="-35" dirty="0" smtClean="0">
                <a:cs typeface="Calibri"/>
              </a:rPr>
              <a:t> </a:t>
            </a:r>
            <a:r>
              <a:rPr lang="en-US" sz="2400" dirty="0">
                <a:cs typeface="Calibri"/>
              </a:rPr>
              <a:t>-</a:t>
            </a:r>
            <a:r>
              <a:rPr lang="en-US" sz="2400" b="1" dirty="0" smtClean="0">
                <a:cs typeface="Calibri"/>
              </a:rPr>
              <a:t>2</a:t>
            </a:r>
            <a:r>
              <a:rPr lang="en-US" sz="2400" b="1" spc="5" dirty="0" smtClean="0">
                <a:cs typeface="Calibri"/>
              </a:rPr>
              <a:t> </a:t>
            </a:r>
            <a:r>
              <a:rPr lang="el-GR" sz="2400" b="1" dirty="0">
                <a:cs typeface="Calibri"/>
              </a:rPr>
              <a:t>Δ</a:t>
            </a:r>
            <a:r>
              <a:rPr lang="en-US" sz="2400" b="1" dirty="0" smtClean="0">
                <a:cs typeface="Calibri"/>
              </a:rPr>
              <a:t>x</a:t>
            </a:r>
            <a:r>
              <a:rPr lang="en-US" sz="2400" b="1" dirty="0" smtClean="0"/>
              <a:t>y</a:t>
            </a:r>
            <a:r>
              <a:rPr lang="en-US" sz="2400" b="1" baseline="-25000" dirty="0" smtClean="0"/>
              <a:t>0</a:t>
            </a:r>
            <a:r>
              <a:rPr lang="en-US" sz="2400" b="1" dirty="0" smtClean="0"/>
              <a:t>+2</a:t>
            </a:r>
            <a:r>
              <a:rPr lang="el-GR" sz="2400" dirty="0" smtClean="0">
                <a:cs typeface="Calibri"/>
              </a:rPr>
              <a:t>Δ</a:t>
            </a:r>
            <a:r>
              <a:rPr lang="en-US" sz="2400" dirty="0" smtClean="0">
                <a:cs typeface="Calibri"/>
              </a:rPr>
              <a:t>yx</a:t>
            </a:r>
            <a:r>
              <a:rPr lang="en-US" sz="2400" baseline="-25000" dirty="0" smtClean="0">
                <a:cs typeface="Calibri"/>
              </a:rPr>
              <a:t>0</a:t>
            </a:r>
            <a:r>
              <a:rPr lang="en-US" sz="2400" spc="-10" dirty="0" smtClean="0">
                <a:cs typeface="Calibri"/>
              </a:rPr>
              <a:t> </a:t>
            </a:r>
            <a:r>
              <a:rPr lang="en-US" sz="2400" spc="15" dirty="0" smtClean="0">
                <a:cs typeface="Calibri"/>
              </a:rPr>
              <a:t> </a:t>
            </a:r>
            <a:r>
              <a:rPr lang="en-US" sz="2400" b="1" dirty="0">
                <a:cs typeface="Calibri"/>
              </a:rPr>
              <a:t>-</a:t>
            </a:r>
            <a:r>
              <a:rPr lang="en-US" sz="2400" b="1" spc="-5" dirty="0">
                <a:cs typeface="Calibri"/>
              </a:rPr>
              <a:t> </a:t>
            </a:r>
            <a:r>
              <a:rPr lang="en-US" sz="2400" b="1" dirty="0">
                <a:cs typeface="Calibri"/>
              </a:rPr>
              <a:t>2 </a:t>
            </a:r>
            <a:r>
              <a:rPr lang="el-GR" sz="2400" b="1" dirty="0" smtClean="0">
                <a:cs typeface="Calibri"/>
              </a:rPr>
              <a:t>Δ</a:t>
            </a:r>
            <a:r>
              <a:rPr lang="en-US" sz="2400" b="1" dirty="0">
                <a:cs typeface="Calibri"/>
              </a:rPr>
              <a:t>y</a:t>
            </a:r>
            <a:r>
              <a:rPr lang="en-US" sz="2400" b="1" spc="-5" dirty="0" smtClean="0">
                <a:cs typeface="Calibri"/>
              </a:rPr>
              <a:t> </a:t>
            </a:r>
            <a:r>
              <a:rPr lang="en-US" sz="2400" b="1" spc="5" dirty="0">
                <a:cs typeface="Calibri"/>
              </a:rPr>
              <a:t>x</a:t>
            </a:r>
            <a:r>
              <a:rPr lang="en-US" sz="2400" b="1" spc="5" baseline="-25000" dirty="0" smtClean="0">
                <a:cs typeface="Calibri"/>
              </a:rPr>
              <a:t>0</a:t>
            </a:r>
            <a:r>
              <a:rPr lang="en-US" sz="2400" spc="322" baseline="-19519" dirty="0" smtClean="0">
                <a:cs typeface="Calibri"/>
              </a:rPr>
              <a:t> </a:t>
            </a:r>
            <a:r>
              <a:rPr lang="en-US" sz="2400" dirty="0">
                <a:cs typeface="Calibri"/>
              </a:rPr>
              <a:t>–</a:t>
            </a:r>
            <a:r>
              <a:rPr lang="en-US" sz="2400" spc="5" dirty="0">
                <a:cs typeface="Calibri"/>
              </a:rPr>
              <a:t> </a:t>
            </a:r>
            <a:r>
              <a:rPr lang="el-GR" sz="2400" spc="-5" dirty="0" smtClean="0">
                <a:cs typeface="Calibri"/>
              </a:rPr>
              <a:t>Δ</a:t>
            </a:r>
            <a:r>
              <a:rPr lang="en-US" sz="2400" spc="-5" dirty="0">
                <a:cs typeface="Calibri"/>
              </a:rPr>
              <a:t>y</a:t>
            </a:r>
          </a:p>
          <a:p>
            <a:pPr marL="75564" marR="56515" indent="0">
              <a:lnSpc>
                <a:spcPct val="120000"/>
              </a:lnSpc>
              <a:buNone/>
              <a:tabLst>
                <a:tab pos="1566545" algn="l"/>
                <a:tab pos="2898775" algn="l"/>
              </a:tabLst>
            </a:pPr>
            <a:endParaRPr lang="en-US" sz="2400" dirty="0">
              <a:cs typeface="Calibri"/>
            </a:endParaRPr>
          </a:p>
          <a:p>
            <a:pPr marL="75564" marR="56515" indent="0">
              <a:lnSpc>
                <a:spcPct val="120000"/>
              </a:lnSpc>
              <a:buNone/>
              <a:tabLst>
                <a:tab pos="1566545" algn="l"/>
                <a:tab pos="2898775" algn="l"/>
              </a:tabLst>
            </a:pPr>
            <a:endParaRPr lang="en-US" sz="2400" dirty="0">
              <a:latin typeface="Calibri"/>
              <a:cs typeface="Calibri"/>
            </a:endParaRPr>
          </a:p>
          <a:p>
            <a:pPr marL="75564" marR="56515" indent="0">
              <a:lnSpc>
                <a:spcPct val="120000"/>
              </a:lnSpc>
              <a:buNone/>
              <a:tabLst>
                <a:tab pos="1566545" algn="l"/>
                <a:tab pos="2898775" algn="l"/>
              </a:tabLst>
            </a:pP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38</a:t>
            </a:fld>
            <a:endParaRPr lang="en-US"/>
          </a:p>
        </p:txBody>
      </p:sp>
      <p:sp>
        <p:nvSpPr>
          <p:cNvPr id="7" name="object 2"/>
          <p:cNvSpPr txBox="1"/>
          <p:nvPr/>
        </p:nvSpPr>
        <p:spPr>
          <a:xfrm>
            <a:off x="1154953" y="5685654"/>
            <a:ext cx="3378200" cy="670696"/>
          </a:xfrm>
          <a:prstGeom prst="rect">
            <a:avLst/>
          </a:prstGeom>
          <a:solidFill>
            <a:srgbClr val="000000"/>
          </a:solidFill>
        </p:spPr>
        <p:txBody>
          <a:bodyPr vert="horz" wrap="square" lIns="0" tIns="54610" rIns="0" bIns="0" rtlCol="0">
            <a:spAutoFit/>
          </a:bodyPr>
          <a:lstStyle/>
          <a:p>
            <a:pPr marL="128270">
              <a:lnSpc>
                <a:spcPct val="100000"/>
              </a:lnSpc>
              <a:spcBef>
                <a:spcPts val="430"/>
              </a:spcBef>
              <a:tabLst>
                <a:tab pos="875030" algn="l"/>
              </a:tabLst>
            </a:pPr>
            <a:r>
              <a:rPr lang="en-US" sz="3975" b="1" spc="7" dirty="0" smtClean="0">
                <a:solidFill>
                  <a:srgbClr val="FFFFFF"/>
                </a:solidFill>
                <a:latin typeface="Calibri"/>
                <a:cs typeface="Calibri"/>
              </a:rPr>
              <a:t>p</a:t>
            </a:r>
            <a:r>
              <a:rPr sz="3975" b="1" spc="7" baseline="-20964" dirty="0" smtClean="0">
                <a:solidFill>
                  <a:srgbClr val="FFFFFF"/>
                </a:solidFill>
                <a:latin typeface="Calibri"/>
                <a:cs typeface="Calibri"/>
              </a:rPr>
              <a:t>0</a:t>
            </a:r>
            <a:r>
              <a:rPr sz="3975" b="1" spc="7" baseline="-20964" dirty="0">
                <a:solidFill>
                  <a:srgbClr val="FFFFFF"/>
                </a:solidFill>
                <a:latin typeface="Calibri"/>
                <a:cs typeface="Calibri"/>
              </a:rPr>
              <a:t>	</a:t>
            </a:r>
            <a:r>
              <a:rPr sz="4000" b="1" spc="5" dirty="0">
                <a:solidFill>
                  <a:srgbClr val="FFFFFF"/>
                </a:solidFill>
                <a:latin typeface="Calibri"/>
                <a:cs typeface="Calibri"/>
              </a:rPr>
              <a:t>=</a:t>
            </a:r>
            <a:r>
              <a:rPr sz="4000" b="1" spc="-45" dirty="0">
                <a:solidFill>
                  <a:srgbClr val="FFFFFF"/>
                </a:solidFill>
                <a:latin typeface="Calibri"/>
                <a:cs typeface="Calibri"/>
              </a:rPr>
              <a:t> </a:t>
            </a:r>
            <a:r>
              <a:rPr sz="4000" b="1" spc="5" dirty="0">
                <a:solidFill>
                  <a:srgbClr val="FFFFFF"/>
                </a:solidFill>
                <a:latin typeface="Calibri"/>
                <a:cs typeface="Calibri"/>
              </a:rPr>
              <a:t>2</a:t>
            </a:r>
            <a:r>
              <a:rPr sz="4000" b="1" spc="-15" dirty="0">
                <a:solidFill>
                  <a:srgbClr val="FFFFFF"/>
                </a:solidFill>
                <a:latin typeface="Calibri"/>
                <a:cs typeface="Calibri"/>
              </a:rPr>
              <a:t> </a:t>
            </a:r>
            <a:r>
              <a:rPr sz="4000" b="1" spc="-10" dirty="0" err="1" smtClean="0">
                <a:solidFill>
                  <a:srgbClr val="FFFFFF"/>
                </a:solidFill>
                <a:latin typeface="Calibri"/>
                <a:cs typeface="Calibri"/>
              </a:rPr>
              <a:t>Δ</a:t>
            </a:r>
            <a:r>
              <a:rPr lang="en-US" sz="4000" b="1" spc="-10" dirty="0" err="1" smtClean="0">
                <a:solidFill>
                  <a:srgbClr val="FFFFFF"/>
                </a:solidFill>
                <a:latin typeface="Calibri"/>
                <a:cs typeface="Calibri"/>
              </a:rPr>
              <a:t>x</a:t>
            </a:r>
            <a:r>
              <a:rPr sz="4000" b="1" spc="-10" dirty="0" smtClean="0">
                <a:solidFill>
                  <a:srgbClr val="FFFFFF"/>
                </a:solidFill>
                <a:latin typeface="Calibri"/>
                <a:cs typeface="Calibri"/>
              </a:rPr>
              <a:t> </a:t>
            </a:r>
            <a:r>
              <a:rPr sz="4000" b="1" dirty="0">
                <a:solidFill>
                  <a:srgbClr val="FFFFFF"/>
                </a:solidFill>
                <a:latin typeface="Calibri"/>
                <a:cs typeface="Calibri"/>
              </a:rPr>
              <a:t>-</a:t>
            </a:r>
            <a:r>
              <a:rPr sz="4000" b="1" spc="-45" dirty="0">
                <a:solidFill>
                  <a:srgbClr val="FFFFFF"/>
                </a:solidFill>
                <a:latin typeface="Calibri"/>
                <a:cs typeface="Calibri"/>
              </a:rPr>
              <a:t> </a:t>
            </a:r>
            <a:r>
              <a:rPr sz="4000" b="1" spc="-10" dirty="0" err="1" smtClean="0">
                <a:solidFill>
                  <a:srgbClr val="FFFFFF"/>
                </a:solidFill>
                <a:latin typeface="Calibri"/>
                <a:cs typeface="Calibri"/>
              </a:rPr>
              <a:t>Δ</a:t>
            </a:r>
            <a:r>
              <a:rPr lang="en-US" sz="4000" b="1" spc="-10" dirty="0" err="1">
                <a:solidFill>
                  <a:srgbClr val="FFFFFF"/>
                </a:solidFill>
                <a:latin typeface="Calibri"/>
                <a:cs typeface="Calibri"/>
              </a:rPr>
              <a:t>y</a:t>
            </a:r>
            <a:endParaRPr sz="4000" dirty="0">
              <a:latin typeface="Calibri"/>
              <a:cs typeface="Calibri"/>
            </a:endParaRPr>
          </a:p>
        </p:txBody>
      </p:sp>
      <p:sp>
        <p:nvSpPr>
          <p:cNvPr id="8" name="TextBox 7"/>
          <p:cNvSpPr txBox="1"/>
          <p:nvPr/>
        </p:nvSpPr>
        <p:spPr>
          <a:xfrm>
            <a:off x="7521263" y="2768958"/>
            <a:ext cx="3786389" cy="1938992"/>
          </a:xfrm>
          <a:prstGeom prst="rect">
            <a:avLst/>
          </a:prstGeom>
          <a:solidFill>
            <a:schemeClr val="bg1">
              <a:alpha val="95000"/>
            </a:schemeClr>
          </a:solidFill>
          <a:ln>
            <a:solidFill>
              <a:srgbClr val="97B853"/>
            </a:solidFill>
          </a:ln>
        </p:spPr>
        <p:txBody>
          <a:bodyPr wrap="square" rtlCol="0">
            <a:spAutoFit/>
          </a:bodyPr>
          <a:lstStyle/>
          <a:p>
            <a:r>
              <a:rPr lang="en-US" sz="2400" dirty="0" err="1" smtClean="0">
                <a:latin typeface="Calibri"/>
                <a:cs typeface="Calibri"/>
              </a:rPr>
              <a:t>y</a:t>
            </a:r>
            <a:r>
              <a:rPr lang="en-US" sz="2400" baseline="-25000" dirty="0" err="1" smtClean="0">
                <a:latin typeface="Calibri"/>
                <a:cs typeface="Calibri"/>
              </a:rPr>
              <a:t>k</a:t>
            </a:r>
            <a:r>
              <a:rPr lang="en-US" sz="2400" spc="-25" dirty="0" smtClean="0">
                <a:latin typeface="Calibri"/>
                <a:cs typeface="Calibri"/>
              </a:rPr>
              <a:t> </a:t>
            </a:r>
            <a:r>
              <a:rPr lang="en-US" sz="2400" spc="5" dirty="0">
                <a:latin typeface="Calibri"/>
                <a:cs typeface="Calibri"/>
              </a:rPr>
              <a:t>=</a:t>
            </a:r>
            <a:r>
              <a:rPr lang="en-US" sz="2400" spc="-10" dirty="0">
                <a:latin typeface="Calibri"/>
                <a:cs typeface="Calibri"/>
              </a:rPr>
              <a:t> </a:t>
            </a:r>
            <a:r>
              <a:rPr lang="en-US" sz="2400" spc="-5" dirty="0" err="1" smtClean="0">
                <a:latin typeface="Calibri"/>
                <a:cs typeface="Calibri"/>
              </a:rPr>
              <a:t>mx</a:t>
            </a:r>
            <a:r>
              <a:rPr lang="en-US" sz="2400" spc="-7" baseline="-25000" dirty="0" err="1" smtClean="0">
                <a:latin typeface="Calibri"/>
                <a:cs typeface="Calibri"/>
              </a:rPr>
              <a:t>k</a:t>
            </a:r>
            <a:r>
              <a:rPr lang="en-US" sz="2400" spc="10" dirty="0" smtClean="0">
                <a:latin typeface="Calibri"/>
                <a:cs typeface="Calibri"/>
              </a:rPr>
              <a:t> </a:t>
            </a:r>
            <a:r>
              <a:rPr lang="en-US" sz="2400" spc="5" dirty="0">
                <a:latin typeface="Calibri"/>
                <a:cs typeface="Calibri"/>
              </a:rPr>
              <a:t>+</a:t>
            </a:r>
            <a:r>
              <a:rPr lang="en-US" sz="2400" spc="-10" dirty="0">
                <a:latin typeface="Calibri"/>
                <a:cs typeface="Calibri"/>
              </a:rPr>
              <a:t> </a:t>
            </a:r>
            <a:r>
              <a:rPr lang="en-US" sz="2400" dirty="0">
                <a:latin typeface="Calibri"/>
                <a:cs typeface="Calibri"/>
              </a:rPr>
              <a:t>c</a:t>
            </a:r>
          </a:p>
          <a:p>
            <a:r>
              <a:rPr lang="en-US" sz="2400" dirty="0" smtClean="0"/>
              <a:t>At(</a:t>
            </a:r>
            <a:r>
              <a:rPr lang="en-US" sz="2400" dirty="0" err="1" smtClean="0"/>
              <a:t>x</a:t>
            </a:r>
            <a:r>
              <a:rPr lang="en-US" sz="2400" baseline="-25000" dirty="0" err="1" smtClean="0"/>
              <a:t>k</a:t>
            </a:r>
            <a:r>
              <a:rPr lang="en-US" sz="2400" dirty="0" err="1" smtClean="0"/>
              <a:t>,y</a:t>
            </a:r>
            <a:r>
              <a:rPr lang="en-US" sz="2400" baseline="-25000" dirty="0" err="1" smtClean="0"/>
              <a:t>k</a:t>
            </a:r>
            <a:r>
              <a:rPr lang="en-US" sz="2400" dirty="0" smtClean="0"/>
              <a:t>)=(x</a:t>
            </a:r>
            <a:r>
              <a:rPr lang="en-US" sz="2400" baseline="-25000" dirty="0" smtClean="0"/>
              <a:t>0</a:t>
            </a:r>
            <a:r>
              <a:rPr lang="en-US" sz="2400" dirty="0" smtClean="0"/>
              <a:t>,y</a:t>
            </a:r>
            <a:r>
              <a:rPr lang="en-US" sz="2400" baseline="-25000" dirty="0" smtClean="0"/>
              <a:t>0</a:t>
            </a:r>
            <a:r>
              <a:rPr lang="en-US" sz="2400" dirty="0" smtClean="0"/>
              <a:t>),</a:t>
            </a:r>
          </a:p>
          <a:p>
            <a:r>
              <a:rPr lang="en-US" sz="2400" dirty="0"/>
              <a:t>y</a:t>
            </a:r>
            <a:r>
              <a:rPr lang="en-US" sz="2400" baseline="-25000" dirty="0"/>
              <a:t>0</a:t>
            </a:r>
            <a:r>
              <a:rPr lang="en-US" sz="2400" dirty="0" smtClean="0"/>
              <a:t>=mx</a:t>
            </a:r>
            <a:r>
              <a:rPr lang="en-US" sz="2400" baseline="-25000" dirty="0" smtClean="0"/>
              <a:t>0</a:t>
            </a:r>
            <a:r>
              <a:rPr lang="en-US" sz="2400" dirty="0" smtClean="0"/>
              <a:t>+c</a:t>
            </a:r>
          </a:p>
          <a:p>
            <a:r>
              <a:rPr lang="en-US" sz="2400" dirty="0" smtClean="0"/>
              <a:t>c=y</a:t>
            </a:r>
            <a:r>
              <a:rPr lang="en-US" sz="2400" baseline="-25000" dirty="0" smtClean="0"/>
              <a:t>0</a:t>
            </a:r>
            <a:r>
              <a:rPr lang="en-US" sz="2400" dirty="0" smtClean="0"/>
              <a:t>-mx</a:t>
            </a:r>
            <a:r>
              <a:rPr lang="en-US" sz="2400" baseline="-25000" dirty="0" smtClean="0"/>
              <a:t>0</a:t>
            </a:r>
          </a:p>
          <a:p>
            <a:r>
              <a:rPr lang="en-US" sz="2400" dirty="0" smtClean="0"/>
              <a:t>c=y</a:t>
            </a:r>
            <a:r>
              <a:rPr lang="en-US" sz="2400" baseline="-25000" dirty="0" smtClean="0"/>
              <a:t>0</a:t>
            </a:r>
            <a:r>
              <a:rPr lang="en-US" sz="2400" dirty="0" smtClean="0"/>
              <a:t>-(</a:t>
            </a:r>
            <a:r>
              <a:rPr lang="el-GR" sz="2400" dirty="0">
                <a:cs typeface="Calibri"/>
              </a:rPr>
              <a:t>Δ</a:t>
            </a:r>
            <a:r>
              <a:rPr lang="en-US" sz="2400" dirty="0" smtClean="0">
                <a:cs typeface="Calibri"/>
              </a:rPr>
              <a:t>y/</a:t>
            </a:r>
            <a:r>
              <a:rPr lang="en-US" sz="2400" spc="5" dirty="0">
                <a:cs typeface="Calibri"/>
              </a:rPr>
              <a:t> </a:t>
            </a:r>
            <a:r>
              <a:rPr lang="el-GR" sz="2400" dirty="0">
                <a:cs typeface="Calibri"/>
              </a:rPr>
              <a:t>Δ</a:t>
            </a:r>
            <a:r>
              <a:rPr lang="en-US" sz="2400" dirty="0" smtClean="0">
                <a:cs typeface="Calibri"/>
              </a:rPr>
              <a:t>x)x</a:t>
            </a:r>
            <a:r>
              <a:rPr lang="en-US" sz="2400" baseline="-25000" dirty="0" smtClean="0">
                <a:cs typeface="Calibri"/>
              </a:rPr>
              <a:t>0</a:t>
            </a:r>
            <a:endParaRPr lang="en-US" sz="2400" baseline="-25000" dirty="0"/>
          </a:p>
        </p:txBody>
      </p:sp>
    </p:spTree>
    <p:extLst>
      <p:ext uri="{BB962C8B-B14F-4D97-AF65-F5344CB8AC3E}">
        <p14:creationId xmlns="" xmlns:p14="http://schemas.microsoft.com/office/powerpoint/2010/main" val="36017022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319" y="190971"/>
            <a:ext cx="10515600" cy="1325563"/>
          </a:xfrm>
        </p:spPr>
        <p:txBody>
          <a:bodyPr/>
          <a:lstStyle/>
          <a:p>
            <a:r>
              <a:rPr lang="en-US" dirty="0" smtClean="0"/>
              <a:t>For slope |m|&gt;1</a:t>
            </a:r>
            <a:endParaRPr lang="en-US" dirty="0"/>
          </a:p>
        </p:txBody>
      </p:sp>
      <p:sp>
        <p:nvSpPr>
          <p:cNvPr id="3" name="Content Placeholder 2"/>
          <p:cNvSpPr>
            <a:spLocks noGrp="1"/>
          </p:cNvSpPr>
          <p:nvPr>
            <p:ph idx="1"/>
          </p:nvPr>
        </p:nvSpPr>
        <p:spPr>
          <a:xfrm>
            <a:off x="781319" y="1516531"/>
            <a:ext cx="10515600" cy="4639569"/>
          </a:xfrm>
        </p:spPr>
        <p:txBody>
          <a:bodyPr/>
          <a:lstStyle/>
          <a:p>
            <a:pPr marL="0" indent="0">
              <a:buNone/>
            </a:pPr>
            <a:r>
              <a:rPr lang="en-US" dirty="0" smtClean="0"/>
              <a:t>Initial Decision Parameter:</a:t>
            </a:r>
          </a:p>
          <a:p>
            <a:pPr marL="0" indent="0">
              <a:buNone/>
            </a:pPr>
            <a:endParaRPr lang="en-US" b="1" spc="7" dirty="0">
              <a:solidFill>
                <a:srgbClr val="FFFFFF"/>
              </a:solidFill>
              <a:cs typeface="Calibri"/>
            </a:endParaRPr>
          </a:p>
          <a:p>
            <a:pPr marL="0" indent="0">
              <a:buNone/>
            </a:pPr>
            <a:r>
              <a:rPr lang="en-US" b="1" spc="7" dirty="0" smtClean="0">
                <a:solidFill>
                  <a:srgbClr val="FFFFFF"/>
                </a:solidFill>
                <a:cs typeface="Calibri"/>
              </a:rPr>
              <a:t>p</a:t>
            </a:r>
            <a:r>
              <a:rPr lang="en-US" b="1" spc="7" baseline="-20964" dirty="0" smtClean="0">
                <a:solidFill>
                  <a:srgbClr val="FFFFFF"/>
                </a:solidFill>
                <a:cs typeface="Calibri"/>
              </a:rPr>
              <a:t>0</a:t>
            </a:r>
            <a:r>
              <a:rPr lang="en-US" b="1" spc="7" baseline="-20964" dirty="0">
                <a:solidFill>
                  <a:srgbClr val="FFFFFF"/>
                </a:solidFill>
                <a:cs typeface="Calibri"/>
              </a:rPr>
              <a:t>	</a:t>
            </a:r>
            <a:r>
              <a:rPr lang="en-US" b="1" spc="5" dirty="0">
                <a:solidFill>
                  <a:srgbClr val="FFFFFF"/>
                </a:solidFill>
                <a:cs typeface="Calibri"/>
              </a:rPr>
              <a:t>=</a:t>
            </a:r>
            <a:r>
              <a:rPr lang="en-US" b="1" spc="-45" dirty="0">
                <a:solidFill>
                  <a:srgbClr val="FFFFFF"/>
                </a:solidFill>
                <a:cs typeface="Calibri"/>
              </a:rPr>
              <a:t> </a:t>
            </a:r>
            <a:r>
              <a:rPr lang="en-US" b="1" spc="5" dirty="0">
                <a:solidFill>
                  <a:srgbClr val="FFFFFF"/>
                </a:solidFill>
                <a:cs typeface="Calibri"/>
              </a:rPr>
              <a:t>2</a:t>
            </a:r>
            <a:r>
              <a:rPr lang="en-US" b="1" spc="-15" dirty="0">
                <a:solidFill>
                  <a:srgbClr val="FFFFFF"/>
                </a:solidFill>
                <a:cs typeface="Calibri"/>
              </a:rPr>
              <a:t> </a:t>
            </a:r>
            <a:r>
              <a:rPr lang="el-GR" b="1" spc="-10" dirty="0">
                <a:solidFill>
                  <a:srgbClr val="FFFFFF"/>
                </a:solidFill>
                <a:cs typeface="Calibri"/>
              </a:rPr>
              <a:t>Δ</a:t>
            </a:r>
            <a:r>
              <a:rPr lang="en-US" b="1" spc="-10" dirty="0">
                <a:solidFill>
                  <a:srgbClr val="FFFFFF"/>
                </a:solidFill>
                <a:cs typeface="Calibri"/>
              </a:rPr>
              <a:t>y </a:t>
            </a:r>
            <a:r>
              <a:rPr lang="en-US" b="1" dirty="0">
                <a:solidFill>
                  <a:srgbClr val="FFFFFF"/>
                </a:solidFill>
                <a:cs typeface="Calibri"/>
              </a:rPr>
              <a:t>-</a:t>
            </a:r>
            <a:r>
              <a:rPr lang="en-US" b="1" spc="-45" dirty="0">
                <a:solidFill>
                  <a:srgbClr val="FFFFFF"/>
                </a:solidFill>
                <a:cs typeface="Calibri"/>
              </a:rPr>
              <a:t> </a:t>
            </a:r>
            <a:r>
              <a:rPr lang="el-GR" b="1" spc="-10" dirty="0">
                <a:solidFill>
                  <a:srgbClr val="FFFFFF"/>
                </a:solidFill>
                <a:cs typeface="Calibri"/>
              </a:rPr>
              <a:t>Δ</a:t>
            </a:r>
            <a:r>
              <a:rPr lang="en-US" b="1" spc="-10" dirty="0">
                <a:solidFill>
                  <a:srgbClr val="FFFFFF"/>
                </a:solidFill>
                <a:cs typeface="Calibri"/>
              </a:rPr>
              <a:t>x</a:t>
            </a:r>
            <a:endParaRPr lang="en-US" dirty="0">
              <a:cs typeface="Calibri"/>
            </a:endParaRPr>
          </a:p>
          <a:p>
            <a:pPr marL="0" indent="0">
              <a:buNone/>
            </a:pPr>
            <a:endParaRPr lang="en-US" dirty="0" smtClean="0"/>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39</a:t>
            </a:fld>
            <a:endParaRPr lang="en-US"/>
          </a:p>
        </p:txBody>
      </p:sp>
      <p:sp>
        <p:nvSpPr>
          <p:cNvPr id="6" name="object 2"/>
          <p:cNvSpPr txBox="1"/>
          <p:nvPr/>
        </p:nvSpPr>
        <p:spPr>
          <a:xfrm>
            <a:off x="838200" y="2037795"/>
            <a:ext cx="3378200" cy="670696"/>
          </a:xfrm>
          <a:prstGeom prst="rect">
            <a:avLst/>
          </a:prstGeom>
          <a:solidFill>
            <a:srgbClr val="000000"/>
          </a:solidFill>
        </p:spPr>
        <p:txBody>
          <a:bodyPr vert="horz" wrap="square" lIns="0" tIns="54610" rIns="0" bIns="0" rtlCol="0">
            <a:spAutoFit/>
          </a:bodyPr>
          <a:lstStyle/>
          <a:p>
            <a:pPr marL="128270">
              <a:lnSpc>
                <a:spcPct val="100000"/>
              </a:lnSpc>
              <a:spcBef>
                <a:spcPts val="430"/>
              </a:spcBef>
              <a:tabLst>
                <a:tab pos="875030" algn="l"/>
              </a:tabLst>
            </a:pPr>
            <a:r>
              <a:rPr lang="en-US" sz="3975" b="1" spc="7" dirty="0" smtClean="0">
                <a:solidFill>
                  <a:srgbClr val="FFFFFF"/>
                </a:solidFill>
                <a:latin typeface="Calibri"/>
                <a:cs typeface="Calibri"/>
              </a:rPr>
              <a:t>p</a:t>
            </a:r>
            <a:r>
              <a:rPr sz="3975" b="1" spc="7" baseline="-20964" dirty="0" smtClean="0">
                <a:solidFill>
                  <a:srgbClr val="FFFFFF"/>
                </a:solidFill>
                <a:latin typeface="Calibri"/>
                <a:cs typeface="Calibri"/>
              </a:rPr>
              <a:t>0</a:t>
            </a:r>
            <a:r>
              <a:rPr sz="3975" b="1" spc="7" baseline="-20964" dirty="0">
                <a:solidFill>
                  <a:srgbClr val="FFFFFF"/>
                </a:solidFill>
                <a:latin typeface="Calibri"/>
                <a:cs typeface="Calibri"/>
              </a:rPr>
              <a:t>	</a:t>
            </a:r>
            <a:r>
              <a:rPr sz="4000" b="1" spc="5" dirty="0">
                <a:solidFill>
                  <a:srgbClr val="FFFFFF"/>
                </a:solidFill>
                <a:latin typeface="Calibri"/>
                <a:cs typeface="Calibri"/>
              </a:rPr>
              <a:t>=</a:t>
            </a:r>
            <a:r>
              <a:rPr sz="4000" b="1" spc="-45" dirty="0">
                <a:solidFill>
                  <a:srgbClr val="FFFFFF"/>
                </a:solidFill>
                <a:latin typeface="Calibri"/>
                <a:cs typeface="Calibri"/>
              </a:rPr>
              <a:t> </a:t>
            </a:r>
            <a:r>
              <a:rPr sz="4000" b="1" spc="5" dirty="0">
                <a:solidFill>
                  <a:srgbClr val="FFFFFF"/>
                </a:solidFill>
                <a:latin typeface="Calibri"/>
                <a:cs typeface="Calibri"/>
              </a:rPr>
              <a:t>2</a:t>
            </a:r>
            <a:r>
              <a:rPr sz="4000" b="1" spc="-15" dirty="0">
                <a:solidFill>
                  <a:srgbClr val="FFFFFF"/>
                </a:solidFill>
                <a:latin typeface="Calibri"/>
                <a:cs typeface="Calibri"/>
              </a:rPr>
              <a:t> </a:t>
            </a:r>
            <a:r>
              <a:rPr sz="4000" b="1" spc="-10" dirty="0" err="1" smtClean="0">
                <a:solidFill>
                  <a:srgbClr val="FFFFFF"/>
                </a:solidFill>
                <a:latin typeface="Calibri"/>
                <a:cs typeface="Calibri"/>
              </a:rPr>
              <a:t>Δ</a:t>
            </a:r>
            <a:r>
              <a:rPr lang="en-US" sz="4000" b="1" spc="-10" dirty="0" err="1" smtClean="0">
                <a:solidFill>
                  <a:srgbClr val="FFFFFF"/>
                </a:solidFill>
                <a:latin typeface="Calibri"/>
                <a:cs typeface="Calibri"/>
              </a:rPr>
              <a:t>x</a:t>
            </a:r>
            <a:r>
              <a:rPr sz="4000" b="1" spc="-10" dirty="0" smtClean="0">
                <a:solidFill>
                  <a:srgbClr val="FFFFFF"/>
                </a:solidFill>
                <a:latin typeface="Calibri"/>
                <a:cs typeface="Calibri"/>
              </a:rPr>
              <a:t> </a:t>
            </a:r>
            <a:r>
              <a:rPr sz="4000" b="1" dirty="0">
                <a:solidFill>
                  <a:srgbClr val="FFFFFF"/>
                </a:solidFill>
                <a:latin typeface="Calibri"/>
                <a:cs typeface="Calibri"/>
              </a:rPr>
              <a:t>-</a:t>
            </a:r>
            <a:r>
              <a:rPr sz="4000" b="1" spc="-45" dirty="0">
                <a:solidFill>
                  <a:srgbClr val="FFFFFF"/>
                </a:solidFill>
                <a:latin typeface="Calibri"/>
                <a:cs typeface="Calibri"/>
              </a:rPr>
              <a:t> </a:t>
            </a:r>
            <a:r>
              <a:rPr sz="4000" b="1" spc="-10" dirty="0" err="1" smtClean="0">
                <a:solidFill>
                  <a:srgbClr val="FFFFFF"/>
                </a:solidFill>
                <a:latin typeface="Calibri"/>
                <a:cs typeface="Calibri"/>
              </a:rPr>
              <a:t>Δ</a:t>
            </a:r>
            <a:r>
              <a:rPr lang="en-US" sz="4000" b="1" spc="-10" dirty="0" err="1" smtClean="0">
                <a:solidFill>
                  <a:srgbClr val="FFFFFF"/>
                </a:solidFill>
                <a:latin typeface="Calibri"/>
                <a:cs typeface="Calibri"/>
              </a:rPr>
              <a:t>y</a:t>
            </a:r>
            <a:endParaRPr sz="4000" dirty="0">
              <a:latin typeface="Calibri"/>
              <a:cs typeface="Calibri"/>
            </a:endParaRPr>
          </a:p>
        </p:txBody>
      </p:sp>
      <p:sp>
        <p:nvSpPr>
          <p:cNvPr id="9" name="Rectangle 8"/>
          <p:cNvSpPr/>
          <p:nvPr/>
        </p:nvSpPr>
        <p:spPr>
          <a:xfrm>
            <a:off x="5257800" y="1882732"/>
            <a:ext cx="6096000" cy="4172937"/>
          </a:xfrm>
          <a:prstGeom prst="rect">
            <a:avLst/>
          </a:prstGeom>
        </p:spPr>
        <p:txBody>
          <a:bodyPr>
            <a:spAutoFit/>
          </a:bodyPr>
          <a:lstStyle/>
          <a:p>
            <a:pPr>
              <a:spcBef>
                <a:spcPts val="360"/>
              </a:spcBef>
            </a:pPr>
            <a:r>
              <a:rPr lang="en-US" sz="2400" u="sng" dirty="0">
                <a:cs typeface="Calibri"/>
              </a:rPr>
              <a:t>Case</a:t>
            </a:r>
            <a:r>
              <a:rPr lang="en-US" sz="2400" u="sng" spc="-55" dirty="0">
                <a:cs typeface="Calibri"/>
              </a:rPr>
              <a:t> </a:t>
            </a:r>
            <a:r>
              <a:rPr lang="en-US" sz="2400" u="sng" dirty="0">
                <a:cs typeface="Calibri"/>
              </a:rPr>
              <a:t>1</a:t>
            </a:r>
          </a:p>
          <a:p>
            <a:pPr>
              <a:spcBef>
                <a:spcPts val="265"/>
              </a:spcBef>
            </a:pPr>
            <a:r>
              <a:rPr lang="en-US" sz="2400" dirty="0">
                <a:cs typeface="Calibri"/>
              </a:rPr>
              <a:t>If</a:t>
            </a:r>
            <a:r>
              <a:rPr lang="en-US" sz="2400" spc="-5" dirty="0">
                <a:cs typeface="Calibri"/>
              </a:rPr>
              <a:t> </a:t>
            </a:r>
            <a:r>
              <a:rPr lang="en-US" sz="2400" spc="-5" dirty="0" err="1" smtClean="0">
                <a:cs typeface="Calibri"/>
              </a:rPr>
              <a:t>p</a:t>
            </a:r>
            <a:r>
              <a:rPr lang="en-US" sz="2400" spc="7" baseline="-21072" dirty="0" err="1" smtClean="0">
                <a:cs typeface="Calibri"/>
              </a:rPr>
              <a:t>k</a:t>
            </a:r>
            <a:r>
              <a:rPr lang="en-US" sz="2400" spc="-22" baseline="-21072" dirty="0" smtClean="0">
                <a:cs typeface="Calibri"/>
              </a:rPr>
              <a:t> </a:t>
            </a:r>
            <a:r>
              <a:rPr lang="en-US" sz="2400" dirty="0">
                <a:cs typeface="Calibri"/>
              </a:rPr>
              <a:t>&lt; 0</a:t>
            </a:r>
            <a:r>
              <a:rPr lang="en-US" sz="2400" spc="475" dirty="0">
                <a:cs typeface="Calibri"/>
              </a:rPr>
              <a:t> </a:t>
            </a:r>
            <a:r>
              <a:rPr lang="en-US" sz="2400" dirty="0">
                <a:cs typeface="Calibri"/>
              </a:rPr>
              <a:t>then,</a:t>
            </a:r>
          </a:p>
          <a:p>
            <a:pPr marR="2497455">
              <a:lnSpc>
                <a:spcPts val="2380"/>
              </a:lnSpc>
              <a:spcBef>
                <a:spcPts val="1090"/>
              </a:spcBef>
            </a:pPr>
            <a:r>
              <a:rPr lang="en-US" sz="2400" spc="7" baseline="13888" dirty="0">
                <a:cs typeface="Calibri"/>
              </a:rPr>
              <a:t>X</a:t>
            </a:r>
            <a:r>
              <a:rPr lang="en-US" sz="2400" spc="5" baseline="-25000" dirty="0">
                <a:cs typeface="Calibri"/>
              </a:rPr>
              <a:t>k+1</a:t>
            </a:r>
            <a:r>
              <a:rPr lang="en-US" sz="2400" spc="5" dirty="0">
                <a:cs typeface="Calibri"/>
              </a:rPr>
              <a:t> </a:t>
            </a:r>
            <a:r>
              <a:rPr lang="en-US" sz="2400" baseline="13888" dirty="0">
                <a:cs typeface="Calibri"/>
              </a:rPr>
              <a:t>= </a:t>
            </a:r>
            <a:r>
              <a:rPr lang="en-US" sz="2400" spc="7" baseline="13888" dirty="0" err="1">
                <a:cs typeface="Calibri"/>
              </a:rPr>
              <a:t>X</a:t>
            </a:r>
            <a:r>
              <a:rPr lang="en-US" sz="2400" spc="5" baseline="-25000" dirty="0" err="1">
                <a:cs typeface="Calibri"/>
              </a:rPr>
              <a:t>k</a:t>
            </a:r>
            <a:r>
              <a:rPr lang="en-US" sz="2400" spc="5" dirty="0">
                <a:cs typeface="Calibri"/>
              </a:rPr>
              <a:t> </a:t>
            </a:r>
            <a:r>
              <a:rPr lang="en-US" sz="2400" spc="10" dirty="0">
                <a:cs typeface="Calibri"/>
              </a:rPr>
              <a:t> </a:t>
            </a:r>
            <a:r>
              <a:rPr lang="en-US" sz="2400" dirty="0">
                <a:cs typeface="Calibri"/>
              </a:rPr>
              <a:t>y</a:t>
            </a:r>
            <a:r>
              <a:rPr lang="en-US" sz="2400" baseline="-21072" dirty="0">
                <a:cs typeface="Calibri"/>
              </a:rPr>
              <a:t>k+1</a:t>
            </a:r>
            <a:r>
              <a:rPr lang="en-US" sz="2400" spc="-67" baseline="-21072" dirty="0">
                <a:cs typeface="Calibri"/>
              </a:rPr>
              <a:t> </a:t>
            </a:r>
            <a:r>
              <a:rPr lang="en-US" sz="2400" dirty="0">
                <a:cs typeface="Calibri"/>
              </a:rPr>
              <a:t>=</a:t>
            </a:r>
            <a:r>
              <a:rPr lang="en-US" sz="2400" spc="-30" dirty="0">
                <a:cs typeface="Calibri"/>
              </a:rPr>
              <a:t> </a:t>
            </a:r>
            <a:r>
              <a:rPr lang="en-US" sz="2400" spc="-30" dirty="0" smtClean="0">
                <a:cs typeface="Calibri"/>
              </a:rPr>
              <a:t>y</a:t>
            </a:r>
            <a:r>
              <a:rPr lang="en-US" sz="2400" spc="7" baseline="-21072" dirty="0" smtClean="0">
                <a:cs typeface="Calibri"/>
              </a:rPr>
              <a:t>k</a:t>
            </a:r>
            <a:r>
              <a:rPr lang="en-US" sz="2400" spc="5" dirty="0" smtClean="0">
                <a:cs typeface="Calibri"/>
              </a:rPr>
              <a:t>+1</a:t>
            </a:r>
            <a:endParaRPr lang="en-US" sz="2400" dirty="0">
              <a:cs typeface="Calibri"/>
            </a:endParaRPr>
          </a:p>
          <a:p>
            <a:pPr>
              <a:spcBef>
                <a:spcPts val="325"/>
              </a:spcBef>
            </a:pPr>
            <a:r>
              <a:rPr lang="en-US" sz="2400" b="1" dirty="0">
                <a:cs typeface="Calibri"/>
              </a:rPr>
              <a:t>p</a:t>
            </a:r>
            <a:r>
              <a:rPr lang="en-US" sz="2400" b="1" baseline="-20964" dirty="0">
                <a:cs typeface="Calibri"/>
              </a:rPr>
              <a:t>k+1</a:t>
            </a:r>
            <a:r>
              <a:rPr lang="en-US" sz="2400" b="1" spc="442" baseline="-20964" dirty="0">
                <a:cs typeface="Calibri"/>
              </a:rPr>
              <a:t> </a:t>
            </a:r>
            <a:r>
              <a:rPr lang="en-US" sz="2400" b="1" spc="5" dirty="0">
                <a:cs typeface="Calibri"/>
              </a:rPr>
              <a:t>=</a:t>
            </a:r>
            <a:r>
              <a:rPr lang="en-US" sz="2400" b="1" spc="-40" dirty="0">
                <a:cs typeface="Calibri"/>
              </a:rPr>
              <a:t> </a:t>
            </a:r>
            <a:r>
              <a:rPr lang="en-US" sz="2400" b="1" spc="5" dirty="0" err="1">
                <a:cs typeface="Calibri"/>
              </a:rPr>
              <a:t>p</a:t>
            </a:r>
            <a:r>
              <a:rPr lang="en-US" sz="2400" b="1" spc="7" baseline="-20964" dirty="0" err="1">
                <a:cs typeface="Calibri"/>
              </a:rPr>
              <a:t>k</a:t>
            </a:r>
            <a:r>
              <a:rPr lang="en-US" sz="2400" b="1" spc="397" baseline="-20964" dirty="0">
                <a:cs typeface="Calibri"/>
              </a:rPr>
              <a:t> </a:t>
            </a:r>
            <a:r>
              <a:rPr lang="en-US" sz="2400" b="1" spc="5" dirty="0">
                <a:cs typeface="Calibri"/>
              </a:rPr>
              <a:t>+</a:t>
            </a:r>
            <a:r>
              <a:rPr lang="en-US" sz="2400" b="1" spc="-35" dirty="0">
                <a:cs typeface="Calibri"/>
              </a:rPr>
              <a:t> </a:t>
            </a:r>
            <a:r>
              <a:rPr lang="en-US" sz="2400" b="1" spc="5" dirty="0">
                <a:cs typeface="Calibri"/>
              </a:rPr>
              <a:t>2</a:t>
            </a:r>
            <a:r>
              <a:rPr lang="en-US" sz="2400" b="1" spc="-15" dirty="0">
                <a:cs typeface="Calibri"/>
              </a:rPr>
              <a:t> </a:t>
            </a:r>
            <a:r>
              <a:rPr lang="en-US" sz="2400" b="1" spc="-10" dirty="0" err="1">
                <a:cs typeface="Calibri"/>
              </a:rPr>
              <a:t>Δx</a:t>
            </a:r>
            <a:endParaRPr lang="en-US" sz="2400" b="1" spc="-10" dirty="0">
              <a:cs typeface="Calibri"/>
            </a:endParaRPr>
          </a:p>
          <a:p>
            <a:pPr>
              <a:spcBef>
                <a:spcPts val="325"/>
              </a:spcBef>
            </a:pPr>
            <a:endParaRPr lang="en-US" sz="2400" b="1" spc="-10" dirty="0">
              <a:cs typeface="Calibri"/>
            </a:endParaRPr>
          </a:p>
          <a:p>
            <a:pPr>
              <a:spcBef>
                <a:spcPts val="210"/>
              </a:spcBef>
            </a:pPr>
            <a:r>
              <a:rPr lang="en-US" sz="2400" u="sng" dirty="0">
                <a:cs typeface="Calibri"/>
              </a:rPr>
              <a:t>Case</a:t>
            </a:r>
            <a:r>
              <a:rPr lang="en-US" sz="2400" u="sng" spc="-65" dirty="0">
                <a:cs typeface="Calibri"/>
              </a:rPr>
              <a:t> </a:t>
            </a:r>
            <a:r>
              <a:rPr lang="en-US" sz="2400" u="sng" spc="5" dirty="0">
                <a:cs typeface="Calibri"/>
              </a:rPr>
              <a:t>2</a:t>
            </a:r>
            <a:endParaRPr lang="en-US" sz="2400" u="sng" dirty="0">
              <a:cs typeface="Calibri"/>
            </a:endParaRPr>
          </a:p>
          <a:p>
            <a:pPr>
              <a:spcBef>
                <a:spcPts val="265"/>
              </a:spcBef>
            </a:pPr>
            <a:r>
              <a:rPr lang="en-US" sz="2400" dirty="0">
                <a:cs typeface="Calibri"/>
              </a:rPr>
              <a:t>If</a:t>
            </a:r>
            <a:r>
              <a:rPr lang="en-US" sz="2400" spc="-5" dirty="0">
                <a:cs typeface="Calibri"/>
              </a:rPr>
              <a:t> </a:t>
            </a:r>
            <a:r>
              <a:rPr lang="en-US" sz="2400" spc="5" dirty="0" err="1">
                <a:cs typeface="Calibri"/>
              </a:rPr>
              <a:t>p</a:t>
            </a:r>
            <a:r>
              <a:rPr lang="en-US" sz="2400" spc="7" baseline="-21072" dirty="0" err="1">
                <a:cs typeface="Calibri"/>
              </a:rPr>
              <a:t>k</a:t>
            </a:r>
            <a:r>
              <a:rPr lang="en-US" sz="2400" spc="-15" baseline="-21072" dirty="0">
                <a:cs typeface="Calibri"/>
              </a:rPr>
              <a:t> </a:t>
            </a:r>
            <a:r>
              <a:rPr lang="en-US" sz="2400" dirty="0">
                <a:cs typeface="Calibri"/>
              </a:rPr>
              <a:t>≥ 0</a:t>
            </a:r>
            <a:r>
              <a:rPr lang="en-US" sz="2400" spc="484" dirty="0">
                <a:cs typeface="Calibri"/>
              </a:rPr>
              <a:t> </a:t>
            </a:r>
            <a:r>
              <a:rPr lang="en-US" sz="2400" dirty="0">
                <a:cs typeface="Calibri"/>
              </a:rPr>
              <a:t>then,</a:t>
            </a:r>
          </a:p>
          <a:p>
            <a:pPr>
              <a:spcBef>
                <a:spcPts val="265"/>
              </a:spcBef>
            </a:pPr>
            <a:r>
              <a:rPr lang="en-US" sz="2400" spc="5" dirty="0">
                <a:cs typeface="Calibri"/>
              </a:rPr>
              <a:t>x</a:t>
            </a:r>
            <a:r>
              <a:rPr lang="en-US" sz="2400" spc="7" baseline="-21072" dirty="0">
                <a:cs typeface="Calibri"/>
              </a:rPr>
              <a:t>k+1</a:t>
            </a:r>
            <a:r>
              <a:rPr lang="en-US" sz="2400" spc="-75" baseline="-21072" dirty="0">
                <a:cs typeface="Calibri"/>
              </a:rPr>
              <a:t> </a:t>
            </a:r>
            <a:r>
              <a:rPr lang="en-US" sz="2400" dirty="0">
                <a:cs typeface="Calibri"/>
              </a:rPr>
              <a:t>=</a:t>
            </a:r>
            <a:r>
              <a:rPr lang="en-US" sz="2400" spc="-40" dirty="0">
                <a:cs typeface="Calibri"/>
              </a:rPr>
              <a:t> </a:t>
            </a:r>
            <a:r>
              <a:rPr lang="en-US" sz="2400" spc="5" dirty="0">
                <a:cs typeface="Calibri"/>
              </a:rPr>
              <a:t>x</a:t>
            </a:r>
            <a:r>
              <a:rPr lang="en-US" sz="2400" spc="7" baseline="-21072" dirty="0">
                <a:cs typeface="Calibri"/>
              </a:rPr>
              <a:t>k</a:t>
            </a:r>
            <a:r>
              <a:rPr lang="en-US" sz="2400" spc="5" dirty="0">
                <a:cs typeface="Calibri"/>
              </a:rPr>
              <a:t>+1</a:t>
            </a:r>
            <a:endParaRPr lang="en-US" sz="2400" dirty="0">
              <a:cs typeface="Calibri"/>
            </a:endParaRPr>
          </a:p>
          <a:p>
            <a:pPr>
              <a:spcBef>
                <a:spcPts val="265"/>
              </a:spcBef>
            </a:pPr>
            <a:r>
              <a:rPr lang="en-US" sz="2400" dirty="0">
                <a:cs typeface="Calibri"/>
              </a:rPr>
              <a:t>y</a:t>
            </a:r>
            <a:r>
              <a:rPr lang="en-US" sz="2400" baseline="-21072" dirty="0">
                <a:cs typeface="Calibri"/>
              </a:rPr>
              <a:t>k+1</a:t>
            </a:r>
            <a:r>
              <a:rPr lang="en-US" sz="2400" spc="-67" baseline="-21072" dirty="0">
                <a:cs typeface="Calibri"/>
              </a:rPr>
              <a:t> </a:t>
            </a:r>
            <a:r>
              <a:rPr lang="en-US" sz="2400" spc="5" dirty="0">
                <a:cs typeface="Calibri"/>
              </a:rPr>
              <a:t>=</a:t>
            </a:r>
            <a:r>
              <a:rPr lang="en-US" sz="2400" spc="-40" dirty="0">
                <a:cs typeface="Calibri"/>
              </a:rPr>
              <a:t> </a:t>
            </a:r>
            <a:r>
              <a:rPr lang="en-US" sz="2400" spc="5" dirty="0">
                <a:cs typeface="Calibri"/>
              </a:rPr>
              <a:t>y</a:t>
            </a:r>
            <a:r>
              <a:rPr lang="en-US" sz="2400" spc="7" baseline="-21072" dirty="0">
                <a:cs typeface="Calibri"/>
              </a:rPr>
              <a:t>k</a:t>
            </a:r>
            <a:r>
              <a:rPr lang="en-US" sz="2400" spc="5" dirty="0">
                <a:cs typeface="Calibri"/>
              </a:rPr>
              <a:t>+1</a:t>
            </a:r>
            <a:endParaRPr lang="en-US" sz="2400" dirty="0">
              <a:cs typeface="Calibri"/>
            </a:endParaRPr>
          </a:p>
          <a:p>
            <a:pPr>
              <a:spcBef>
                <a:spcPts val="395"/>
              </a:spcBef>
            </a:pPr>
            <a:r>
              <a:rPr lang="en-US" sz="2400" b="1" dirty="0">
                <a:cs typeface="Calibri"/>
              </a:rPr>
              <a:t>p</a:t>
            </a:r>
            <a:r>
              <a:rPr lang="en-US" sz="2400" b="1" baseline="-20964" dirty="0">
                <a:cs typeface="Calibri"/>
              </a:rPr>
              <a:t>k+1</a:t>
            </a:r>
            <a:r>
              <a:rPr lang="en-US" sz="2400" b="1" spc="442" baseline="-20964" dirty="0">
                <a:cs typeface="Calibri"/>
              </a:rPr>
              <a:t> </a:t>
            </a:r>
            <a:r>
              <a:rPr lang="en-US" sz="2400" b="1" spc="5" dirty="0">
                <a:cs typeface="Calibri"/>
              </a:rPr>
              <a:t>=</a:t>
            </a:r>
            <a:r>
              <a:rPr lang="en-US" sz="2400" b="1" spc="-35" dirty="0">
                <a:cs typeface="Calibri"/>
              </a:rPr>
              <a:t> </a:t>
            </a:r>
            <a:r>
              <a:rPr lang="en-US" sz="2400" b="1" spc="5" dirty="0" err="1">
                <a:cs typeface="Calibri"/>
              </a:rPr>
              <a:t>p</a:t>
            </a:r>
            <a:r>
              <a:rPr lang="en-US" sz="2400" b="1" spc="7" baseline="-20964" dirty="0" err="1">
                <a:cs typeface="Calibri"/>
              </a:rPr>
              <a:t>k</a:t>
            </a:r>
            <a:r>
              <a:rPr lang="en-US" sz="2400" b="1" spc="412" baseline="-20964" dirty="0">
                <a:cs typeface="Calibri"/>
              </a:rPr>
              <a:t> </a:t>
            </a:r>
            <a:r>
              <a:rPr lang="en-US" sz="2400" b="1" spc="5" dirty="0">
                <a:cs typeface="Calibri"/>
              </a:rPr>
              <a:t>+</a:t>
            </a:r>
            <a:r>
              <a:rPr lang="en-US" sz="2400" b="1" spc="-35" dirty="0">
                <a:cs typeface="Calibri"/>
              </a:rPr>
              <a:t> </a:t>
            </a:r>
            <a:r>
              <a:rPr lang="en-US" sz="2400" b="1" spc="5" dirty="0">
                <a:cs typeface="Calibri"/>
              </a:rPr>
              <a:t>2</a:t>
            </a:r>
            <a:r>
              <a:rPr lang="en-US" sz="2400" b="1" spc="-10" dirty="0">
                <a:cs typeface="Calibri"/>
              </a:rPr>
              <a:t> </a:t>
            </a:r>
            <a:r>
              <a:rPr lang="en-US" sz="2400" b="1" spc="-10" dirty="0" err="1">
                <a:cs typeface="Calibri"/>
              </a:rPr>
              <a:t>Δx</a:t>
            </a:r>
            <a:r>
              <a:rPr lang="en-US" sz="2400" b="1" dirty="0">
                <a:cs typeface="Calibri"/>
              </a:rPr>
              <a:t> -2Δy</a:t>
            </a:r>
            <a:endParaRPr lang="en-US" sz="2400" dirty="0">
              <a:cs typeface="Calibri"/>
            </a:endParaRPr>
          </a:p>
        </p:txBody>
      </p:sp>
    </p:spTree>
    <p:extLst>
      <p:ext uri="{BB962C8B-B14F-4D97-AF65-F5344CB8AC3E}">
        <p14:creationId xmlns="" xmlns:p14="http://schemas.microsoft.com/office/powerpoint/2010/main" val="6170110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8337176" y="3388659"/>
            <a:ext cx="3254189" cy="2303928"/>
          </a:xfrm>
          <a:prstGeom prst="rect">
            <a:avLst/>
          </a:prstGeom>
        </p:spPr>
      </p:pic>
      <p:sp>
        <p:nvSpPr>
          <p:cNvPr id="2" name="Title 1"/>
          <p:cNvSpPr>
            <a:spLocks noGrp="1"/>
          </p:cNvSpPr>
          <p:nvPr>
            <p:ph type="title"/>
          </p:nvPr>
        </p:nvSpPr>
        <p:spPr/>
        <p:txBody>
          <a:bodyPr/>
          <a:lstStyle/>
          <a:p>
            <a:pPr algn="ctr"/>
            <a:r>
              <a:rPr lang="en-US" dirty="0" smtClean="0"/>
              <a:t>Line Drawing Algorithm</a:t>
            </a:r>
            <a:endParaRPr lang="en-US"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524436" y="2286001"/>
                <a:ext cx="11161058" cy="4155140"/>
              </a:xfrm>
            </p:spPr>
            <p:txBody>
              <a:bodyPr>
                <a:normAutofit fontScale="25000" lnSpcReduction="20000"/>
              </a:bodyPr>
              <a:lstStyle/>
              <a:p>
                <a:r>
                  <a:rPr lang="en-US" sz="9600" dirty="0" smtClean="0">
                    <a:solidFill>
                      <a:schemeClr val="tx1"/>
                    </a:solidFill>
                  </a:rPr>
                  <a:t>Requirement of line drawing algorithm</a:t>
                </a:r>
              </a:p>
              <a:p>
                <a:pPr lvl="1">
                  <a:buFont typeface="Wingdings" panose="05000000000000000000" pitchFamily="2" charset="2"/>
                  <a:buChar char="§"/>
                </a:pPr>
                <a:r>
                  <a:rPr lang="en-US" sz="9600" dirty="0" smtClean="0">
                    <a:solidFill>
                      <a:schemeClr val="tx1"/>
                    </a:solidFill>
                  </a:rPr>
                  <a:t>Line should be straight</a:t>
                </a:r>
              </a:p>
              <a:p>
                <a:pPr lvl="1">
                  <a:buFont typeface="Wingdings" panose="05000000000000000000" pitchFamily="2" charset="2"/>
                  <a:buChar char="§"/>
                </a:pPr>
                <a:r>
                  <a:rPr lang="en-US" sz="9600" dirty="0" smtClean="0">
                    <a:solidFill>
                      <a:schemeClr val="tx1"/>
                    </a:solidFill>
                  </a:rPr>
                  <a:t>Line should start and terminate at correct position</a:t>
                </a:r>
              </a:p>
              <a:p>
                <a:pPr lvl="1">
                  <a:buFont typeface="Wingdings" panose="05000000000000000000" pitchFamily="2" charset="2"/>
                  <a:buChar char="§"/>
                </a:pPr>
                <a:r>
                  <a:rPr lang="en-US" sz="9600" dirty="0" smtClean="0">
                    <a:solidFill>
                      <a:schemeClr val="tx1"/>
                    </a:solidFill>
                  </a:rPr>
                  <a:t>Line should be drawn fast</a:t>
                </a:r>
              </a:p>
              <a:p>
                <a:r>
                  <a:rPr lang="en-US" sz="9600" dirty="0" smtClean="0">
                    <a:solidFill>
                      <a:schemeClr val="tx1"/>
                    </a:solidFill>
                  </a:rPr>
                  <a:t>The Cartesian slope-intercept equation for a </a:t>
                </a:r>
              </a:p>
              <a:p>
                <a:pPr marL="0" indent="0">
                  <a:buNone/>
                </a:pPr>
                <a:r>
                  <a:rPr lang="en-US" sz="9600" dirty="0">
                    <a:solidFill>
                      <a:schemeClr val="tx1"/>
                    </a:solidFill>
                  </a:rPr>
                  <a:t/>
                </a:r>
                <a:r>
                  <a:rPr lang="en-US" sz="9600" dirty="0" smtClean="0">
                    <a:solidFill>
                      <a:schemeClr val="tx1"/>
                    </a:solidFill>
                  </a:rPr>
                  <a:t>straight line is </a:t>
                </a:r>
                <a:r>
                  <a:rPr lang="en-US" sz="9600" dirty="0" smtClean="0">
                    <a:solidFill>
                      <a:srgbClr val="FF0000"/>
                    </a:solidFill>
                  </a:rPr>
                  <a:t>y = mx + b </a:t>
                </a:r>
                <a:r>
                  <a:rPr lang="en-US" sz="9600" dirty="0" smtClean="0">
                    <a:solidFill>
                      <a:schemeClr val="tx1"/>
                    </a:solidFill>
                  </a:rPr>
                  <a:t>where </a:t>
                </a:r>
                <a14:m>
                  <m:oMath xmlns:m="http://schemas.openxmlformats.org/officeDocument/2006/math">
                    <m:r>
                      <a:rPr lang="en-US" sz="9600" b="0" i="1" smtClean="0">
                        <a:solidFill>
                          <a:schemeClr val="tx1"/>
                        </a:solidFill>
                        <a:latin typeface="Cambria Math" panose="02040503050406030204" pitchFamily="18" charset="0"/>
                      </a:rPr>
                      <m:t>𝑚</m:t>
                    </m:r>
                    <m:r>
                      <a:rPr lang="en-US" sz="9600" i="1" smtClean="0">
                        <a:solidFill>
                          <a:schemeClr val="tx1"/>
                        </a:solidFill>
                        <a:latin typeface="Cambria Math" panose="02040503050406030204" pitchFamily="18" charset="0"/>
                      </a:rPr>
                      <m:t>=</m:t>
                    </m:r>
                    <m:f>
                      <m:fPr>
                        <m:ctrlPr>
                          <a:rPr lang="en-US" sz="9600" i="1" smtClean="0">
                            <a:solidFill>
                              <a:schemeClr val="tx1"/>
                            </a:solidFill>
                            <a:latin typeface="Cambria Math" panose="02040503050406030204" pitchFamily="18" charset="0"/>
                          </a:rPr>
                        </m:ctrlPr>
                      </m:fPr>
                      <m:num>
                        <m:r>
                          <m:rPr>
                            <m:nor/>
                          </m:rPr>
                          <a:rPr lang="en-US" sz="9600" dirty="0">
                            <a:solidFill>
                              <a:schemeClr val="tx1"/>
                            </a:solidFill>
                          </a:rPr>
                          <m:t>y</m:t>
                        </m:r>
                        <m:r>
                          <m:rPr>
                            <m:nor/>
                          </m:rPr>
                          <a:rPr lang="en-US" sz="9600" baseline="-25000" dirty="0">
                            <a:solidFill>
                              <a:schemeClr val="tx1"/>
                            </a:solidFill>
                          </a:rPr>
                          <m:t>2</m:t>
                        </m:r>
                        <m:r>
                          <m:rPr>
                            <m:nor/>
                          </m:rPr>
                          <a:rPr lang="en-US" sz="9600" dirty="0">
                            <a:solidFill>
                              <a:schemeClr val="tx1"/>
                            </a:solidFill>
                          </a:rPr>
                          <m:t>−</m:t>
                        </m:r>
                        <m:r>
                          <m:rPr>
                            <m:nor/>
                          </m:rPr>
                          <a:rPr lang="en-US" sz="9600" dirty="0">
                            <a:solidFill>
                              <a:schemeClr val="tx1"/>
                            </a:solidFill>
                          </a:rPr>
                          <m:t>y</m:t>
                        </m:r>
                        <m:r>
                          <m:rPr>
                            <m:nor/>
                          </m:rPr>
                          <a:rPr lang="en-US" sz="9600" baseline="-25000" dirty="0">
                            <a:solidFill>
                              <a:schemeClr val="tx1"/>
                            </a:solidFill>
                          </a:rPr>
                          <m:t>1</m:t>
                        </m:r>
                      </m:num>
                      <m:den>
                        <m:r>
                          <m:rPr>
                            <m:nor/>
                          </m:rPr>
                          <a:rPr lang="en-US" sz="9600" dirty="0">
                            <a:solidFill>
                              <a:schemeClr val="tx1"/>
                            </a:solidFill>
                          </a:rPr>
                          <m:t>x</m:t>
                        </m:r>
                        <m:r>
                          <m:rPr>
                            <m:nor/>
                          </m:rPr>
                          <a:rPr lang="en-US" sz="9600" baseline="-25000" dirty="0">
                            <a:solidFill>
                              <a:schemeClr val="tx1"/>
                            </a:solidFill>
                          </a:rPr>
                          <m:t>2</m:t>
                        </m:r>
                        <m:r>
                          <m:rPr>
                            <m:nor/>
                          </m:rPr>
                          <a:rPr lang="en-US" sz="9600" dirty="0">
                            <a:solidFill>
                              <a:schemeClr val="tx1"/>
                            </a:solidFill>
                          </a:rPr>
                          <m:t>−</m:t>
                        </m:r>
                        <m:r>
                          <m:rPr>
                            <m:nor/>
                          </m:rPr>
                          <a:rPr lang="en-US" sz="9600" dirty="0">
                            <a:solidFill>
                              <a:schemeClr val="tx1"/>
                            </a:solidFill>
                          </a:rPr>
                          <m:t>x</m:t>
                        </m:r>
                        <m:r>
                          <m:rPr>
                            <m:nor/>
                          </m:rPr>
                          <a:rPr lang="en-US" sz="9600" baseline="-25000" dirty="0">
                            <a:solidFill>
                              <a:schemeClr val="tx1"/>
                            </a:solidFill>
                          </a:rPr>
                          <m:t>1</m:t>
                        </m:r>
                      </m:den>
                    </m:f>
                    <m:r>
                      <a:rPr lang="en-US" sz="9600" b="0" i="1" smtClean="0">
                        <a:solidFill>
                          <a:schemeClr val="tx1"/>
                        </a:solidFill>
                        <a:latin typeface="Cambria Math" panose="02040503050406030204" pitchFamily="18" charset="0"/>
                      </a:rPr>
                      <m:t>=</m:t>
                    </m:r>
                    <m:f>
                      <m:fPr>
                        <m:ctrlPr>
                          <a:rPr lang="en-US" sz="9600" i="1" smtClean="0">
                            <a:solidFill>
                              <a:schemeClr val="tx1"/>
                            </a:solidFill>
                            <a:latin typeface="Cambria Math" panose="02040503050406030204" pitchFamily="18" charset="0"/>
                          </a:rPr>
                        </m:ctrlPr>
                      </m:fPr>
                      <m:num>
                        <m:r>
                          <a:rPr lang="en-US" sz="9600" i="1" smtClean="0">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𝑦</m:t>
                        </m:r>
                      </m:num>
                      <m:den>
                        <m:r>
                          <a:rPr lang="en-US" sz="9600" i="1" smtClean="0">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𝑥</m:t>
                        </m:r>
                      </m:den>
                    </m:f>
                  </m:oMath>
                </a14:m>
                <a:r>
                  <a:rPr lang="en-US" sz="9600" dirty="0" smtClean="0">
                    <a:solidFill>
                      <a:schemeClr val="tx1"/>
                    </a:solidFill>
                  </a:rPr>
                  <a:t/>
                </a:r>
              </a:p>
              <a:p>
                <a:pPr marL="0" indent="349250">
                  <a:buNone/>
                </a:pPr>
                <a:r>
                  <a:rPr lang="en-US" sz="9600" dirty="0" smtClean="0">
                    <a:solidFill>
                      <a:schemeClr val="tx1"/>
                    </a:solidFill>
                  </a:rPr>
                  <a:t/>
                </a:r>
                <a:r>
                  <a:rPr lang="en-US" sz="9600" dirty="0">
                    <a:solidFill>
                      <a:schemeClr val="tx1"/>
                    </a:solidFill>
                  </a:rPr>
                  <a:t>∴</a:t>
                </a:r>
                <a14:m>
                  <m:oMath xmlns:m="http://schemas.openxmlformats.org/officeDocument/2006/math">
                    <m:r>
                      <a:rPr lang="en-US" sz="9600" b="0" i="0" smtClean="0">
                        <a:solidFill>
                          <a:schemeClr val="tx1"/>
                        </a:solidFill>
                        <a:latin typeface="Cambria Math" panose="02040503050406030204" pitchFamily="18" charset="0"/>
                      </a:rPr>
                      <m:t> </m:t>
                    </m:r>
                    <m:r>
                      <a:rPr lang="en-US" sz="9600" i="1">
                        <a:solidFill>
                          <a:schemeClr val="tx1"/>
                        </a:solidFill>
                        <a:latin typeface="Cambria Math" panose="02040503050406030204" pitchFamily="18" charset="0"/>
                      </a:rPr>
                      <m:t>∆</m:t>
                    </m:r>
                    <m:r>
                      <a:rPr lang="en-US" sz="9600" i="1">
                        <a:solidFill>
                          <a:schemeClr val="tx1"/>
                        </a:solidFill>
                        <a:latin typeface="Cambria Math" panose="02040503050406030204" pitchFamily="18" charset="0"/>
                      </a:rPr>
                      <m:t>𝑦</m:t>
                    </m:r>
                    <m:r>
                      <a:rPr lang="en-US" sz="9600" b="0" i="1" smtClean="0">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𝑚</m:t>
                    </m:r>
                    <m:r>
                      <a:rPr lang="en-US" sz="9600" b="0" i="1" smtClean="0">
                        <a:solidFill>
                          <a:schemeClr val="tx1"/>
                        </a:solidFill>
                        <a:latin typeface="Cambria Math" panose="02040503050406030204" pitchFamily="18" charset="0"/>
                      </a:rPr>
                      <m:t>.∆</m:t>
                    </m:r>
                    <m:r>
                      <a:rPr lang="en-US" sz="9600" i="1">
                        <a:solidFill>
                          <a:schemeClr val="tx1"/>
                        </a:solidFill>
                        <a:latin typeface="Cambria Math" panose="02040503050406030204" pitchFamily="18" charset="0"/>
                      </a:rPr>
                      <m:t>𝑥</m:t>
                    </m:r>
                  </m:oMath>
                </a14:m>
                <a:r>
                  <a:rPr lang="en-US" sz="9600" dirty="0" smtClean="0">
                    <a:solidFill>
                      <a:schemeClr val="tx1"/>
                    </a:solidFill>
                  </a:rPr>
                  <a:t> ………………..(i)</a:t>
                </a:r>
              </a:p>
              <a:p>
                <a:pPr marL="0" indent="349250">
                  <a:buNone/>
                </a:pPr>
                <a:r>
                  <a:rPr lang="en-US" sz="9600" dirty="0" smtClean="0">
                    <a:solidFill>
                      <a:schemeClr val="tx1"/>
                    </a:solidFill>
                  </a:rPr>
                  <a:t/>
                </a:r>
                <a:r>
                  <a:rPr lang="en-US" sz="9600" dirty="0">
                    <a:solidFill>
                      <a:schemeClr val="tx1"/>
                    </a:solidFill>
                  </a:rPr>
                  <a:t>∴</a:t>
                </a:r>
                <a14:m>
                  <m:oMath xmlns:m="http://schemas.openxmlformats.org/officeDocument/2006/math">
                    <m:r>
                      <a:rPr lang="en-US" sz="9600" b="0" i="0" smtClean="0">
                        <a:solidFill>
                          <a:schemeClr val="tx1"/>
                        </a:solidFill>
                        <a:latin typeface="Cambria Math" panose="02040503050406030204" pitchFamily="18" charset="0"/>
                      </a:rPr>
                      <m:t> </m:t>
                    </m:r>
                    <m:r>
                      <a:rPr lang="en-US" sz="9600" i="1">
                        <a:solidFill>
                          <a:schemeClr val="tx1"/>
                        </a:solidFill>
                        <a:latin typeface="Cambria Math" panose="02040503050406030204" pitchFamily="18" charset="0"/>
                      </a:rPr>
                      <m:t>∆</m:t>
                    </m:r>
                    <m:r>
                      <a:rPr lang="en-US" sz="9600" b="0" i="1" smtClean="0">
                        <a:solidFill>
                          <a:schemeClr val="tx1"/>
                        </a:solidFill>
                        <a:latin typeface="Cambria Math" panose="02040503050406030204" pitchFamily="18" charset="0"/>
                      </a:rPr>
                      <m:t>𝑥</m:t>
                    </m:r>
                    <m:r>
                      <a:rPr lang="en-US" sz="9600" i="1">
                        <a:solidFill>
                          <a:schemeClr val="tx1"/>
                        </a:solidFill>
                        <a:latin typeface="Cambria Math" panose="02040503050406030204" pitchFamily="18" charset="0"/>
                      </a:rPr>
                      <m:t>=</m:t>
                    </m:r>
                    <m:f>
                      <m:fPr>
                        <m:ctrlPr>
                          <a:rPr lang="en-US" sz="9600" i="1" smtClean="0">
                            <a:solidFill>
                              <a:schemeClr val="tx1"/>
                            </a:solidFill>
                            <a:latin typeface="Cambria Math" panose="02040503050406030204" pitchFamily="18" charset="0"/>
                          </a:rPr>
                        </m:ctrlPr>
                      </m:fPr>
                      <m:num>
                        <m:r>
                          <a:rPr lang="en-US" sz="9600" b="0" i="1" smtClean="0">
                            <a:solidFill>
                              <a:schemeClr val="tx1"/>
                            </a:solidFill>
                            <a:latin typeface="Cambria Math" panose="02040503050406030204" pitchFamily="18" charset="0"/>
                          </a:rPr>
                          <m:t>1</m:t>
                        </m:r>
                      </m:num>
                      <m:den>
                        <m:r>
                          <a:rPr lang="en-US" sz="9600" b="0" i="1" smtClean="0">
                            <a:solidFill>
                              <a:schemeClr val="tx1"/>
                            </a:solidFill>
                            <a:latin typeface="Cambria Math" panose="02040503050406030204" pitchFamily="18" charset="0"/>
                          </a:rPr>
                          <m:t>𝑚</m:t>
                        </m:r>
                      </m:den>
                    </m:f>
                    <m:r>
                      <a:rPr lang="en-US" sz="9600" b="0" i="1" smtClean="0">
                        <a:solidFill>
                          <a:schemeClr val="tx1"/>
                        </a:solidFill>
                        <a:latin typeface="Cambria Math" panose="02040503050406030204" pitchFamily="18" charset="0"/>
                      </a:rPr>
                      <m:t>.</m:t>
                    </m:r>
                    <m:r>
                      <a:rPr lang="en-US" sz="9600" i="1">
                        <a:solidFill>
                          <a:schemeClr val="tx1"/>
                        </a:solidFill>
                        <a:latin typeface="Cambria Math" panose="02040503050406030204" pitchFamily="18" charset="0"/>
                      </a:rPr>
                      <m:t>∆</m:t>
                    </m:r>
                  </m:oMath>
                </a14:m>
                <a:r>
                  <a:rPr lang="en-US" sz="9600" dirty="0" smtClean="0">
                    <a:solidFill>
                      <a:schemeClr val="tx1"/>
                    </a:solidFill>
                  </a:rPr>
                  <a:t>y ………………..(ii)</a:t>
                </a:r>
                <a:endParaRPr lang="en-US" sz="9600" dirty="0">
                  <a:solidFill>
                    <a:schemeClr val="tx1"/>
                  </a:solidFill>
                </a:endParaRPr>
              </a:p>
              <a:p>
                <a:pPr marL="0" indent="0">
                  <a:buNone/>
                </a:pPr>
                <a:endParaRPr lang="en-US" sz="2400" dirty="0" smtClean="0">
                  <a:solidFill>
                    <a:schemeClr val="tx1"/>
                  </a:solidFill>
                </a:endParaRPr>
              </a:p>
              <a:p>
                <a:pPr marL="0" indent="0">
                  <a:buNone/>
                </a:pPr>
                <a:r>
                  <a:rPr lang="en-US" sz="9600" dirty="0">
                    <a:solidFill>
                      <a:schemeClr val="tx1"/>
                    </a:solidFill>
                  </a:rPr>
                  <a:t/>
                </a:r>
                <a:r>
                  <a:rPr lang="en-US" sz="9600" dirty="0" smtClean="0">
                    <a:solidFill>
                      <a:schemeClr val="tx1"/>
                    </a:solidFill>
                  </a:rPr>
                  <a:t/>
                </a:r>
                <a:r>
                  <a:rPr lang="en-US" sz="9600" dirty="0" err="1" smtClean="0">
                    <a:solidFill>
                      <a:schemeClr val="tx1"/>
                    </a:solidFill>
                  </a:rPr>
                  <a:t>y</a:t>
                </a:r>
                <a:r>
                  <a:rPr lang="en-US" sz="9600" baseline="-25000" dirty="0" err="1" smtClean="0">
                    <a:solidFill>
                      <a:schemeClr val="tx1"/>
                    </a:solidFill>
                  </a:rPr>
                  <a:t>k</a:t>
                </a:r>
                <a:r>
                  <a:rPr lang="en-US" sz="9600" dirty="0" smtClean="0">
                    <a:solidFill>
                      <a:schemeClr val="tx1"/>
                    </a:solidFill>
                  </a:rPr>
                  <a:t/>
                </a:r>
                <a:r>
                  <a:rPr lang="en-US" sz="9600" dirty="0">
                    <a:solidFill>
                      <a:schemeClr val="tx1"/>
                    </a:solidFill>
                  </a:rPr>
                  <a:t>= </a:t>
                </a:r>
                <a:r>
                  <a:rPr lang="en-US" sz="9600" dirty="0" err="1" smtClean="0">
                    <a:solidFill>
                      <a:schemeClr val="tx1"/>
                    </a:solidFill>
                  </a:rPr>
                  <a:t>mx</a:t>
                </a:r>
                <a:r>
                  <a:rPr lang="en-US" sz="9600" baseline="-25000" dirty="0" err="1" smtClean="0">
                    <a:solidFill>
                      <a:schemeClr val="tx1"/>
                    </a:solidFill>
                  </a:rPr>
                  <a:t>k</a:t>
                </a:r>
                <a:r>
                  <a:rPr lang="en-US" sz="9600" dirty="0" smtClean="0">
                    <a:solidFill>
                      <a:schemeClr val="tx1"/>
                    </a:solidFill>
                  </a:rPr>
                  <a:t/>
                </a:r>
                <a:r>
                  <a:rPr lang="en-US" sz="9600" dirty="0">
                    <a:solidFill>
                      <a:schemeClr val="tx1"/>
                    </a:solidFill>
                  </a:rPr>
                  <a:t>+ b</a:t>
                </a:r>
                <a:endParaRPr lang="en-US" sz="9600" dirty="0" smtClean="0">
                  <a:solidFill>
                    <a:schemeClr val="tx1"/>
                  </a:solidFill>
                </a:endParaRPr>
              </a:p>
              <a:p>
                <a:pPr marL="0" indent="0">
                  <a:buNone/>
                </a:pPr>
                <a:endParaRPr lang="en-US" sz="2400" dirty="0" smtClean="0">
                  <a:solidFill>
                    <a:schemeClr val="tx1"/>
                  </a:solidFill>
                </a:endParaRPr>
              </a:p>
              <a:p>
                <a:endParaRPr lang="en-US" sz="2400"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4436" y="2286001"/>
                <a:ext cx="11161059" cy="4155140"/>
              </a:xfrm>
              <a:blipFill rotWithShape="0">
                <a:blip r:embed="rId3" cstate="print"/>
                <a:stretch>
                  <a:fillRect l="-437" t="-2933" b="-439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a:t>
            </a:fld>
            <a:endParaRPr lang="en-US"/>
          </a:p>
        </p:txBody>
      </p:sp>
    </p:spTree>
    <p:extLst>
      <p:ext uri="{BB962C8B-B14F-4D97-AF65-F5344CB8AC3E}">
        <p14:creationId xmlns="" xmlns:p14="http://schemas.microsoft.com/office/powerpoint/2010/main" val="6434201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8048" y="486223"/>
            <a:ext cx="10515600" cy="5721394"/>
          </a:xfrm>
        </p:spPr>
        <p:txBody>
          <a:bodyPr>
            <a:normAutofit fontScale="92500" lnSpcReduction="10000"/>
          </a:bodyPr>
          <a:lstStyle/>
          <a:p>
            <a:pPr marL="0" marR="276860" indent="0">
              <a:lnSpc>
                <a:spcPts val="2690"/>
              </a:lnSpc>
              <a:spcBef>
                <a:spcPts val="755"/>
              </a:spcBef>
              <a:buNone/>
            </a:pPr>
            <a:r>
              <a:rPr lang="en-US" b="1" spc="-5" dirty="0" smtClean="0">
                <a:cs typeface="Calibri"/>
              </a:rPr>
              <a:t>Example</a:t>
            </a:r>
            <a:r>
              <a:rPr lang="en-US" spc="-5" dirty="0" smtClean="0">
                <a:cs typeface="Calibri"/>
              </a:rPr>
              <a:t>: </a:t>
            </a:r>
            <a:r>
              <a:rPr lang="en-US" spc="-15" dirty="0">
                <a:cs typeface="Calibri"/>
              </a:rPr>
              <a:t>Digitize </a:t>
            </a:r>
            <a:r>
              <a:rPr lang="en-US" spc="-5" dirty="0">
                <a:cs typeface="Calibri"/>
              </a:rPr>
              <a:t>the </a:t>
            </a:r>
            <a:r>
              <a:rPr lang="en-US" dirty="0">
                <a:cs typeface="Calibri"/>
              </a:rPr>
              <a:t>line with </a:t>
            </a:r>
            <a:r>
              <a:rPr lang="en-US" spc="-5" dirty="0">
                <a:cs typeface="Calibri"/>
              </a:rPr>
              <a:t>end points (1, </a:t>
            </a:r>
            <a:r>
              <a:rPr lang="en-US" dirty="0">
                <a:cs typeface="Calibri"/>
              </a:rPr>
              <a:t>0) </a:t>
            </a:r>
            <a:r>
              <a:rPr lang="en-US" spc="-5" dirty="0">
                <a:cs typeface="Calibri"/>
              </a:rPr>
              <a:t>and </a:t>
            </a:r>
            <a:r>
              <a:rPr lang="en-US" spc="-620" dirty="0">
                <a:cs typeface="Calibri"/>
              </a:rPr>
              <a:t> </a:t>
            </a:r>
            <a:r>
              <a:rPr lang="en-US" spc="-5" dirty="0">
                <a:cs typeface="Calibri"/>
              </a:rPr>
              <a:t>(3,</a:t>
            </a:r>
            <a:r>
              <a:rPr lang="en-US" spc="15" dirty="0">
                <a:cs typeface="Calibri"/>
              </a:rPr>
              <a:t> </a:t>
            </a:r>
            <a:r>
              <a:rPr lang="en-US" dirty="0">
                <a:cs typeface="Calibri"/>
              </a:rPr>
              <a:t>3)</a:t>
            </a:r>
            <a:r>
              <a:rPr lang="en-US" spc="-10" dirty="0">
                <a:cs typeface="Calibri"/>
              </a:rPr>
              <a:t> </a:t>
            </a:r>
            <a:r>
              <a:rPr lang="en-US" spc="-5" dirty="0">
                <a:cs typeface="Calibri"/>
              </a:rPr>
              <a:t>using</a:t>
            </a:r>
            <a:r>
              <a:rPr lang="en-US" spc="-15" dirty="0">
                <a:cs typeface="Calibri"/>
              </a:rPr>
              <a:t> </a:t>
            </a:r>
            <a:r>
              <a:rPr lang="en-US" spc="5" dirty="0">
                <a:cs typeface="Calibri"/>
              </a:rPr>
              <a:t>BLA.</a:t>
            </a:r>
            <a:endParaRPr lang="en-US" dirty="0">
              <a:cs typeface="Calibri"/>
            </a:endParaRPr>
          </a:p>
          <a:p>
            <a:pPr marL="0" indent="0">
              <a:lnSpc>
                <a:spcPct val="100000"/>
              </a:lnSpc>
              <a:spcBef>
                <a:spcPts val="15"/>
              </a:spcBef>
              <a:buNone/>
            </a:pPr>
            <a:r>
              <a:rPr lang="en-US" sz="3000" b="1" u="sng" spc="-5" dirty="0">
                <a:cs typeface="Calibri"/>
              </a:rPr>
              <a:t>Solution</a:t>
            </a:r>
            <a:r>
              <a:rPr lang="en-US" sz="3000" b="1" spc="-45" dirty="0">
                <a:cs typeface="Calibri"/>
              </a:rPr>
              <a:t> </a:t>
            </a:r>
            <a:endParaRPr lang="en-US" sz="3000" dirty="0">
              <a:cs typeface="Calibri"/>
            </a:endParaRPr>
          </a:p>
          <a:p>
            <a:pPr marL="0" indent="0">
              <a:lnSpc>
                <a:spcPct val="100000"/>
              </a:lnSpc>
              <a:buNone/>
            </a:pPr>
            <a:r>
              <a:rPr lang="en-US" sz="3000" spc="-15" dirty="0">
                <a:cs typeface="Calibri"/>
              </a:rPr>
              <a:t>Here,</a:t>
            </a:r>
            <a:endParaRPr lang="en-US" sz="3000" dirty="0">
              <a:cs typeface="Calibri"/>
            </a:endParaRPr>
          </a:p>
          <a:p>
            <a:pPr marL="0" marR="1525270" indent="0">
              <a:lnSpc>
                <a:spcPct val="100000"/>
              </a:lnSpc>
              <a:buNone/>
            </a:pPr>
            <a:r>
              <a:rPr lang="en-US" sz="3000" spc="-10" dirty="0">
                <a:cs typeface="Calibri"/>
              </a:rPr>
              <a:t>Starting</a:t>
            </a:r>
            <a:r>
              <a:rPr lang="en-US" sz="3000" spc="-35" dirty="0">
                <a:cs typeface="Calibri"/>
              </a:rPr>
              <a:t> </a:t>
            </a:r>
            <a:r>
              <a:rPr lang="en-US" sz="3000" spc="-5" dirty="0">
                <a:cs typeface="Calibri"/>
              </a:rPr>
              <a:t>point</a:t>
            </a:r>
            <a:r>
              <a:rPr lang="en-US" sz="3000" spc="-45" dirty="0">
                <a:cs typeface="Calibri"/>
              </a:rPr>
              <a:t> </a:t>
            </a:r>
            <a:r>
              <a:rPr lang="en-US" sz="3000" spc="-5" dirty="0">
                <a:cs typeface="Calibri"/>
              </a:rPr>
              <a:t>of</a:t>
            </a:r>
            <a:r>
              <a:rPr lang="en-US" sz="3000" spc="-10" dirty="0">
                <a:cs typeface="Calibri"/>
              </a:rPr>
              <a:t> </a:t>
            </a:r>
            <a:r>
              <a:rPr lang="en-US" sz="3000" dirty="0">
                <a:cs typeface="Calibri"/>
              </a:rPr>
              <a:t>line</a:t>
            </a:r>
            <a:r>
              <a:rPr lang="en-US" sz="3000" spc="-40" dirty="0">
                <a:cs typeface="Calibri"/>
              </a:rPr>
              <a:t> </a:t>
            </a:r>
            <a:r>
              <a:rPr lang="en-US" sz="3000" dirty="0">
                <a:cs typeface="Calibri"/>
              </a:rPr>
              <a:t>=</a:t>
            </a:r>
            <a:r>
              <a:rPr lang="en-US" sz="3000" spc="5" dirty="0">
                <a:cs typeface="Calibri"/>
              </a:rPr>
              <a:t> </a:t>
            </a:r>
            <a:r>
              <a:rPr lang="en-US" sz="3000" spc="-5" dirty="0">
                <a:cs typeface="Calibri"/>
              </a:rPr>
              <a:t>(x</a:t>
            </a:r>
            <a:r>
              <a:rPr lang="en-US" sz="3000" spc="-5" baseline="-25000" dirty="0">
                <a:cs typeface="Calibri"/>
              </a:rPr>
              <a:t>1</a:t>
            </a:r>
            <a:r>
              <a:rPr lang="en-US" sz="3000" spc="-5" dirty="0">
                <a:cs typeface="Calibri"/>
              </a:rPr>
              <a:t>,</a:t>
            </a:r>
            <a:r>
              <a:rPr lang="en-US" sz="3000" spc="5" dirty="0">
                <a:cs typeface="Calibri"/>
              </a:rPr>
              <a:t> </a:t>
            </a:r>
            <a:r>
              <a:rPr lang="en-US" sz="3000" dirty="0">
                <a:cs typeface="Calibri"/>
              </a:rPr>
              <a:t>y</a:t>
            </a:r>
            <a:r>
              <a:rPr lang="en-US" sz="3000" baseline="-25000" dirty="0">
                <a:cs typeface="Calibri"/>
              </a:rPr>
              <a:t>1</a:t>
            </a:r>
            <a:r>
              <a:rPr lang="en-US" sz="3000" dirty="0">
                <a:cs typeface="Calibri"/>
              </a:rPr>
              <a:t>)</a:t>
            </a:r>
            <a:r>
              <a:rPr lang="en-US" sz="3000" spc="-5" dirty="0">
                <a:cs typeface="Calibri"/>
              </a:rPr>
              <a:t> </a:t>
            </a:r>
            <a:r>
              <a:rPr lang="en-US" sz="3000" dirty="0">
                <a:cs typeface="Calibri"/>
              </a:rPr>
              <a:t>= </a:t>
            </a:r>
            <a:r>
              <a:rPr lang="en-US" sz="3000" spc="-5" dirty="0">
                <a:cs typeface="Calibri"/>
              </a:rPr>
              <a:t>(1, 0) </a:t>
            </a:r>
            <a:r>
              <a:rPr lang="en-US" sz="3000" dirty="0">
                <a:cs typeface="Calibri"/>
              </a:rPr>
              <a:t>and </a:t>
            </a:r>
            <a:endParaRPr lang="en-US" sz="3000" dirty="0" smtClean="0">
              <a:cs typeface="Calibri"/>
            </a:endParaRPr>
          </a:p>
          <a:p>
            <a:pPr marL="0" marR="1525270" indent="0">
              <a:lnSpc>
                <a:spcPct val="100000"/>
              </a:lnSpc>
              <a:buNone/>
            </a:pPr>
            <a:r>
              <a:rPr lang="en-US" sz="3000" spc="-665" dirty="0" smtClean="0">
                <a:cs typeface="Calibri"/>
              </a:rPr>
              <a:t> </a:t>
            </a:r>
            <a:r>
              <a:rPr lang="en-US" sz="3000" dirty="0">
                <a:cs typeface="Calibri"/>
              </a:rPr>
              <a:t>Ending</a:t>
            </a:r>
            <a:r>
              <a:rPr lang="en-US" sz="3000" spc="-40" dirty="0">
                <a:cs typeface="Calibri"/>
              </a:rPr>
              <a:t> </a:t>
            </a:r>
            <a:r>
              <a:rPr lang="en-US" sz="3000" spc="-5" dirty="0">
                <a:cs typeface="Calibri"/>
              </a:rPr>
              <a:t>point</a:t>
            </a:r>
            <a:r>
              <a:rPr lang="en-US" sz="3000" spc="-15" dirty="0">
                <a:cs typeface="Calibri"/>
              </a:rPr>
              <a:t> </a:t>
            </a:r>
            <a:r>
              <a:rPr lang="en-US" sz="3000" spc="-5" dirty="0">
                <a:cs typeface="Calibri"/>
              </a:rPr>
              <a:t>of</a:t>
            </a:r>
            <a:r>
              <a:rPr lang="en-US" sz="3000" spc="10" dirty="0">
                <a:cs typeface="Calibri"/>
              </a:rPr>
              <a:t> </a:t>
            </a:r>
            <a:r>
              <a:rPr lang="en-US" sz="3000" dirty="0">
                <a:cs typeface="Calibri"/>
              </a:rPr>
              <a:t>line</a:t>
            </a:r>
            <a:r>
              <a:rPr lang="en-US" sz="3000" spc="-25" dirty="0">
                <a:cs typeface="Calibri"/>
              </a:rPr>
              <a:t> </a:t>
            </a:r>
            <a:r>
              <a:rPr lang="en-US" sz="3000" dirty="0">
                <a:cs typeface="Calibri"/>
              </a:rPr>
              <a:t>=</a:t>
            </a:r>
            <a:r>
              <a:rPr lang="en-US" sz="3000" spc="20" dirty="0">
                <a:cs typeface="Calibri"/>
              </a:rPr>
              <a:t> </a:t>
            </a:r>
            <a:r>
              <a:rPr lang="en-US" sz="3000" spc="-10" dirty="0">
                <a:cs typeface="Calibri"/>
              </a:rPr>
              <a:t>(x</a:t>
            </a:r>
            <a:r>
              <a:rPr lang="en-US" sz="3000" spc="-10" baseline="-25000" dirty="0">
                <a:cs typeface="Calibri"/>
              </a:rPr>
              <a:t>2</a:t>
            </a:r>
            <a:r>
              <a:rPr lang="en-US" sz="3000" spc="-10" dirty="0">
                <a:cs typeface="Calibri"/>
              </a:rPr>
              <a:t>,</a:t>
            </a:r>
            <a:r>
              <a:rPr lang="en-US" sz="3000" spc="25" dirty="0">
                <a:cs typeface="Calibri"/>
              </a:rPr>
              <a:t> </a:t>
            </a:r>
            <a:r>
              <a:rPr lang="en-US" sz="3000" dirty="0">
                <a:cs typeface="Calibri"/>
              </a:rPr>
              <a:t>y</a:t>
            </a:r>
            <a:r>
              <a:rPr lang="en-US" sz="3000" baseline="-25000" dirty="0">
                <a:cs typeface="Calibri"/>
              </a:rPr>
              <a:t>2</a:t>
            </a:r>
            <a:r>
              <a:rPr lang="en-US" sz="3000" dirty="0">
                <a:cs typeface="Calibri"/>
              </a:rPr>
              <a:t>)</a:t>
            </a:r>
            <a:r>
              <a:rPr lang="en-US" sz="3000" spc="35" dirty="0">
                <a:cs typeface="Calibri"/>
              </a:rPr>
              <a:t> </a:t>
            </a:r>
            <a:r>
              <a:rPr lang="en-US" sz="3000" dirty="0">
                <a:cs typeface="Calibri"/>
              </a:rPr>
              <a:t>= </a:t>
            </a:r>
            <a:r>
              <a:rPr lang="en-US" sz="3000" spc="-5" dirty="0">
                <a:cs typeface="Calibri"/>
              </a:rPr>
              <a:t>(3,</a:t>
            </a:r>
            <a:r>
              <a:rPr lang="en-US" sz="3000" spc="10" dirty="0">
                <a:cs typeface="Calibri"/>
              </a:rPr>
              <a:t> </a:t>
            </a:r>
            <a:r>
              <a:rPr lang="en-US" sz="3000" spc="-5" dirty="0">
                <a:cs typeface="Calibri"/>
              </a:rPr>
              <a:t>3) </a:t>
            </a:r>
            <a:r>
              <a:rPr lang="en-US" sz="3000" dirty="0">
                <a:cs typeface="Calibri"/>
              </a:rPr>
              <a:t> </a:t>
            </a:r>
            <a:endParaRPr lang="en-US" sz="3000" dirty="0" smtClean="0">
              <a:cs typeface="Calibri"/>
            </a:endParaRPr>
          </a:p>
          <a:p>
            <a:pPr marL="0" marR="1525270" indent="0">
              <a:lnSpc>
                <a:spcPct val="100000"/>
              </a:lnSpc>
              <a:buNone/>
            </a:pPr>
            <a:r>
              <a:rPr lang="en-US" sz="3000" spc="-5" dirty="0" smtClean="0">
                <a:cs typeface="Calibri"/>
              </a:rPr>
              <a:t>Thus</a:t>
            </a:r>
            <a:r>
              <a:rPr lang="en-US" sz="3000" spc="-5" dirty="0">
                <a:cs typeface="Calibri"/>
              </a:rPr>
              <a:t>,</a:t>
            </a:r>
            <a:endParaRPr lang="en-US" sz="3000" dirty="0">
              <a:cs typeface="Calibri"/>
            </a:endParaRPr>
          </a:p>
          <a:p>
            <a:pPr marL="0" indent="0">
              <a:lnSpc>
                <a:spcPct val="100000"/>
              </a:lnSpc>
              <a:spcBef>
                <a:spcPts val="5"/>
              </a:spcBef>
              <a:buNone/>
            </a:pPr>
            <a:r>
              <a:rPr lang="en-US" sz="3000" dirty="0">
                <a:cs typeface="Calibri"/>
              </a:rPr>
              <a:t>slope</a:t>
            </a:r>
            <a:r>
              <a:rPr lang="en-US" sz="3000" spc="-40" dirty="0">
                <a:cs typeface="Calibri"/>
              </a:rPr>
              <a:t> </a:t>
            </a:r>
            <a:r>
              <a:rPr lang="en-US" sz="3000" spc="-5" dirty="0">
                <a:cs typeface="Calibri"/>
              </a:rPr>
              <a:t>of</a:t>
            </a:r>
            <a:r>
              <a:rPr lang="en-US" sz="3000" spc="5" dirty="0">
                <a:cs typeface="Calibri"/>
              </a:rPr>
              <a:t> </a:t>
            </a:r>
            <a:r>
              <a:rPr lang="en-US" sz="3000" dirty="0">
                <a:cs typeface="Calibri"/>
              </a:rPr>
              <a:t>line,</a:t>
            </a:r>
            <a:r>
              <a:rPr lang="en-US" sz="3000" spc="-25" dirty="0">
                <a:cs typeface="Calibri"/>
              </a:rPr>
              <a:t> </a:t>
            </a:r>
            <a:r>
              <a:rPr lang="en-US" sz="3000" b="1" dirty="0">
                <a:cs typeface="Calibri"/>
              </a:rPr>
              <a:t>m</a:t>
            </a:r>
            <a:r>
              <a:rPr lang="en-US" sz="3000" b="1" spc="-5" dirty="0">
                <a:cs typeface="Calibri"/>
              </a:rPr>
              <a:t> </a:t>
            </a:r>
            <a:r>
              <a:rPr lang="en-US" sz="3000" dirty="0">
                <a:cs typeface="Calibri"/>
              </a:rPr>
              <a:t>=</a:t>
            </a:r>
            <a:r>
              <a:rPr lang="en-US" sz="3000" spc="-20" dirty="0">
                <a:cs typeface="Calibri"/>
              </a:rPr>
              <a:t> </a:t>
            </a:r>
            <a:r>
              <a:rPr lang="en-US" sz="3000" dirty="0" err="1">
                <a:cs typeface="Calibri"/>
              </a:rPr>
              <a:t>Δy</a:t>
            </a:r>
            <a:r>
              <a:rPr lang="en-US" sz="3000" spc="-5" dirty="0">
                <a:cs typeface="Calibri"/>
              </a:rPr>
              <a:t> </a:t>
            </a:r>
            <a:r>
              <a:rPr lang="en-US" sz="3000" dirty="0">
                <a:cs typeface="Calibri"/>
              </a:rPr>
              <a:t>/</a:t>
            </a:r>
            <a:r>
              <a:rPr lang="en-US" sz="3000" spc="-20" dirty="0">
                <a:cs typeface="Calibri"/>
              </a:rPr>
              <a:t> </a:t>
            </a:r>
            <a:r>
              <a:rPr lang="en-US" sz="3000" dirty="0" err="1">
                <a:cs typeface="Calibri"/>
              </a:rPr>
              <a:t>Δx</a:t>
            </a:r>
            <a:r>
              <a:rPr lang="en-US" sz="3000" spc="-10" dirty="0">
                <a:cs typeface="Calibri"/>
              </a:rPr>
              <a:t> </a:t>
            </a:r>
            <a:r>
              <a:rPr lang="en-US" sz="3000" dirty="0">
                <a:cs typeface="Calibri"/>
              </a:rPr>
              <a:t>=</a:t>
            </a:r>
            <a:r>
              <a:rPr lang="en-US" sz="3000" spc="-15" dirty="0">
                <a:cs typeface="Calibri"/>
              </a:rPr>
              <a:t> </a:t>
            </a:r>
            <a:r>
              <a:rPr lang="en-US" sz="3000" spc="-15" dirty="0" smtClean="0">
                <a:cs typeface="Calibri"/>
              </a:rPr>
              <a:t>(</a:t>
            </a:r>
            <a:r>
              <a:rPr lang="en-US" sz="3000" i="1" spc="-5" dirty="0" smtClean="0">
                <a:cs typeface="Calibri"/>
              </a:rPr>
              <a:t>y2-y1)</a:t>
            </a:r>
            <a:r>
              <a:rPr lang="en-US" sz="3000" i="1" dirty="0" smtClean="0">
                <a:cs typeface="Calibri"/>
              </a:rPr>
              <a:t> </a:t>
            </a:r>
            <a:r>
              <a:rPr lang="en-US" sz="3000" i="1" dirty="0">
                <a:cs typeface="Calibri"/>
              </a:rPr>
              <a:t>/</a:t>
            </a:r>
            <a:r>
              <a:rPr lang="en-US" sz="3000" i="1" spc="-5" dirty="0">
                <a:cs typeface="Calibri"/>
              </a:rPr>
              <a:t> (</a:t>
            </a:r>
            <a:r>
              <a:rPr lang="en-US" sz="3000" i="1" spc="-10" dirty="0" smtClean="0">
                <a:cs typeface="Calibri"/>
              </a:rPr>
              <a:t>x2-x1)</a:t>
            </a:r>
            <a:endParaRPr lang="en-US" sz="3000" dirty="0">
              <a:cs typeface="Calibri"/>
            </a:endParaRPr>
          </a:p>
          <a:p>
            <a:pPr marL="2272030" indent="0">
              <a:lnSpc>
                <a:spcPct val="100000"/>
              </a:lnSpc>
              <a:spcBef>
                <a:spcPts val="5"/>
              </a:spcBef>
              <a:buNone/>
            </a:pPr>
            <a:r>
              <a:rPr lang="en-US" sz="3000" dirty="0">
                <a:cs typeface="Calibri"/>
              </a:rPr>
              <a:t>=</a:t>
            </a:r>
            <a:r>
              <a:rPr lang="en-US" sz="3000" spc="-30" dirty="0">
                <a:cs typeface="Calibri"/>
              </a:rPr>
              <a:t> </a:t>
            </a:r>
            <a:r>
              <a:rPr lang="en-US" sz="3000" spc="-10" dirty="0">
                <a:cs typeface="Calibri"/>
              </a:rPr>
              <a:t>(3-0)</a:t>
            </a:r>
            <a:r>
              <a:rPr lang="en-US" sz="3000" spc="25" dirty="0">
                <a:cs typeface="Calibri"/>
              </a:rPr>
              <a:t> </a:t>
            </a:r>
            <a:r>
              <a:rPr lang="en-US" sz="3000" dirty="0">
                <a:cs typeface="Calibri"/>
              </a:rPr>
              <a:t>/</a:t>
            </a:r>
            <a:r>
              <a:rPr lang="en-US" sz="3000" spc="-25" dirty="0">
                <a:cs typeface="Calibri"/>
              </a:rPr>
              <a:t> </a:t>
            </a:r>
            <a:r>
              <a:rPr lang="en-US" sz="3000" spc="-10" dirty="0">
                <a:cs typeface="Calibri"/>
              </a:rPr>
              <a:t>(3-1)</a:t>
            </a:r>
            <a:endParaRPr lang="en-US" sz="3000" dirty="0">
              <a:cs typeface="Calibri"/>
            </a:endParaRPr>
          </a:p>
          <a:p>
            <a:pPr marL="2272030" indent="0">
              <a:lnSpc>
                <a:spcPct val="100000"/>
              </a:lnSpc>
              <a:buNone/>
            </a:pPr>
            <a:r>
              <a:rPr lang="en-US" sz="3000" dirty="0">
                <a:cs typeface="Calibri"/>
              </a:rPr>
              <a:t>=</a:t>
            </a:r>
            <a:r>
              <a:rPr lang="en-US" sz="3000" spc="-55" dirty="0">
                <a:cs typeface="Calibri"/>
              </a:rPr>
              <a:t> </a:t>
            </a:r>
            <a:r>
              <a:rPr lang="en-US" sz="3000" spc="-10" dirty="0">
                <a:cs typeface="Calibri"/>
              </a:rPr>
              <a:t>3/2</a:t>
            </a:r>
            <a:endParaRPr lang="en-US" sz="3000" dirty="0">
              <a:cs typeface="Calibri"/>
            </a:endParaRPr>
          </a:p>
          <a:p>
            <a:pPr marL="0" marR="5080" indent="0">
              <a:lnSpc>
                <a:spcPts val="2880"/>
              </a:lnSpc>
              <a:spcBef>
                <a:spcPts val="700"/>
              </a:spcBef>
              <a:buNone/>
            </a:pPr>
            <a:r>
              <a:rPr lang="en-US" sz="3000" spc="-5" dirty="0">
                <a:cs typeface="Calibri"/>
              </a:rPr>
              <a:t>As</a:t>
            </a:r>
            <a:r>
              <a:rPr lang="en-US" sz="3000" spc="-10" dirty="0">
                <a:cs typeface="Calibri"/>
              </a:rPr>
              <a:t> </a:t>
            </a:r>
            <a:r>
              <a:rPr lang="en-US" sz="3000" dirty="0">
                <a:cs typeface="Calibri"/>
              </a:rPr>
              <a:t>the </a:t>
            </a:r>
            <a:r>
              <a:rPr lang="en-US" sz="3000" spc="-10" dirty="0">
                <a:cs typeface="Calibri"/>
              </a:rPr>
              <a:t>given</a:t>
            </a:r>
            <a:r>
              <a:rPr lang="en-US" sz="3000" spc="-35" dirty="0">
                <a:cs typeface="Calibri"/>
              </a:rPr>
              <a:t> </a:t>
            </a:r>
            <a:r>
              <a:rPr lang="en-US" sz="3000" spc="-5" dirty="0">
                <a:cs typeface="Calibri"/>
              </a:rPr>
              <a:t>points,</a:t>
            </a:r>
            <a:r>
              <a:rPr lang="en-US" sz="3000" spc="-35" dirty="0">
                <a:cs typeface="Calibri"/>
              </a:rPr>
              <a:t> </a:t>
            </a:r>
            <a:r>
              <a:rPr lang="en-US" sz="3000" dirty="0">
                <a:cs typeface="Calibri"/>
              </a:rPr>
              <a:t>it</a:t>
            </a:r>
            <a:r>
              <a:rPr lang="en-US" sz="3000" spc="-25" dirty="0">
                <a:cs typeface="Calibri"/>
              </a:rPr>
              <a:t> </a:t>
            </a:r>
            <a:r>
              <a:rPr lang="en-US" sz="3000" dirty="0">
                <a:cs typeface="Calibri"/>
              </a:rPr>
              <a:t>is</a:t>
            </a:r>
            <a:r>
              <a:rPr lang="en-US" sz="3000" spc="-5" dirty="0">
                <a:cs typeface="Calibri"/>
              </a:rPr>
              <a:t> </a:t>
            </a:r>
            <a:r>
              <a:rPr lang="en-US" sz="3000" dirty="0">
                <a:cs typeface="Calibri"/>
              </a:rPr>
              <a:t>clear</a:t>
            </a:r>
            <a:r>
              <a:rPr lang="en-US" sz="3000" spc="-25" dirty="0">
                <a:cs typeface="Calibri"/>
              </a:rPr>
              <a:t> </a:t>
            </a:r>
            <a:r>
              <a:rPr lang="en-US" sz="3000" spc="-5" dirty="0">
                <a:cs typeface="Calibri"/>
              </a:rPr>
              <a:t>that</a:t>
            </a:r>
            <a:r>
              <a:rPr lang="en-US" sz="3000" spc="-30" dirty="0">
                <a:cs typeface="Calibri"/>
              </a:rPr>
              <a:t> </a:t>
            </a:r>
            <a:r>
              <a:rPr lang="en-US" sz="3000" dirty="0">
                <a:cs typeface="Calibri"/>
              </a:rPr>
              <a:t>the</a:t>
            </a:r>
            <a:r>
              <a:rPr lang="en-US" sz="3000" spc="-45" dirty="0">
                <a:cs typeface="Calibri"/>
              </a:rPr>
              <a:t> </a:t>
            </a:r>
            <a:r>
              <a:rPr lang="en-US" sz="3000" dirty="0">
                <a:cs typeface="Calibri"/>
              </a:rPr>
              <a:t>line</a:t>
            </a:r>
            <a:r>
              <a:rPr lang="en-US" sz="3000" spc="-35" dirty="0">
                <a:cs typeface="Calibri"/>
              </a:rPr>
              <a:t> </a:t>
            </a:r>
            <a:r>
              <a:rPr lang="en-US" sz="3000" dirty="0">
                <a:cs typeface="Calibri"/>
              </a:rPr>
              <a:t>is</a:t>
            </a:r>
            <a:r>
              <a:rPr lang="en-US" sz="3000" spc="-5" dirty="0">
                <a:cs typeface="Calibri"/>
              </a:rPr>
              <a:t> moving </a:t>
            </a:r>
            <a:r>
              <a:rPr lang="en-US" sz="3000" spc="-660" dirty="0">
                <a:cs typeface="Calibri"/>
              </a:rPr>
              <a:t> </a:t>
            </a:r>
            <a:r>
              <a:rPr lang="en-US" sz="3000" spc="-10" dirty="0">
                <a:cs typeface="Calibri"/>
              </a:rPr>
              <a:t>left</a:t>
            </a:r>
            <a:r>
              <a:rPr lang="en-US" sz="3000" spc="-40" dirty="0">
                <a:cs typeface="Calibri"/>
              </a:rPr>
              <a:t> </a:t>
            </a:r>
            <a:r>
              <a:rPr lang="en-US" sz="3000" spc="-15" dirty="0">
                <a:cs typeface="Calibri"/>
              </a:rPr>
              <a:t>to</a:t>
            </a:r>
            <a:r>
              <a:rPr lang="en-US" sz="3000" spc="-5" dirty="0">
                <a:cs typeface="Calibri"/>
              </a:rPr>
              <a:t> right</a:t>
            </a:r>
            <a:r>
              <a:rPr lang="en-US" sz="3000" spc="-30" dirty="0">
                <a:cs typeface="Calibri"/>
              </a:rPr>
              <a:t> </a:t>
            </a:r>
            <a:r>
              <a:rPr lang="en-US" sz="3000" spc="-5" dirty="0">
                <a:cs typeface="Calibri"/>
              </a:rPr>
              <a:t>with</a:t>
            </a:r>
            <a:r>
              <a:rPr lang="en-US" sz="3000" spc="-20" dirty="0">
                <a:cs typeface="Calibri"/>
              </a:rPr>
              <a:t> </a:t>
            </a:r>
            <a:r>
              <a:rPr lang="en-US" sz="3000" dirty="0">
                <a:cs typeface="Calibri"/>
              </a:rPr>
              <a:t>the</a:t>
            </a:r>
            <a:r>
              <a:rPr lang="en-US" sz="3000" spc="-15" dirty="0">
                <a:cs typeface="Calibri"/>
              </a:rPr>
              <a:t> </a:t>
            </a:r>
            <a:r>
              <a:rPr lang="en-US" sz="3000" spc="-5" dirty="0">
                <a:cs typeface="Calibri"/>
              </a:rPr>
              <a:t>positive</a:t>
            </a:r>
            <a:r>
              <a:rPr lang="en-US" sz="3000" spc="-65" dirty="0">
                <a:cs typeface="Calibri"/>
              </a:rPr>
              <a:t> </a:t>
            </a:r>
            <a:r>
              <a:rPr lang="en-US" sz="3000" spc="-5" dirty="0">
                <a:cs typeface="Calibri"/>
              </a:rPr>
              <a:t>slope,</a:t>
            </a:r>
            <a:endParaRPr lang="en-US" sz="3000" dirty="0">
              <a:cs typeface="Calibri"/>
            </a:endParaRPr>
          </a:p>
          <a:p>
            <a:pPr marL="0" indent="0">
              <a:lnSpc>
                <a:spcPct val="100000"/>
              </a:lnSpc>
              <a:spcBef>
                <a:spcPts val="25"/>
              </a:spcBef>
              <a:buNone/>
            </a:pPr>
            <a:r>
              <a:rPr lang="en-US" sz="3000" dirty="0">
                <a:cs typeface="Calibri"/>
              </a:rPr>
              <a:t>|m|</a:t>
            </a:r>
            <a:r>
              <a:rPr lang="en-US" sz="3000" spc="-10" dirty="0">
                <a:cs typeface="Calibri"/>
              </a:rPr>
              <a:t> </a:t>
            </a:r>
            <a:r>
              <a:rPr lang="en-US" sz="3000" i="1" dirty="0">
                <a:cs typeface="Calibri"/>
              </a:rPr>
              <a:t>=</a:t>
            </a:r>
            <a:r>
              <a:rPr lang="en-US" sz="3000" i="1" spc="-35" dirty="0">
                <a:cs typeface="Calibri"/>
              </a:rPr>
              <a:t> </a:t>
            </a:r>
            <a:r>
              <a:rPr lang="en-US" sz="3000" spc="-5" dirty="0">
                <a:cs typeface="Calibri"/>
              </a:rPr>
              <a:t>1.5</a:t>
            </a:r>
            <a:r>
              <a:rPr lang="en-US" sz="3000" spc="-15" dirty="0">
                <a:cs typeface="Calibri"/>
              </a:rPr>
              <a:t> </a:t>
            </a:r>
            <a:r>
              <a:rPr lang="en-US" sz="3000" spc="-5" dirty="0">
                <a:cs typeface="Calibri"/>
              </a:rPr>
              <a:t>&gt;1</a:t>
            </a:r>
            <a:endParaRPr lang="en-US" sz="3000" dirty="0">
              <a:cs typeface="Calibri"/>
            </a:endParaRPr>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40</a:t>
            </a:fld>
            <a:endParaRPr lang="en-US"/>
          </a:p>
        </p:txBody>
      </p:sp>
    </p:spTree>
    <p:extLst>
      <p:ext uri="{BB962C8B-B14F-4D97-AF65-F5344CB8AC3E}">
        <p14:creationId xmlns="" xmlns:p14="http://schemas.microsoft.com/office/powerpoint/2010/main" val="9235290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9"/>
          <p:cNvSpPr txBox="1">
            <a:spLocks noGrp="1"/>
          </p:cNvSpPr>
          <p:nvPr>
            <p:ph idx="1"/>
          </p:nvPr>
        </p:nvSpPr>
        <p:spPr>
          <a:xfrm>
            <a:off x="671513" y="409575"/>
            <a:ext cx="10515600" cy="1318310"/>
          </a:xfrm>
          <a:prstGeom prst="rect">
            <a:avLst/>
          </a:prstGeom>
        </p:spPr>
        <p:txBody>
          <a:bodyPr vert="horz" wrap="square" lIns="0" tIns="12700" rIns="0" bIns="0" rtlCol="0">
            <a:spAutoFit/>
          </a:bodyPr>
          <a:lstStyle/>
          <a:p>
            <a:pPr marL="2814955" indent="0">
              <a:lnSpc>
                <a:spcPts val="1685"/>
              </a:lnSpc>
              <a:spcBef>
                <a:spcPts val="100"/>
              </a:spcBef>
              <a:buNone/>
            </a:pPr>
            <a:endParaRPr sz="1800" dirty="0">
              <a:latin typeface="Microsoft Sans Serif"/>
              <a:cs typeface="Microsoft Sans Serif"/>
            </a:endParaRPr>
          </a:p>
          <a:p>
            <a:pPr marL="0" indent="0">
              <a:lnSpc>
                <a:spcPts val="1925"/>
              </a:lnSpc>
              <a:buNone/>
            </a:pPr>
            <a:r>
              <a:rPr sz="2000" spc="-10" dirty="0">
                <a:latin typeface="Calibri"/>
                <a:cs typeface="Calibri"/>
              </a:rPr>
              <a:t>Thus,</a:t>
            </a:r>
            <a:r>
              <a:rPr sz="2000" spc="30" dirty="0">
                <a:latin typeface="Calibri"/>
                <a:cs typeface="Calibri"/>
              </a:rPr>
              <a:t> </a:t>
            </a:r>
            <a:r>
              <a:rPr sz="2000" spc="-5" dirty="0">
                <a:latin typeface="Calibri"/>
                <a:cs typeface="Calibri"/>
              </a:rPr>
              <a:t>the</a:t>
            </a:r>
            <a:r>
              <a:rPr sz="2000" spc="-10" dirty="0">
                <a:latin typeface="Calibri"/>
                <a:cs typeface="Calibri"/>
              </a:rPr>
              <a:t> </a:t>
            </a:r>
            <a:r>
              <a:rPr sz="2000" spc="-5" dirty="0">
                <a:latin typeface="Calibri"/>
                <a:cs typeface="Calibri"/>
              </a:rPr>
              <a:t>initial</a:t>
            </a:r>
            <a:r>
              <a:rPr sz="2000" spc="25" dirty="0">
                <a:latin typeface="Calibri"/>
                <a:cs typeface="Calibri"/>
              </a:rPr>
              <a:t> </a:t>
            </a:r>
            <a:r>
              <a:rPr sz="2000" spc="-10" dirty="0">
                <a:latin typeface="Calibri"/>
                <a:cs typeface="Calibri"/>
              </a:rPr>
              <a:t>decision</a:t>
            </a:r>
            <a:r>
              <a:rPr sz="2000" spc="40" dirty="0">
                <a:latin typeface="Calibri"/>
                <a:cs typeface="Calibri"/>
              </a:rPr>
              <a:t> </a:t>
            </a:r>
            <a:r>
              <a:rPr sz="2000" spc="-15" dirty="0" smtClean="0">
                <a:latin typeface="Calibri"/>
                <a:cs typeface="Calibri"/>
              </a:rPr>
              <a:t>parameter</a:t>
            </a:r>
            <a:r>
              <a:rPr sz="2400" dirty="0" smtClean="0">
                <a:latin typeface="Calibri"/>
                <a:cs typeface="Calibri"/>
              </a:rPr>
              <a:t>(</a:t>
            </a:r>
            <a:r>
              <a:rPr lang="en-US" sz="2400" dirty="0" smtClean="0">
                <a:latin typeface="Calibri"/>
                <a:cs typeface="Calibri"/>
              </a:rPr>
              <a:t>p</a:t>
            </a:r>
            <a:r>
              <a:rPr sz="2400" baseline="-25000" dirty="0" smtClean="0">
                <a:latin typeface="Calibri"/>
                <a:cs typeface="Calibri"/>
              </a:rPr>
              <a:t>0</a:t>
            </a:r>
            <a:r>
              <a:rPr sz="2400" dirty="0" smtClean="0">
                <a:latin typeface="Calibri"/>
                <a:cs typeface="Calibri"/>
              </a:rPr>
              <a:t>)</a:t>
            </a:r>
            <a:endParaRPr lang="en-US" sz="2400" dirty="0" smtClean="0">
              <a:latin typeface="Calibri"/>
              <a:cs typeface="Calibri"/>
            </a:endParaRPr>
          </a:p>
          <a:p>
            <a:pPr marL="0" indent="0">
              <a:lnSpc>
                <a:spcPts val="1925"/>
              </a:lnSpc>
              <a:buNone/>
            </a:pPr>
            <a:r>
              <a:rPr sz="2400" spc="-35" dirty="0" smtClean="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2Δx</a:t>
            </a:r>
            <a:r>
              <a:rPr sz="2400" spc="-10" dirty="0">
                <a:latin typeface="Calibri"/>
                <a:cs typeface="Calibri"/>
              </a:rPr>
              <a:t> </a:t>
            </a:r>
            <a:r>
              <a:rPr sz="2400" dirty="0">
                <a:latin typeface="Calibri"/>
                <a:cs typeface="Calibri"/>
              </a:rPr>
              <a:t>-</a:t>
            </a:r>
            <a:r>
              <a:rPr sz="2400" spc="-10" dirty="0">
                <a:latin typeface="Calibri"/>
                <a:cs typeface="Calibri"/>
              </a:rPr>
              <a:t> Δy </a:t>
            </a:r>
            <a:r>
              <a:rPr sz="2400" dirty="0">
                <a:latin typeface="Calibri"/>
                <a:cs typeface="Calibri"/>
              </a:rPr>
              <a:t>=</a:t>
            </a:r>
            <a:r>
              <a:rPr sz="2400" spc="-15" dirty="0">
                <a:latin typeface="Calibri"/>
                <a:cs typeface="Calibri"/>
              </a:rPr>
              <a:t> </a:t>
            </a:r>
            <a:r>
              <a:rPr sz="2400" dirty="0">
                <a:latin typeface="Calibri"/>
                <a:cs typeface="Calibri"/>
              </a:rPr>
              <a:t>2*2</a:t>
            </a:r>
            <a:r>
              <a:rPr sz="2400" spc="-10"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3</a:t>
            </a:r>
            <a:r>
              <a:rPr sz="2400" spc="-20" dirty="0">
                <a:latin typeface="Calibri"/>
                <a:cs typeface="Calibri"/>
              </a:rPr>
              <a:t> </a:t>
            </a:r>
            <a:r>
              <a:rPr sz="2400" dirty="0">
                <a:latin typeface="Calibri"/>
                <a:cs typeface="Calibri"/>
              </a:rPr>
              <a:t>=</a:t>
            </a:r>
            <a:r>
              <a:rPr sz="2400" spc="-15" dirty="0">
                <a:latin typeface="Calibri"/>
                <a:cs typeface="Calibri"/>
              </a:rPr>
              <a:t> </a:t>
            </a:r>
            <a:r>
              <a:rPr sz="2400" dirty="0">
                <a:latin typeface="Calibri"/>
                <a:cs typeface="Calibri"/>
              </a:rPr>
              <a:t>1</a:t>
            </a:r>
          </a:p>
          <a:p>
            <a:pPr marL="0" indent="0">
              <a:lnSpc>
                <a:spcPct val="100000"/>
              </a:lnSpc>
              <a:spcBef>
                <a:spcPts val="580"/>
              </a:spcBef>
              <a:buNone/>
            </a:pPr>
            <a:r>
              <a:rPr sz="2400" spc="-20" dirty="0">
                <a:latin typeface="Calibri"/>
                <a:cs typeface="Calibri"/>
              </a:rPr>
              <a:t>we</a:t>
            </a:r>
            <a:r>
              <a:rPr sz="2400" spc="-30" dirty="0">
                <a:latin typeface="Calibri"/>
                <a:cs typeface="Calibri"/>
              </a:rPr>
              <a:t> </a:t>
            </a:r>
            <a:r>
              <a:rPr sz="2400" spc="-20" dirty="0">
                <a:latin typeface="Calibri"/>
                <a:cs typeface="Calibri"/>
              </a:rPr>
              <a:t>have</a:t>
            </a:r>
            <a:endParaRPr sz="24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41</a:t>
            </a:fld>
            <a:endParaRPr lang="en-US"/>
          </a:p>
        </p:txBody>
      </p:sp>
      <p:sp>
        <p:nvSpPr>
          <p:cNvPr id="7" name="object 5"/>
          <p:cNvSpPr txBox="1"/>
          <p:nvPr/>
        </p:nvSpPr>
        <p:spPr>
          <a:xfrm>
            <a:off x="1704336" y="1973827"/>
            <a:ext cx="2043417" cy="1376018"/>
          </a:xfrm>
          <a:prstGeom prst="rect">
            <a:avLst/>
          </a:prstGeom>
        </p:spPr>
        <p:txBody>
          <a:bodyPr vert="horz" wrap="square" lIns="0" tIns="11430" rIns="0" bIns="0" rtlCol="0">
            <a:spAutoFit/>
          </a:bodyPr>
          <a:lstStyle/>
          <a:p>
            <a:pPr marL="38100">
              <a:lnSpc>
                <a:spcPct val="100000"/>
              </a:lnSpc>
              <a:spcBef>
                <a:spcPts val="90"/>
              </a:spcBef>
            </a:pPr>
            <a:r>
              <a:rPr sz="2000" spc="-5" dirty="0">
                <a:latin typeface="Calibri"/>
                <a:cs typeface="Calibri"/>
              </a:rPr>
              <a:t>If</a:t>
            </a:r>
            <a:r>
              <a:rPr sz="2000" spc="-25" dirty="0">
                <a:latin typeface="Calibri"/>
                <a:cs typeface="Calibri"/>
              </a:rPr>
              <a:t> </a:t>
            </a:r>
            <a:r>
              <a:rPr sz="2000" spc="-10" dirty="0">
                <a:latin typeface="Calibri"/>
                <a:cs typeface="Calibri"/>
              </a:rPr>
              <a:t>P</a:t>
            </a:r>
            <a:r>
              <a:rPr sz="2025" spc="-15" baseline="-20576" dirty="0">
                <a:latin typeface="Calibri"/>
                <a:cs typeface="Calibri"/>
              </a:rPr>
              <a:t>k</a:t>
            </a:r>
            <a:r>
              <a:rPr sz="2025" spc="-22" baseline="-20576" dirty="0">
                <a:latin typeface="Calibri"/>
                <a:cs typeface="Calibri"/>
              </a:rPr>
              <a:t> </a:t>
            </a:r>
            <a:r>
              <a:rPr sz="2000" spc="-5" dirty="0">
                <a:latin typeface="Calibri"/>
                <a:cs typeface="Calibri"/>
              </a:rPr>
              <a:t>&lt;</a:t>
            </a:r>
            <a:r>
              <a:rPr sz="2000" spc="-25" dirty="0">
                <a:latin typeface="Calibri"/>
                <a:cs typeface="Calibri"/>
              </a:rPr>
              <a:t> </a:t>
            </a:r>
            <a:r>
              <a:rPr sz="2000" spc="-5" dirty="0" smtClean="0">
                <a:latin typeface="Calibri"/>
                <a:cs typeface="Calibri"/>
              </a:rPr>
              <a:t>0</a:t>
            </a:r>
            <a:r>
              <a:rPr lang="en-US" sz="2000" dirty="0">
                <a:latin typeface="Calibri"/>
                <a:cs typeface="Calibri"/>
              </a:rPr>
              <a:t> </a:t>
            </a:r>
            <a:r>
              <a:rPr sz="2000" spc="-5" dirty="0" smtClean="0">
                <a:latin typeface="Calibri"/>
                <a:cs typeface="Calibri"/>
              </a:rPr>
              <a:t>then</a:t>
            </a:r>
            <a:r>
              <a:rPr sz="2000" spc="-5" dirty="0">
                <a:latin typeface="Calibri"/>
                <a:cs typeface="Calibri"/>
              </a:rPr>
              <a:t>,</a:t>
            </a:r>
            <a:endParaRPr sz="2000" dirty="0">
              <a:latin typeface="Calibri"/>
              <a:cs typeface="Calibri"/>
            </a:endParaRPr>
          </a:p>
          <a:p>
            <a:pPr marL="382270" marR="347980">
              <a:lnSpc>
                <a:spcPct val="80000"/>
              </a:lnSpc>
              <a:spcBef>
                <a:spcPts val="965"/>
              </a:spcBef>
            </a:pPr>
            <a:r>
              <a:rPr lang="en-US" sz="3000" spc="-15" baseline="13888" dirty="0">
                <a:latin typeface="Calibri"/>
                <a:cs typeface="Calibri"/>
              </a:rPr>
              <a:t>x</a:t>
            </a:r>
            <a:r>
              <a:rPr sz="1350" spc="-10" dirty="0" smtClean="0">
                <a:latin typeface="Calibri"/>
                <a:cs typeface="Calibri"/>
              </a:rPr>
              <a:t>k+1 </a:t>
            </a:r>
            <a:r>
              <a:rPr sz="3000" spc="-7" baseline="13888" dirty="0">
                <a:latin typeface="Calibri"/>
                <a:cs typeface="Calibri"/>
              </a:rPr>
              <a:t>= </a:t>
            </a:r>
            <a:r>
              <a:rPr lang="en-US" sz="3000" spc="-15" baseline="13888" dirty="0" err="1">
                <a:latin typeface="Calibri"/>
                <a:cs typeface="Calibri"/>
              </a:rPr>
              <a:t>x</a:t>
            </a:r>
            <a:r>
              <a:rPr sz="1350" spc="-10" dirty="0" err="1" smtClean="0">
                <a:latin typeface="Calibri"/>
                <a:cs typeface="Calibri"/>
              </a:rPr>
              <a:t>k</a:t>
            </a:r>
            <a:r>
              <a:rPr sz="1350" spc="-10" dirty="0" smtClean="0">
                <a:latin typeface="Calibri"/>
                <a:cs typeface="Calibri"/>
              </a:rPr>
              <a:t> </a:t>
            </a:r>
            <a:r>
              <a:rPr sz="1350" spc="-5" dirty="0" smtClean="0">
                <a:latin typeface="Calibri"/>
                <a:cs typeface="Calibri"/>
              </a:rPr>
              <a:t> </a:t>
            </a:r>
            <a:endParaRPr lang="en-US" sz="1350" spc="-5" dirty="0" smtClean="0">
              <a:latin typeface="Calibri"/>
              <a:cs typeface="Calibri"/>
            </a:endParaRPr>
          </a:p>
          <a:p>
            <a:pPr marL="382270" marR="347980">
              <a:lnSpc>
                <a:spcPct val="80000"/>
              </a:lnSpc>
              <a:spcBef>
                <a:spcPts val="965"/>
              </a:spcBef>
            </a:pPr>
            <a:r>
              <a:rPr lang="en-US" sz="2000" spc="-10" dirty="0" smtClean="0">
                <a:latin typeface="Calibri"/>
                <a:cs typeface="Calibri"/>
              </a:rPr>
              <a:t>y</a:t>
            </a:r>
            <a:r>
              <a:rPr sz="2025" spc="-15" baseline="-20576" dirty="0" smtClean="0">
                <a:latin typeface="Calibri"/>
                <a:cs typeface="Calibri"/>
              </a:rPr>
              <a:t>k+1</a:t>
            </a:r>
            <a:r>
              <a:rPr sz="2025" spc="-97" baseline="-20576" dirty="0" smtClean="0">
                <a:latin typeface="Calibri"/>
                <a:cs typeface="Calibri"/>
              </a:rPr>
              <a:t> </a:t>
            </a:r>
            <a:r>
              <a:rPr sz="2000" spc="-5" dirty="0">
                <a:latin typeface="Calibri"/>
                <a:cs typeface="Calibri"/>
              </a:rPr>
              <a:t>=</a:t>
            </a:r>
            <a:r>
              <a:rPr sz="2000" spc="-35" dirty="0">
                <a:latin typeface="Calibri"/>
                <a:cs typeface="Calibri"/>
              </a:rPr>
              <a:t> </a:t>
            </a:r>
            <a:r>
              <a:rPr lang="en-US" sz="2000" spc="-15" dirty="0">
                <a:latin typeface="Calibri"/>
                <a:cs typeface="Calibri"/>
              </a:rPr>
              <a:t>y</a:t>
            </a:r>
            <a:r>
              <a:rPr sz="2025" spc="-22" baseline="-20576" dirty="0" smtClean="0">
                <a:latin typeface="Calibri"/>
                <a:cs typeface="Calibri"/>
              </a:rPr>
              <a:t>k</a:t>
            </a:r>
            <a:r>
              <a:rPr sz="2000" spc="-15" dirty="0" smtClean="0">
                <a:latin typeface="Calibri"/>
                <a:cs typeface="Calibri"/>
              </a:rPr>
              <a:t>+1</a:t>
            </a:r>
            <a:endParaRPr sz="2000" dirty="0">
              <a:latin typeface="Calibri"/>
              <a:cs typeface="Calibri"/>
            </a:endParaRPr>
          </a:p>
          <a:p>
            <a:pPr marL="382270">
              <a:lnSpc>
                <a:spcPct val="100000"/>
              </a:lnSpc>
            </a:pPr>
            <a:r>
              <a:rPr lang="en-US" sz="2000" b="1" spc="-10" dirty="0" smtClean="0">
                <a:latin typeface="Calibri"/>
                <a:cs typeface="Calibri"/>
              </a:rPr>
              <a:t>P</a:t>
            </a:r>
            <a:r>
              <a:rPr sz="2025" b="1" spc="-15" baseline="-20576" dirty="0" smtClean="0">
                <a:latin typeface="Calibri"/>
                <a:cs typeface="Calibri"/>
              </a:rPr>
              <a:t>k</a:t>
            </a:r>
            <a:r>
              <a:rPr lang="en-US" sz="2025" b="1" spc="-15" baseline="-20576" dirty="0" smtClean="0">
                <a:latin typeface="Calibri"/>
                <a:cs typeface="Calibri"/>
              </a:rPr>
              <a:t>+1</a:t>
            </a:r>
            <a:r>
              <a:rPr sz="2025" b="1" spc="165" baseline="-20576" dirty="0" smtClean="0">
                <a:latin typeface="Calibri"/>
                <a:cs typeface="Calibri"/>
              </a:rPr>
              <a:t> </a:t>
            </a:r>
            <a:r>
              <a:rPr sz="2000" b="1" spc="-5" dirty="0">
                <a:latin typeface="Calibri"/>
                <a:cs typeface="Calibri"/>
              </a:rPr>
              <a:t>=</a:t>
            </a:r>
            <a:r>
              <a:rPr sz="2000" b="1" spc="5" dirty="0">
                <a:latin typeface="Calibri"/>
                <a:cs typeface="Calibri"/>
              </a:rPr>
              <a:t> </a:t>
            </a:r>
            <a:r>
              <a:rPr lang="en-US" sz="2000" b="1" spc="-10" dirty="0" err="1">
                <a:latin typeface="Calibri"/>
                <a:cs typeface="Calibri"/>
              </a:rPr>
              <a:t>p</a:t>
            </a:r>
            <a:r>
              <a:rPr sz="2025" b="1" spc="-15" baseline="-20576" dirty="0" err="1" smtClean="0">
                <a:latin typeface="Calibri"/>
                <a:cs typeface="Calibri"/>
              </a:rPr>
              <a:t>k</a:t>
            </a:r>
            <a:r>
              <a:rPr sz="2025" b="1" spc="165" baseline="-20576" dirty="0" smtClean="0">
                <a:latin typeface="Calibri"/>
                <a:cs typeface="Calibri"/>
              </a:rPr>
              <a:t> </a:t>
            </a:r>
            <a:r>
              <a:rPr sz="2000" b="1" spc="-5" dirty="0">
                <a:latin typeface="Calibri"/>
                <a:cs typeface="Calibri"/>
              </a:rPr>
              <a:t>+</a:t>
            </a:r>
            <a:r>
              <a:rPr sz="2000" b="1" dirty="0">
                <a:latin typeface="Calibri"/>
                <a:cs typeface="Calibri"/>
              </a:rPr>
              <a:t> </a:t>
            </a:r>
            <a:r>
              <a:rPr sz="2000" b="1" spc="-5" dirty="0">
                <a:latin typeface="Calibri"/>
                <a:cs typeface="Calibri"/>
              </a:rPr>
              <a:t>2</a:t>
            </a:r>
            <a:r>
              <a:rPr sz="2000" b="1" spc="-35" dirty="0">
                <a:latin typeface="Calibri"/>
                <a:cs typeface="Calibri"/>
              </a:rPr>
              <a:t> </a:t>
            </a:r>
            <a:r>
              <a:rPr sz="2000" b="1" spc="-5" dirty="0">
                <a:latin typeface="Calibri"/>
                <a:cs typeface="Calibri"/>
              </a:rPr>
              <a:t>Δx</a:t>
            </a:r>
            <a:endParaRPr sz="2000" dirty="0">
              <a:latin typeface="Calibri"/>
              <a:cs typeface="Calibri"/>
            </a:endParaRPr>
          </a:p>
        </p:txBody>
      </p:sp>
      <p:sp>
        <p:nvSpPr>
          <p:cNvPr id="8" name="object 6"/>
          <p:cNvSpPr txBox="1"/>
          <p:nvPr/>
        </p:nvSpPr>
        <p:spPr>
          <a:xfrm>
            <a:off x="5188783" y="1973827"/>
            <a:ext cx="3285516" cy="1551066"/>
          </a:xfrm>
          <a:prstGeom prst="rect">
            <a:avLst/>
          </a:prstGeom>
        </p:spPr>
        <p:txBody>
          <a:bodyPr vert="horz" wrap="square" lIns="0" tIns="12065" rIns="0" bIns="0" rtlCol="0">
            <a:spAutoFit/>
          </a:bodyPr>
          <a:lstStyle/>
          <a:p>
            <a:pPr marL="38100">
              <a:lnSpc>
                <a:spcPct val="100000"/>
              </a:lnSpc>
              <a:spcBef>
                <a:spcPts val="95"/>
              </a:spcBef>
            </a:pPr>
            <a:r>
              <a:rPr sz="2000" spc="-5" dirty="0">
                <a:latin typeface="Calibri"/>
                <a:cs typeface="Calibri"/>
              </a:rPr>
              <a:t>If</a:t>
            </a:r>
            <a:r>
              <a:rPr sz="2000" spc="-35" dirty="0">
                <a:latin typeface="Calibri"/>
                <a:cs typeface="Calibri"/>
              </a:rPr>
              <a:t> </a:t>
            </a:r>
            <a:r>
              <a:rPr sz="2000" dirty="0">
                <a:latin typeface="Calibri"/>
                <a:cs typeface="Calibri"/>
              </a:rPr>
              <a:t>P</a:t>
            </a:r>
            <a:r>
              <a:rPr sz="2025" baseline="-20576" dirty="0">
                <a:latin typeface="Calibri"/>
                <a:cs typeface="Calibri"/>
              </a:rPr>
              <a:t>k</a:t>
            </a:r>
            <a:r>
              <a:rPr sz="2025" spc="-30" baseline="-20576" dirty="0">
                <a:latin typeface="Calibri"/>
                <a:cs typeface="Calibri"/>
              </a:rPr>
              <a:t> </a:t>
            </a:r>
            <a:r>
              <a:rPr sz="2000" spc="-5" dirty="0">
                <a:latin typeface="Calibri"/>
                <a:cs typeface="Calibri"/>
              </a:rPr>
              <a:t>≥</a:t>
            </a:r>
            <a:r>
              <a:rPr sz="2000" spc="-35" dirty="0">
                <a:latin typeface="Calibri"/>
                <a:cs typeface="Calibri"/>
              </a:rPr>
              <a:t> </a:t>
            </a:r>
            <a:r>
              <a:rPr sz="2000" spc="-5" dirty="0">
                <a:latin typeface="Calibri"/>
                <a:cs typeface="Calibri"/>
              </a:rPr>
              <a:t>0</a:t>
            </a:r>
            <a:endParaRPr sz="2000" dirty="0">
              <a:latin typeface="Calibri"/>
              <a:cs typeface="Calibri"/>
            </a:endParaRPr>
          </a:p>
          <a:p>
            <a:pPr marL="95885">
              <a:lnSpc>
                <a:spcPct val="100000"/>
              </a:lnSpc>
            </a:pPr>
            <a:r>
              <a:rPr sz="2000" spc="-5" dirty="0">
                <a:latin typeface="Calibri"/>
                <a:cs typeface="Calibri"/>
              </a:rPr>
              <a:t>then,</a:t>
            </a:r>
            <a:endParaRPr sz="2000" dirty="0">
              <a:latin typeface="Calibri"/>
              <a:cs typeface="Calibri"/>
            </a:endParaRPr>
          </a:p>
          <a:p>
            <a:pPr marL="437515">
              <a:lnSpc>
                <a:spcPct val="100000"/>
              </a:lnSpc>
            </a:pPr>
            <a:r>
              <a:rPr lang="en-US" sz="2000" spc="-10" dirty="0">
                <a:latin typeface="Calibri"/>
                <a:cs typeface="Calibri"/>
              </a:rPr>
              <a:t>x</a:t>
            </a:r>
            <a:r>
              <a:rPr sz="2025" spc="-15" baseline="-20576" dirty="0" smtClean="0">
                <a:latin typeface="Calibri"/>
                <a:cs typeface="Calibri"/>
              </a:rPr>
              <a:t>k+1</a:t>
            </a:r>
            <a:r>
              <a:rPr sz="2025" spc="-52" baseline="-20576" dirty="0" smtClean="0">
                <a:latin typeface="Calibri"/>
                <a:cs typeface="Calibri"/>
              </a:rPr>
              <a:t> </a:t>
            </a:r>
            <a:r>
              <a:rPr sz="2000" spc="-5" dirty="0">
                <a:latin typeface="Calibri"/>
                <a:cs typeface="Calibri"/>
              </a:rPr>
              <a:t>=</a:t>
            </a:r>
            <a:r>
              <a:rPr sz="2000" spc="-65" dirty="0">
                <a:latin typeface="Calibri"/>
                <a:cs typeface="Calibri"/>
              </a:rPr>
              <a:t> </a:t>
            </a:r>
            <a:r>
              <a:rPr lang="en-US" sz="2000" spc="-15" dirty="0">
                <a:latin typeface="Calibri"/>
                <a:cs typeface="Calibri"/>
              </a:rPr>
              <a:t>x</a:t>
            </a:r>
            <a:r>
              <a:rPr sz="2025" spc="-22" baseline="-20576" dirty="0" smtClean="0">
                <a:latin typeface="Calibri"/>
                <a:cs typeface="Calibri"/>
              </a:rPr>
              <a:t>k</a:t>
            </a:r>
            <a:r>
              <a:rPr sz="2000" spc="-15" dirty="0" smtClean="0">
                <a:latin typeface="Calibri"/>
                <a:cs typeface="Calibri"/>
              </a:rPr>
              <a:t>+1</a:t>
            </a:r>
            <a:endParaRPr sz="2000" dirty="0">
              <a:latin typeface="Calibri"/>
              <a:cs typeface="Calibri"/>
            </a:endParaRPr>
          </a:p>
          <a:p>
            <a:pPr marL="437515">
              <a:lnSpc>
                <a:spcPct val="100000"/>
              </a:lnSpc>
            </a:pPr>
            <a:r>
              <a:rPr lang="en-US" sz="2000" spc="-15" dirty="0">
                <a:latin typeface="Calibri"/>
                <a:cs typeface="Calibri"/>
              </a:rPr>
              <a:t>y</a:t>
            </a:r>
            <a:r>
              <a:rPr sz="2025" spc="-22" baseline="-20576" dirty="0" smtClean="0">
                <a:latin typeface="Calibri"/>
                <a:cs typeface="Calibri"/>
              </a:rPr>
              <a:t>k+1</a:t>
            </a:r>
            <a:r>
              <a:rPr sz="2025" spc="-52" baseline="-20576" dirty="0" smtClean="0">
                <a:latin typeface="Calibri"/>
                <a:cs typeface="Calibri"/>
              </a:rPr>
              <a:t> </a:t>
            </a:r>
            <a:r>
              <a:rPr sz="2000" spc="-5" dirty="0">
                <a:latin typeface="Calibri"/>
                <a:cs typeface="Calibri"/>
              </a:rPr>
              <a:t>=</a:t>
            </a:r>
            <a:r>
              <a:rPr sz="2000" spc="-40" dirty="0">
                <a:latin typeface="Calibri"/>
                <a:cs typeface="Calibri"/>
              </a:rPr>
              <a:t> </a:t>
            </a:r>
            <a:r>
              <a:rPr lang="en-US" sz="2000" spc="-15" dirty="0">
                <a:latin typeface="Calibri"/>
                <a:cs typeface="Calibri"/>
              </a:rPr>
              <a:t>y</a:t>
            </a:r>
            <a:r>
              <a:rPr sz="2025" spc="-22" baseline="-20576" dirty="0" smtClean="0">
                <a:latin typeface="Calibri"/>
                <a:cs typeface="Calibri"/>
              </a:rPr>
              <a:t>k</a:t>
            </a:r>
            <a:r>
              <a:rPr sz="2000" spc="-15" dirty="0" smtClean="0">
                <a:latin typeface="Calibri"/>
                <a:cs typeface="Calibri"/>
              </a:rPr>
              <a:t>+1</a:t>
            </a:r>
            <a:endParaRPr sz="2000" dirty="0">
              <a:latin typeface="Calibri"/>
              <a:cs typeface="Calibri"/>
            </a:endParaRPr>
          </a:p>
          <a:p>
            <a:pPr marL="437515">
              <a:lnSpc>
                <a:spcPct val="100000"/>
              </a:lnSpc>
            </a:pPr>
            <a:r>
              <a:rPr lang="en-US" sz="2000" b="1" spc="-10" dirty="0">
                <a:latin typeface="Calibri"/>
                <a:cs typeface="Calibri"/>
              </a:rPr>
              <a:t>p</a:t>
            </a:r>
            <a:r>
              <a:rPr sz="2025" b="1" spc="-15" baseline="-20576" dirty="0" smtClean="0">
                <a:latin typeface="Calibri"/>
                <a:cs typeface="Calibri"/>
              </a:rPr>
              <a:t>k</a:t>
            </a:r>
            <a:r>
              <a:rPr lang="en-US" sz="2025" b="1" spc="-15" baseline="-20576" dirty="0" smtClean="0">
                <a:latin typeface="Calibri"/>
                <a:cs typeface="Calibri"/>
              </a:rPr>
              <a:t>+1</a:t>
            </a:r>
            <a:r>
              <a:rPr sz="2025" b="1" spc="202" baseline="-20576" dirty="0" smtClean="0">
                <a:latin typeface="Calibri"/>
                <a:cs typeface="Calibri"/>
              </a:rPr>
              <a:t> </a:t>
            </a:r>
            <a:r>
              <a:rPr sz="2000" b="1" spc="-5" dirty="0">
                <a:latin typeface="Calibri"/>
                <a:cs typeface="Calibri"/>
              </a:rPr>
              <a:t>=</a:t>
            </a:r>
            <a:r>
              <a:rPr sz="2000" b="1" spc="-20" dirty="0">
                <a:latin typeface="Calibri"/>
                <a:cs typeface="Calibri"/>
              </a:rPr>
              <a:t> </a:t>
            </a:r>
            <a:r>
              <a:rPr lang="en-US" sz="2000" b="1" spc="-5" dirty="0" err="1">
                <a:latin typeface="Calibri"/>
                <a:cs typeface="Calibri"/>
              </a:rPr>
              <a:t>p</a:t>
            </a:r>
            <a:r>
              <a:rPr sz="2025" b="1" spc="-7" baseline="-20576" dirty="0" err="1" smtClean="0">
                <a:latin typeface="Calibri"/>
                <a:cs typeface="Calibri"/>
              </a:rPr>
              <a:t>k</a:t>
            </a:r>
            <a:r>
              <a:rPr sz="2025" b="1" spc="209" baseline="-20576" dirty="0" smtClean="0">
                <a:latin typeface="Calibri"/>
                <a:cs typeface="Calibri"/>
              </a:rPr>
              <a:t> </a:t>
            </a:r>
            <a:r>
              <a:rPr sz="2000" b="1" spc="-5" dirty="0">
                <a:latin typeface="Calibri"/>
                <a:cs typeface="Calibri"/>
              </a:rPr>
              <a:t>+</a:t>
            </a:r>
            <a:r>
              <a:rPr sz="2000" b="1" spc="-20" dirty="0">
                <a:latin typeface="Calibri"/>
                <a:cs typeface="Calibri"/>
              </a:rPr>
              <a:t> </a:t>
            </a:r>
            <a:r>
              <a:rPr sz="2000" b="1" spc="-5" dirty="0">
                <a:latin typeface="Calibri"/>
                <a:cs typeface="Calibri"/>
              </a:rPr>
              <a:t>2 Δx</a:t>
            </a:r>
            <a:r>
              <a:rPr sz="2000" b="1" spc="-10" dirty="0">
                <a:latin typeface="Calibri"/>
                <a:cs typeface="Calibri"/>
              </a:rPr>
              <a:t> -2Δy</a:t>
            </a:r>
            <a:endParaRPr sz="2000" dirty="0">
              <a:latin typeface="Calibri"/>
              <a:cs typeface="Calibri"/>
            </a:endParaRPr>
          </a:p>
        </p:txBody>
      </p:sp>
      <p:pic>
        <p:nvPicPr>
          <p:cNvPr id="9" name="object 7"/>
          <p:cNvPicPr/>
          <p:nvPr/>
        </p:nvPicPr>
        <p:blipFill>
          <a:blip r:embed="rId2" cstate="print"/>
          <a:stretch>
            <a:fillRect/>
          </a:stretch>
        </p:blipFill>
        <p:spPr>
          <a:xfrm>
            <a:off x="1366234" y="4351805"/>
            <a:ext cx="8198359" cy="1447800"/>
          </a:xfrm>
          <a:prstGeom prst="rect">
            <a:avLst/>
          </a:prstGeom>
        </p:spPr>
      </p:pic>
      <p:sp>
        <p:nvSpPr>
          <p:cNvPr id="10" name="TextBox 9"/>
          <p:cNvSpPr txBox="1"/>
          <p:nvPr/>
        </p:nvSpPr>
        <p:spPr>
          <a:xfrm>
            <a:off x="2472745" y="3876541"/>
            <a:ext cx="3090929" cy="369332"/>
          </a:xfrm>
          <a:prstGeom prst="rect">
            <a:avLst/>
          </a:prstGeom>
          <a:noFill/>
        </p:spPr>
        <p:txBody>
          <a:bodyPr wrap="square" rtlCol="0">
            <a:spAutoFit/>
          </a:bodyPr>
          <a:lstStyle/>
          <a:p>
            <a:r>
              <a:rPr lang="en-US" dirty="0" smtClean="0"/>
              <a:t>(x</a:t>
            </a:r>
            <a:r>
              <a:rPr lang="en-US" baseline="-25000" dirty="0" smtClean="0"/>
              <a:t>1</a:t>
            </a:r>
            <a:r>
              <a:rPr lang="en-US" dirty="0" smtClean="0"/>
              <a:t>,y</a:t>
            </a:r>
            <a:r>
              <a:rPr lang="en-US" baseline="-25000" dirty="0"/>
              <a:t>1</a:t>
            </a:r>
            <a:r>
              <a:rPr lang="en-US" dirty="0" smtClean="0"/>
              <a:t>)=(1,0)</a:t>
            </a:r>
            <a:endParaRPr lang="en-US" dirty="0"/>
          </a:p>
        </p:txBody>
      </p:sp>
      <p:sp>
        <p:nvSpPr>
          <p:cNvPr id="11" name="object 8"/>
          <p:cNvSpPr txBox="1"/>
          <p:nvPr/>
        </p:nvSpPr>
        <p:spPr>
          <a:xfrm>
            <a:off x="7555771" y="832688"/>
            <a:ext cx="2837480" cy="751488"/>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Δx </a:t>
            </a:r>
            <a:r>
              <a:rPr sz="2400" dirty="0">
                <a:latin typeface="Calibri"/>
                <a:cs typeface="Calibri"/>
              </a:rPr>
              <a:t>=</a:t>
            </a:r>
            <a:r>
              <a:rPr sz="2400" spc="-25" dirty="0">
                <a:latin typeface="Calibri"/>
                <a:cs typeface="Calibri"/>
              </a:rPr>
              <a:t> </a:t>
            </a:r>
            <a:r>
              <a:rPr sz="2400" i="1" spc="-10" dirty="0" smtClean="0">
                <a:latin typeface="Calibri"/>
                <a:cs typeface="Calibri"/>
              </a:rPr>
              <a:t>x</a:t>
            </a:r>
            <a:r>
              <a:rPr sz="2400" i="1" spc="-10" baseline="-25000" dirty="0" smtClean="0">
                <a:latin typeface="Calibri"/>
                <a:cs typeface="Calibri"/>
              </a:rPr>
              <a:t>2</a:t>
            </a:r>
            <a:r>
              <a:rPr sz="2400" i="1" spc="-10" dirty="0" smtClean="0">
                <a:latin typeface="Calibri"/>
                <a:cs typeface="Calibri"/>
              </a:rPr>
              <a:t>-x</a:t>
            </a:r>
            <a:r>
              <a:rPr lang="en-US" sz="2400" i="1" spc="-10" baseline="-25000" dirty="0" smtClean="0">
                <a:latin typeface="Calibri"/>
                <a:cs typeface="Calibri"/>
              </a:rPr>
              <a:t>1</a:t>
            </a:r>
            <a:r>
              <a:rPr sz="2400" i="1" spc="10" dirty="0" smtClean="0">
                <a:latin typeface="Calibri"/>
                <a:cs typeface="Calibri"/>
              </a:rPr>
              <a:t> </a:t>
            </a:r>
            <a:r>
              <a:rPr sz="2400" i="1" dirty="0">
                <a:latin typeface="Calibri"/>
                <a:cs typeface="Calibri"/>
              </a:rPr>
              <a:t>= </a:t>
            </a:r>
            <a:r>
              <a:rPr sz="2400" dirty="0">
                <a:latin typeface="Calibri"/>
                <a:cs typeface="Calibri"/>
              </a:rPr>
              <a:t>3-1</a:t>
            </a:r>
            <a:r>
              <a:rPr sz="2400" spc="-15" dirty="0">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2</a:t>
            </a:r>
          </a:p>
          <a:p>
            <a:pPr marL="12700">
              <a:lnSpc>
                <a:spcPct val="100000"/>
              </a:lnSpc>
            </a:pPr>
            <a:r>
              <a:rPr sz="2400" spc="-5" dirty="0">
                <a:latin typeface="Calibri"/>
                <a:cs typeface="Calibri"/>
              </a:rPr>
              <a:t>Δy</a:t>
            </a:r>
            <a:r>
              <a:rPr sz="2400" spc="-15" dirty="0">
                <a:latin typeface="Calibri"/>
                <a:cs typeface="Calibri"/>
              </a:rPr>
              <a:t> </a:t>
            </a:r>
            <a:r>
              <a:rPr sz="2400" dirty="0">
                <a:latin typeface="Calibri"/>
                <a:cs typeface="Calibri"/>
              </a:rPr>
              <a:t>= </a:t>
            </a:r>
            <a:r>
              <a:rPr sz="2400" i="1" dirty="0">
                <a:latin typeface="Calibri"/>
                <a:cs typeface="Calibri"/>
              </a:rPr>
              <a:t>y</a:t>
            </a:r>
            <a:r>
              <a:rPr sz="2400" i="1" baseline="-25000" dirty="0">
                <a:latin typeface="Calibri"/>
                <a:cs typeface="Calibri"/>
              </a:rPr>
              <a:t>2</a:t>
            </a:r>
            <a:r>
              <a:rPr sz="2400" i="1" dirty="0">
                <a:latin typeface="Calibri"/>
                <a:cs typeface="Calibri"/>
              </a:rPr>
              <a:t>-y</a:t>
            </a:r>
            <a:r>
              <a:rPr sz="2400" i="1" baseline="-25000" dirty="0">
                <a:latin typeface="Calibri"/>
                <a:cs typeface="Calibri"/>
              </a:rPr>
              <a:t>1</a:t>
            </a:r>
            <a:r>
              <a:rPr sz="2400" i="1" spc="-35" dirty="0">
                <a:latin typeface="Calibri"/>
                <a:cs typeface="Calibri"/>
              </a:rPr>
              <a:t> </a:t>
            </a:r>
            <a:r>
              <a:rPr sz="2400" dirty="0">
                <a:latin typeface="Calibri"/>
                <a:cs typeface="Calibri"/>
              </a:rPr>
              <a:t>=</a:t>
            </a:r>
            <a:r>
              <a:rPr sz="2400" spc="-20" dirty="0">
                <a:latin typeface="Calibri"/>
                <a:cs typeface="Calibri"/>
              </a:rPr>
              <a:t> </a:t>
            </a:r>
            <a:r>
              <a:rPr sz="2400" spc="-5" dirty="0">
                <a:latin typeface="Calibri"/>
                <a:cs typeface="Calibri"/>
              </a:rPr>
              <a:t>3-0</a:t>
            </a:r>
            <a:r>
              <a:rPr sz="2400" spc="5"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3</a:t>
            </a:r>
          </a:p>
        </p:txBody>
      </p:sp>
    </p:spTree>
    <p:extLst>
      <p:ext uri="{BB962C8B-B14F-4D97-AF65-F5344CB8AC3E}">
        <p14:creationId xmlns="" xmlns:p14="http://schemas.microsoft.com/office/powerpoint/2010/main" val="23786041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Practice Questions</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spc="-5" dirty="0" smtClean="0">
                <a:solidFill>
                  <a:srgbClr val="000000"/>
                </a:solidFill>
                <a:cs typeface="Calibri"/>
              </a:rPr>
              <a:t>Digitize</a:t>
            </a:r>
            <a:r>
              <a:rPr lang="en-US" spc="-60" dirty="0" smtClean="0">
                <a:solidFill>
                  <a:srgbClr val="000000"/>
                </a:solidFill>
                <a:cs typeface="Calibri"/>
              </a:rPr>
              <a:t> </a:t>
            </a:r>
            <a:r>
              <a:rPr lang="en-US" spc="5" dirty="0">
                <a:solidFill>
                  <a:srgbClr val="000000"/>
                </a:solidFill>
                <a:cs typeface="Calibri"/>
              </a:rPr>
              <a:t>A(5,2)</a:t>
            </a:r>
            <a:r>
              <a:rPr lang="en-US" spc="-30" dirty="0">
                <a:solidFill>
                  <a:srgbClr val="000000"/>
                </a:solidFill>
                <a:cs typeface="Calibri"/>
              </a:rPr>
              <a:t> </a:t>
            </a:r>
            <a:r>
              <a:rPr lang="en-US" spc="-5" dirty="0">
                <a:solidFill>
                  <a:srgbClr val="000000"/>
                </a:solidFill>
                <a:cs typeface="Calibri"/>
              </a:rPr>
              <a:t>and</a:t>
            </a:r>
            <a:r>
              <a:rPr lang="en-US" spc="-15" dirty="0">
                <a:solidFill>
                  <a:srgbClr val="000000"/>
                </a:solidFill>
                <a:cs typeface="Calibri"/>
              </a:rPr>
              <a:t> </a:t>
            </a:r>
            <a:r>
              <a:rPr lang="en-US" dirty="0">
                <a:solidFill>
                  <a:srgbClr val="000000"/>
                </a:solidFill>
                <a:cs typeface="Calibri"/>
              </a:rPr>
              <a:t>B(7,8)</a:t>
            </a:r>
            <a:r>
              <a:rPr lang="en-US" spc="-30" dirty="0">
                <a:solidFill>
                  <a:srgbClr val="000000"/>
                </a:solidFill>
                <a:cs typeface="Calibri"/>
              </a:rPr>
              <a:t> </a:t>
            </a:r>
            <a:r>
              <a:rPr lang="en-US" dirty="0">
                <a:solidFill>
                  <a:srgbClr val="000000"/>
                </a:solidFill>
                <a:cs typeface="Calibri"/>
              </a:rPr>
              <a:t>using</a:t>
            </a:r>
            <a:r>
              <a:rPr lang="en-US" spc="-35" dirty="0">
                <a:solidFill>
                  <a:srgbClr val="000000"/>
                </a:solidFill>
                <a:cs typeface="Calibri"/>
              </a:rPr>
              <a:t> </a:t>
            </a:r>
            <a:r>
              <a:rPr lang="en-US" spc="5" dirty="0">
                <a:solidFill>
                  <a:srgbClr val="000000"/>
                </a:solidFill>
                <a:cs typeface="Calibri"/>
              </a:rPr>
              <a:t>BLA</a:t>
            </a:r>
            <a:r>
              <a:rPr lang="en-US" spc="5" dirty="0" smtClean="0">
                <a:solidFill>
                  <a:srgbClr val="000000"/>
                </a:solidFill>
                <a:cs typeface="Calibri"/>
              </a:rPr>
              <a:t>.</a:t>
            </a:r>
          </a:p>
          <a:p>
            <a:pPr marL="526416" indent="-514350">
              <a:lnSpc>
                <a:spcPct val="100000"/>
              </a:lnSpc>
              <a:spcBef>
                <a:spcPts val="875"/>
              </a:spcBef>
              <a:buClr>
                <a:srgbClr val="4F81BC"/>
              </a:buClr>
              <a:buFont typeface="+mj-lt"/>
              <a:buAutoNum type="arabicPeriod"/>
              <a:tabLst>
                <a:tab pos="463550" algn="l"/>
                <a:tab pos="464184" algn="l"/>
              </a:tabLst>
            </a:pPr>
            <a:r>
              <a:rPr lang="en-US" b="1" spc="-10" dirty="0">
                <a:cs typeface="Calibri"/>
              </a:rPr>
              <a:t>Digitize the</a:t>
            </a:r>
            <a:r>
              <a:rPr lang="en-US" b="1" spc="15" dirty="0">
                <a:cs typeface="Calibri"/>
              </a:rPr>
              <a:t> </a:t>
            </a:r>
            <a:r>
              <a:rPr lang="en-US" b="1" spc="-5" dirty="0">
                <a:cs typeface="Calibri"/>
              </a:rPr>
              <a:t>line</a:t>
            </a:r>
            <a:r>
              <a:rPr lang="en-US" b="1" spc="-10" dirty="0">
                <a:cs typeface="Calibri"/>
              </a:rPr>
              <a:t> A(1,1)</a:t>
            </a:r>
            <a:r>
              <a:rPr lang="en-US" b="1" spc="45" dirty="0">
                <a:cs typeface="Calibri"/>
              </a:rPr>
              <a:t> </a:t>
            </a:r>
            <a:r>
              <a:rPr lang="en-US" b="1" spc="-5" dirty="0">
                <a:cs typeface="Calibri"/>
              </a:rPr>
              <a:t>and</a:t>
            </a:r>
            <a:r>
              <a:rPr lang="en-US" b="1" dirty="0">
                <a:cs typeface="Calibri"/>
              </a:rPr>
              <a:t> </a:t>
            </a:r>
            <a:r>
              <a:rPr lang="en-US" b="1" spc="-10" dirty="0">
                <a:cs typeface="Calibri"/>
              </a:rPr>
              <a:t>B(5,6)</a:t>
            </a:r>
            <a:r>
              <a:rPr lang="en-US" b="1" spc="45" dirty="0">
                <a:cs typeface="Calibri"/>
              </a:rPr>
              <a:t> </a:t>
            </a:r>
            <a:r>
              <a:rPr lang="en-US" b="1" spc="-10" dirty="0">
                <a:cs typeface="Calibri"/>
              </a:rPr>
              <a:t>using</a:t>
            </a:r>
            <a:r>
              <a:rPr lang="en-US" b="1" spc="5" dirty="0">
                <a:cs typeface="Calibri"/>
              </a:rPr>
              <a:t> </a:t>
            </a:r>
            <a:r>
              <a:rPr lang="en-US" b="1" dirty="0">
                <a:cs typeface="Calibri"/>
              </a:rPr>
              <a:t>BLA.</a:t>
            </a:r>
            <a:endParaRPr lang="en-US" dirty="0">
              <a:cs typeface="Calibri"/>
            </a:endParaRPr>
          </a:p>
          <a:p>
            <a:pPr marL="526416" indent="-514350">
              <a:lnSpc>
                <a:spcPct val="100000"/>
              </a:lnSpc>
              <a:spcBef>
                <a:spcPts val="770"/>
              </a:spcBef>
              <a:buClr>
                <a:srgbClr val="4F81BC"/>
              </a:buClr>
              <a:buFont typeface="+mj-lt"/>
              <a:buAutoNum type="arabicPeriod"/>
              <a:tabLst>
                <a:tab pos="463550" algn="l"/>
                <a:tab pos="464184" algn="l"/>
              </a:tabLst>
            </a:pPr>
            <a:r>
              <a:rPr lang="en-US" b="1" spc="-15" dirty="0">
                <a:cs typeface="Calibri"/>
              </a:rPr>
              <a:t>Digitize</a:t>
            </a:r>
            <a:r>
              <a:rPr lang="en-US" b="1" spc="-10" dirty="0">
                <a:cs typeface="Calibri"/>
              </a:rPr>
              <a:t> the</a:t>
            </a:r>
            <a:r>
              <a:rPr lang="en-US" b="1" spc="10" dirty="0">
                <a:cs typeface="Calibri"/>
              </a:rPr>
              <a:t> </a:t>
            </a:r>
            <a:r>
              <a:rPr lang="en-US" b="1" spc="-5" dirty="0">
                <a:cs typeface="Calibri"/>
              </a:rPr>
              <a:t>line </a:t>
            </a:r>
            <a:r>
              <a:rPr lang="en-US" b="1" spc="-10" dirty="0">
                <a:cs typeface="Calibri"/>
              </a:rPr>
              <a:t>A(7,8)</a:t>
            </a:r>
            <a:r>
              <a:rPr lang="en-US" b="1" spc="45" dirty="0">
                <a:cs typeface="Calibri"/>
              </a:rPr>
              <a:t> </a:t>
            </a:r>
            <a:r>
              <a:rPr lang="en-US" b="1" spc="-5" dirty="0">
                <a:cs typeface="Calibri"/>
              </a:rPr>
              <a:t>and</a:t>
            </a:r>
            <a:r>
              <a:rPr lang="en-US" b="1" dirty="0">
                <a:cs typeface="Calibri"/>
              </a:rPr>
              <a:t> </a:t>
            </a:r>
            <a:r>
              <a:rPr lang="en-US" b="1" spc="-10" dirty="0">
                <a:cs typeface="Calibri"/>
              </a:rPr>
              <a:t>B(1,4)</a:t>
            </a:r>
            <a:r>
              <a:rPr lang="en-US" b="1" spc="50" dirty="0">
                <a:cs typeface="Calibri"/>
              </a:rPr>
              <a:t> </a:t>
            </a:r>
            <a:r>
              <a:rPr lang="en-US" b="1" spc="-10" dirty="0">
                <a:cs typeface="Calibri"/>
              </a:rPr>
              <a:t>using</a:t>
            </a:r>
            <a:r>
              <a:rPr lang="en-US" b="1" spc="5" dirty="0">
                <a:cs typeface="Calibri"/>
              </a:rPr>
              <a:t> BLA.</a:t>
            </a:r>
            <a:endParaRPr lang="en-US" dirty="0">
              <a:cs typeface="Calibri"/>
            </a:endParaRPr>
          </a:p>
          <a:p>
            <a:pPr marL="526416" indent="-514350">
              <a:lnSpc>
                <a:spcPct val="100000"/>
              </a:lnSpc>
              <a:spcBef>
                <a:spcPts val="765"/>
              </a:spcBef>
              <a:buClr>
                <a:srgbClr val="4F81BC"/>
              </a:buClr>
              <a:buFont typeface="+mj-lt"/>
              <a:buAutoNum type="arabicPeriod"/>
              <a:tabLst>
                <a:tab pos="463550" algn="l"/>
                <a:tab pos="464184" algn="l"/>
              </a:tabLst>
            </a:pPr>
            <a:r>
              <a:rPr lang="en-US" b="1" spc="-15" dirty="0">
                <a:cs typeface="Calibri"/>
              </a:rPr>
              <a:t>Digitize</a:t>
            </a:r>
            <a:r>
              <a:rPr lang="en-US" b="1" spc="-10" dirty="0">
                <a:cs typeface="Calibri"/>
              </a:rPr>
              <a:t> the</a:t>
            </a:r>
            <a:r>
              <a:rPr lang="en-US" b="1" spc="10" dirty="0">
                <a:cs typeface="Calibri"/>
              </a:rPr>
              <a:t> </a:t>
            </a:r>
            <a:r>
              <a:rPr lang="en-US" b="1" spc="-5" dirty="0">
                <a:cs typeface="Calibri"/>
              </a:rPr>
              <a:t>line </a:t>
            </a:r>
            <a:r>
              <a:rPr lang="en-US" b="1" spc="-10" dirty="0">
                <a:cs typeface="Calibri"/>
              </a:rPr>
              <a:t>A(1,1)</a:t>
            </a:r>
            <a:r>
              <a:rPr lang="en-US" b="1" spc="45" dirty="0">
                <a:cs typeface="Calibri"/>
              </a:rPr>
              <a:t> </a:t>
            </a:r>
            <a:r>
              <a:rPr lang="en-US" b="1" spc="-5" dirty="0">
                <a:cs typeface="Calibri"/>
              </a:rPr>
              <a:t>and</a:t>
            </a:r>
            <a:r>
              <a:rPr lang="en-US" b="1" spc="5" dirty="0">
                <a:cs typeface="Calibri"/>
              </a:rPr>
              <a:t> </a:t>
            </a:r>
            <a:r>
              <a:rPr lang="en-US" b="1" spc="-10" dirty="0">
                <a:cs typeface="Calibri"/>
              </a:rPr>
              <a:t>B(5,6)</a:t>
            </a:r>
            <a:r>
              <a:rPr lang="en-US" b="1" spc="45" dirty="0">
                <a:cs typeface="Calibri"/>
              </a:rPr>
              <a:t> </a:t>
            </a:r>
            <a:r>
              <a:rPr lang="en-US" b="1" spc="-10" dirty="0">
                <a:cs typeface="Calibri"/>
              </a:rPr>
              <a:t>using</a:t>
            </a:r>
            <a:r>
              <a:rPr lang="en-US" b="1" spc="10" dirty="0">
                <a:cs typeface="Calibri"/>
              </a:rPr>
              <a:t> </a:t>
            </a:r>
            <a:r>
              <a:rPr lang="en-US" b="1" spc="-15" dirty="0">
                <a:cs typeface="Calibri"/>
              </a:rPr>
              <a:t>DDA.</a:t>
            </a:r>
            <a:endParaRPr lang="en-US" dirty="0">
              <a:cs typeface="Calibri"/>
            </a:endParaRPr>
          </a:p>
          <a:p>
            <a:pPr marL="526416" indent="-514350">
              <a:lnSpc>
                <a:spcPct val="100000"/>
              </a:lnSpc>
              <a:spcBef>
                <a:spcPts val="770"/>
              </a:spcBef>
              <a:buClr>
                <a:srgbClr val="4F81BC"/>
              </a:buClr>
              <a:buFont typeface="+mj-lt"/>
              <a:buAutoNum type="arabicPeriod"/>
              <a:tabLst>
                <a:tab pos="463550" algn="l"/>
                <a:tab pos="464184" algn="l"/>
              </a:tabLst>
            </a:pPr>
            <a:r>
              <a:rPr lang="en-US" b="1" spc="-15" dirty="0">
                <a:cs typeface="Calibri"/>
              </a:rPr>
              <a:t>Digitize</a:t>
            </a:r>
            <a:r>
              <a:rPr lang="en-US" b="1" spc="-10" dirty="0">
                <a:cs typeface="Calibri"/>
              </a:rPr>
              <a:t> the</a:t>
            </a:r>
            <a:r>
              <a:rPr lang="en-US" b="1" spc="10" dirty="0">
                <a:cs typeface="Calibri"/>
              </a:rPr>
              <a:t> </a:t>
            </a:r>
            <a:r>
              <a:rPr lang="en-US" b="1" spc="-5" dirty="0">
                <a:cs typeface="Calibri"/>
              </a:rPr>
              <a:t>line </a:t>
            </a:r>
            <a:r>
              <a:rPr lang="en-US" b="1" spc="-10" dirty="0">
                <a:cs typeface="Calibri"/>
              </a:rPr>
              <a:t>A(5,2)</a:t>
            </a:r>
            <a:r>
              <a:rPr lang="en-US" b="1" spc="45" dirty="0">
                <a:cs typeface="Calibri"/>
              </a:rPr>
              <a:t> </a:t>
            </a:r>
            <a:r>
              <a:rPr lang="en-US" b="1" spc="-5" dirty="0">
                <a:cs typeface="Calibri"/>
              </a:rPr>
              <a:t>and</a:t>
            </a:r>
            <a:r>
              <a:rPr lang="en-US" b="1" spc="5" dirty="0">
                <a:cs typeface="Calibri"/>
              </a:rPr>
              <a:t> </a:t>
            </a:r>
            <a:r>
              <a:rPr lang="en-US" b="1" spc="-10" dirty="0">
                <a:cs typeface="Calibri"/>
              </a:rPr>
              <a:t>B(7,8)</a:t>
            </a:r>
            <a:r>
              <a:rPr lang="en-US" b="1" spc="45" dirty="0">
                <a:cs typeface="Calibri"/>
              </a:rPr>
              <a:t> </a:t>
            </a:r>
            <a:r>
              <a:rPr lang="en-US" b="1" spc="-10" dirty="0">
                <a:cs typeface="Calibri"/>
              </a:rPr>
              <a:t>using</a:t>
            </a:r>
            <a:r>
              <a:rPr lang="en-US" b="1" spc="10" dirty="0">
                <a:cs typeface="Calibri"/>
              </a:rPr>
              <a:t> </a:t>
            </a:r>
            <a:r>
              <a:rPr lang="en-US" b="1" spc="5" dirty="0">
                <a:cs typeface="Calibri"/>
              </a:rPr>
              <a:t>BLA.</a:t>
            </a:r>
            <a:endParaRPr lang="en-US" dirty="0">
              <a:cs typeface="Calibri"/>
            </a:endParaRPr>
          </a:p>
          <a:p>
            <a:pPr marL="526416" marR="543560" indent="-514350">
              <a:lnSpc>
                <a:spcPct val="100000"/>
              </a:lnSpc>
              <a:spcBef>
                <a:spcPts val="770"/>
              </a:spcBef>
              <a:buClr>
                <a:srgbClr val="4F81BC"/>
              </a:buClr>
              <a:buFont typeface="+mj-lt"/>
              <a:buAutoNum type="arabicPeriod"/>
              <a:tabLst>
                <a:tab pos="463550" algn="l"/>
                <a:tab pos="464184" algn="l"/>
              </a:tabLst>
            </a:pPr>
            <a:r>
              <a:rPr lang="en-US" b="1" spc="-10" dirty="0">
                <a:cs typeface="Calibri"/>
              </a:rPr>
              <a:t>Digitize the</a:t>
            </a:r>
            <a:r>
              <a:rPr lang="en-US" b="1" spc="15" dirty="0">
                <a:cs typeface="Calibri"/>
              </a:rPr>
              <a:t> </a:t>
            </a:r>
            <a:r>
              <a:rPr lang="en-US" b="1" spc="-5" dirty="0">
                <a:cs typeface="Calibri"/>
              </a:rPr>
              <a:t>line</a:t>
            </a:r>
            <a:r>
              <a:rPr lang="en-US" b="1" spc="-10" dirty="0">
                <a:cs typeface="Calibri"/>
              </a:rPr>
              <a:t> A(0,0)</a:t>
            </a:r>
            <a:r>
              <a:rPr lang="en-US" b="1" spc="50" dirty="0">
                <a:cs typeface="Calibri"/>
              </a:rPr>
              <a:t> </a:t>
            </a:r>
            <a:r>
              <a:rPr lang="en-US" b="1" spc="-5" dirty="0">
                <a:cs typeface="Calibri"/>
              </a:rPr>
              <a:t>and </a:t>
            </a:r>
            <a:r>
              <a:rPr lang="en-US" b="1" spc="-15" dirty="0">
                <a:cs typeface="Calibri"/>
              </a:rPr>
              <a:t>B(10,10)</a:t>
            </a:r>
            <a:r>
              <a:rPr lang="en-US" b="1" spc="100" dirty="0">
                <a:cs typeface="Calibri"/>
              </a:rPr>
              <a:t> </a:t>
            </a:r>
            <a:r>
              <a:rPr lang="en-US" b="1" spc="-10" dirty="0">
                <a:cs typeface="Calibri"/>
              </a:rPr>
              <a:t>using </a:t>
            </a:r>
            <a:r>
              <a:rPr lang="en-US" b="1" spc="-710" dirty="0">
                <a:cs typeface="Calibri"/>
              </a:rPr>
              <a:t> </a:t>
            </a:r>
            <a:r>
              <a:rPr lang="en-US" b="1" dirty="0">
                <a:cs typeface="Calibri"/>
              </a:rPr>
              <a:t>BLA.</a:t>
            </a:r>
            <a:endParaRPr lang="en-US" dirty="0">
              <a:cs typeface="Calibri"/>
            </a:endParaRPr>
          </a:p>
          <a:p>
            <a:pPr marL="526416" marR="544195" indent="-514350">
              <a:lnSpc>
                <a:spcPct val="100000"/>
              </a:lnSpc>
              <a:spcBef>
                <a:spcPts val="775"/>
              </a:spcBef>
              <a:buClr>
                <a:srgbClr val="4F81BC"/>
              </a:buClr>
              <a:buFont typeface="+mj-lt"/>
              <a:buAutoNum type="arabicPeriod"/>
              <a:tabLst>
                <a:tab pos="463550" algn="l"/>
                <a:tab pos="464184" algn="l"/>
              </a:tabLst>
            </a:pPr>
            <a:r>
              <a:rPr lang="en-US" b="1" spc="-15" dirty="0">
                <a:cs typeface="Calibri"/>
              </a:rPr>
              <a:t>Digitize</a:t>
            </a:r>
            <a:r>
              <a:rPr lang="en-US" b="1" spc="-5" dirty="0">
                <a:cs typeface="Calibri"/>
              </a:rPr>
              <a:t> </a:t>
            </a:r>
            <a:r>
              <a:rPr lang="en-US" b="1" spc="-10" dirty="0">
                <a:cs typeface="Calibri"/>
              </a:rPr>
              <a:t>the</a:t>
            </a:r>
            <a:r>
              <a:rPr lang="en-US" b="1" spc="15" dirty="0">
                <a:cs typeface="Calibri"/>
              </a:rPr>
              <a:t> </a:t>
            </a:r>
            <a:r>
              <a:rPr lang="en-US" b="1" spc="-5" dirty="0">
                <a:cs typeface="Calibri"/>
              </a:rPr>
              <a:t>line </a:t>
            </a:r>
            <a:r>
              <a:rPr lang="en-US" b="1" spc="-10" dirty="0">
                <a:cs typeface="Calibri"/>
              </a:rPr>
              <a:t>A(1,3)</a:t>
            </a:r>
            <a:r>
              <a:rPr lang="en-US" b="1" spc="55" dirty="0">
                <a:cs typeface="Calibri"/>
              </a:rPr>
              <a:t> </a:t>
            </a:r>
            <a:r>
              <a:rPr lang="en-US" b="1" spc="-5" dirty="0">
                <a:cs typeface="Calibri"/>
              </a:rPr>
              <a:t>and</a:t>
            </a:r>
            <a:r>
              <a:rPr lang="en-US" b="1" spc="5" dirty="0">
                <a:cs typeface="Calibri"/>
              </a:rPr>
              <a:t> </a:t>
            </a:r>
            <a:r>
              <a:rPr lang="en-US" b="1" spc="-15" dirty="0">
                <a:cs typeface="Calibri"/>
              </a:rPr>
              <a:t>B(10,10)</a:t>
            </a:r>
            <a:r>
              <a:rPr lang="en-US" b="1" spc="100" dirty="0">
                <a:cs typeface="Calibri"/>
              </a:rPr>
              <a:t> </a:t>
            </a:r>
            <a:r>
              <a:rPr lang="en-US" b="1" spc="-10" dirty="0">
                <a:cs typeface="Calibri"/>
              </a:rPr>
              <a:t>using </a:t>
            </a:r>
            <a:r>
              <a:rPr lang="en-US" b="1" spc="-705" dirty="0">
                <a:cs typeface="Calibri"/>
              </a:rPr>
              <a:t> </a:t>
            </a:r>
            <a:r>
              <a:rPr lang="en-US" b="1" spc="-5" dirty="0">
                <a:cs typeface="Calibri"/>
              </a:rPr>
              <a:t>BLA</a:t>
            </a:r>
            <a:r>
              <a:rPr lang="en-US" b="1" dirty="0">
                <a:cs typeface="Calibri"/>
              </a:rPr>
              <a:t> </a:t>
            </a:r>
            <a:r>
              <a:rPr lang="en-US" b="1" spc="-5" dirty="0">
                <a:cs typeface="Calibri"/>
              </a:rPr>
              <a:t>and</a:t>
            </a:r>
            <a:r>
              <a:rPr lang="en-US" b="1" dirty="0">
                <a:cs typeface="Calibri"/>
              </a:rPr>
              <a:t> </a:t>
            </a:r>
            <a:r>
              <a:rPr lang="en-US" b="1" spc="-15" dirty="0">
                <a:cs typeface="Calibri"/>
              </a:rPr>
              <a:t>DDA.</a:t>
            </a:r>
            <a:endParaRPr lang="en-US" dirty="0">
              <a:cs typeface="Calibri"/>
            </a:endParaRPr>
          </a:p>
          <a:p>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42</a:t>
            </a:fld>
            <a:endParaRPr lang="en-US"/>
          </a:p>
        </p:txBody>
      </p:sp>
    </p:spTree>
    <p:extLst>
      <p:ext uri="{BB962C8B-B14F-4D97-AF65-F5344CB8AC3E}">
        <p14:creationId xmlns="" xmlns:p14="http://schemas.microsoft.com/office/powerpoint/2010/main" val="31456971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8200" y="437884"/>
            <a:ext cx="10515600" cy="5739081"/>
          </a:xfrm>
        </p:spPr>
        <p:txBody>
          <a:bodyPr/>
          <a:lstStyle/>
          <a:p>
            <a:pPr marL="0" marR="276860" indent="0">
              <a:lnSpc>
                <a:spcPts val="2690"/>
              </a:lnSpc>
              <a:spcBef>
                <a:spcPts val="755"/>
              </a:spcBef>
              <a:buNone/>
            </a:pPr>
            <a:r>
              <a:rPr lang="en-US" b="1" spc="-5" dirty="0">
                <a:cs typeface="Calibri"/>
              </a:rPr>
              <a:t>Example</a:t>
            </a:r>
            <a:r>
              <a:rPr lang="en-US" spc="-5" dirty="0">
                <a:cs typeface="Calibri"/>
              </a:rPr>
              <a:t>: </a:t>
            </a:r>
            <a:r>
              <a:rPr lang="en-US" spc="-15" dirty="0">
                <a:cs typeface="Calibri"/>
              </a:rPr>
              <a:t>Digitize </a:t>
            </a:r>
            <a:r>
              <a:rPr lang="en-US" spc="-5" dirty="0">
                <a:cs typeface="Calibri"/>
              </a:rPr>
              <a:t>the </a:t>
            </a:r>
            <a:r>
              <a:rPr lang="en-US" dirty="0">
                <a:cs typeface="Calibri"/>
              </a:rPr>
              <a:t>line with </a:t>
            </a:r>
            <a:r>
              <a:rPr lang="en-US" spc="-5" dirty="0">
                <a:cs typeface="Calibri"/>
              </a:rPr>
              <a:t>end points (</a:t>
            </a:r>
            <a:r>
              <a:rPr lang="en-US" spc="-5" dirty="0" smtClean="0">
                <a:cs typeface="Calibri"/>
              </a:rPr>
              <a:t>10, </a:t>
            </a:r>
            <a:r>
              <a:rPr lang="en-US" dirty="0" smtClean="0">
                <a:cs typeface="Calibri"/>
              </a:rPr>
              <a:t>7) </a:t>
            </a:r>
            <a:r>
              <a:rPr lang="en-US" spc="-5" dirty="0">
                <a:cs typeface="Calibri"/>
              </a:rPr>
              <a:t>and </a:t>
            </a:r>
            <a:r>
              <a:rPr lang="en-US" spc="-620" dirty="0">
                <a:cs typeface="Calibri"/>
              </a:rPr>
              <a:t> </a:t>
            </a:r>
            <a:r>
              <a:rPr lang="en-US" spc="-5" dirty="0" smtClean="0">
                <a:cs typeface="Calibri"/>
              </a:rPr>
              <a:t>(5,</a:t>
            </a:r>
            <a:r>
              <a:rPr lang="en-US" spc="15" dirty="0" smtClean="0">
                <a:cs typeface="Calibri"/>
              </a:rPr>
              <a:t> </a:t>
            </a:r>
            <a:r>
              <a:rPr lang="en-US" dirty="0" smtClean="0">
                <a:cs typeface="Calibri"/>
              </a:rPr>
              <a:t>10)</a:t>
            </a:r>
            <a:r>
              <a:rPr lang="en-US" spc="-10" dirty="0" smtClean="0">
                <a:cs typeface="Calibri"/>
              </a:rPr>
              <a:t> </a:t>
            </a:r>
            <a:r>
              <a:rPr lang="en-US" spc="-5" dirty="0">
                <a:cs typeface="Calibri"/>
              </a:rPr>
              <a:t>using</a:t>
            </a:r>
            <a:r>
              <a:rPr lang="en-US" spc="-15" dirty="0">
                <a:cs typeface="Calibri"/>
              </a:rPr>
              <a:t> </a:t>
            </a:r>
            <a:r>
              <a:rPr lang="en-US" spc="5" dirty="0">
                <a:cs typeface="Calibri"/>
              </a:rPr>
              <a:t>BLA.</a:t>
            </a:r>
            <a:endParaRPr lang="en-US" dirty="0">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43</a:t>
            </a:fld>
            <a:endParaRPr lang="en-US"/>
          </a:p>
        </p:txBody>
      </p:sp>
    </p:spTree>
    <p:extLst>
      <p:ext uri="{BB962C8B-B14F-4D97-AF65-F5344CB8AC3E}">
        <p14:creationId xmlns="" xmlns:p14="http://schemas.microsoft.com/office/powerpoint/2010/main" val="5180000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 dirty="0">
                <a:cs typeface="Calibri"/>
              </a:rPr>
              <a:t>Example</a:t>
            </a:r>
            <a:r>
              <a:rPr lang="en-US" sz="2800" spc="-5" dirty="0">
                <a:cs typeface="Calibri"/>
              </a:rPr>
              <a:t>: </a:t>
            </a:r>
            <a:r>
              <a:rPr lang="en-US" sz="2800" spc="-15" dirty="0">
                <a:cs typeface="Calibri"/>
              </a:rPr>
              <a:t>Digitize </a:t>
            </a:r>
            <a:r>
              <a:rPr lang="en-US" sz="2800" spc="-5" dirty="0">
                <a:cs typeface="Calibri"/>
              </a:rPr>
              <a:t>the </a:t>
            </a:r>
            <a:r>
              <a:rPr lang="en-US" sz="2800" dirty="0">
                <a:cs typeface="Calibri"/>
              </a:rPr>
              <a:t>line with </a:t>
            </a:r>
            <a:r>
              <a:rPr lang="en-US" sz="2800" spc="-5" dirty="0">
                <a:cs typeface="Calibri"/>
              </a:rPr>
              <a:t>end points (10, </a:t>
            </a:r>
            <a:r>
              <a:rPr lang="en-US" sz="2800" dirty="0">
                <a:cs typeface="Calibri"/>
              </a:rPr>
              <a:t>7) </a:t>
            </a:r>
            <a:r>
              <a:rPr lang="en-US" sz="2800" spc="-5" dirty="0">
                <a:cs typeface="Calibri"/>
              </a:rPr>
              <a:t>and </a:t>
            </a:r>
            <a:r>
              <a:rPr lang="en-US" sz="2800" spc="-620" dirty="0">
                <a:cs typeface="Calibri"/>
              </a:rPr>
              <a:t> </a:t>
            </a:r>
            <a:r>
              <a:rPr lang="en-US" sz="2800" spc="-5" dirty="0">
                <a:cs typeface="Calibri"/>
              </a:rPr>
              <a:t>(5,</a:t>
            </a:r>
            <a:r>
              <a:rPr lang="en-US" sz="2800" spc="15" dirty="0">
                <a:cs typeface="Calibri"/>
              </a:rPr>
              <a:t> </a:t>
            </a:r>
            <a:r>
              <a:rPr lang="en-US" sz="2800" dirty="0">
                <a:cs typeface="Calibri"/>
              </a:rPr>
              <a:t>10)</a:t>
            </a:r>
            <a:r>
              <a:rPr lang="en-US" sz="2800" spc="-10" dirty="0">
                <a:cs typeface="Calibri"/>
              </a:rPr>
              <a:t> </a:t>
            </a:r>
            <a:r>
              <a:rPr lang="en-US" sz="2800" spc="-5" dirty="0">
                <a:cs typeface="Calibri"/>
              </a:rPr>
              <a:t>using</a:t>
            </a:r>
            <a:r>
              <a:rPr lang="en-US" sz="2800" spc="-15" dirty="0">
                <a:cs typeface="Calibri"/>
              </a:rPr>
              <a:t> </a:t>
            </a:r>
            <a:r>
              <a:rPr lang="en-US" sz="2800" spc="5" dirty="0">
                <a:cs typeface="Calibri"/>
              </a:rPr>
              <a:t>BLA.</a:t>
            </a:r>
            <a:r>
              <a:rPr lang="en-US" sz="2800" dirty="0">
                <a:cs typeface="Calibri"/>
              </a:rPr>
              <a:t/>
            </a:r>
            <a:br>
              <a:rPr lang="en-US" sz="2800" dirty="0">
                <a:cs typeface="Calibri"/>
              </a:rPr>
            </a:br>
            <a:endParaRPr lang="en-US" sz="2800" dirty="0"/>
          </a:p>
        </p:txBody>
      </p:sp>
      <p:sp>
        <p:nvSpPr>
          <p:cNvPr id="3" name="Content Placeholder 2"/>
          <p:cNvSpPr>
            <a:spLocks noGrp="1"/>
          </p:cNvSpPr>
          <p:nvPr>
            <p:ph idx="1"/>
          </p:nvPr>
        </p:nvSpPr>
        <p:spPr>
          <a:xfrm>
            <a:off x="838200" y="1838007"/>
            <a:ext cx="10515600" cy="4351338"/>
          </a:xfrm>
        </p:spPr>
        <p:txBody>
          <a:bodyPr/>
          <a:lstStyle/>
          <a:p>
            <a:pPr marL="0" indent="0">
              <a:buNone/>
            </a:pPr>
            <a:r>
              <a:rPr lang="en-US" dirty="0" smtClean="0"/>
              <a:t>Here,</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7:07:56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44</a:t>
            </a:fld>
            <a:endParaRPr lang="en-US"/>
          </a:p>
        </p:txBody>
      </p:sp>
      <p:sp>
        <p:nvSpPr>
          <p:cNvPr id="6" name="object 6"/>
          <p:cNvSpPr txBox="1"/>
          <p:nvPr/>
        </p:nvSpPr>
        <p:spPr>
          <a:xfrm>
            <a:off x="1521837" y="2202025"/>
            <a:ext cx="1724025" cy="627736"/>
          </a:xfrm>
          <a:prstGeom prst="rect">
            <a:avLst/>
          </a:prstGeom>
        </p:spPr>
        <p:txBody>
          <a:bodyPr vert="horz" wrap="square" lIns="0" tIns="12065" rIns="0" bIns="0" rtlCol="0">
            <a:spAutoFit/>
          </a:bodyPr>
          <a:lstStyle/>
          <a:p>
            <a:pPr marL="38100">
              <a:lnSpc>
                <a:spcPct val="100000"/>
              </a:lnSpc>
              <a:spcBef>
                <a:spcPts val="95"/>
              </a:spcBef>
            </a:pPr>
            <a:r>
              <a:rPr sz="2000" spc="-30" dirty="0" smtClean="0">
                <a:latin typeface="Calibri"/>
                <a:cs typeface="Calibri"/>
              </a:rPr>
              <a:t>(</a:t>
            </a:r>
            <a:r>
              <a:rPr lang="en-US" sz="2000" spc="-30" dirty="0" smtClean="0">
                <a:latin typeface="Calibri"/>
                <a:cs typeface="Calibri"/>
              </a:rPr>
              <a:t>x</a:t>
            </a:r>
            <a:r>
              <a:rPr sz="2025" spc="-44" baseline="-20576" dirty="0" smtClean="0">
                <a:latin typeface="Calibri"/>
                <a:cs typeface="Calibri"/>
              </a:rPr>
              <a:t>1</a:t>
            </a:r>
            <a:r>
              <a:rPr sz="2000" spc="-30" dirty="0" smtClean="0">
                <a:latin typeface="Calibri"/>
                <a:cs typeface="Calibri"/>
              </a:rPr>
              <a:t>,</a:t>
            </a:r>
            <a:r>
              <a:rPr lang="en-US" sz="2000" spc="-30" dirty="0" smtClean="0">
                <a:latin typeface="Calibri"/>
                <a:cs typeface="Calibri"/>
              </a:rPr>
              <a:t>y</a:t>
            </a:r>
            <a:r>
              <a:rPr sz="2025" spc="-44" baseline="-20576" dirty="0" smtClean="0">
                <a:latin typeface="Calibri"/>
                <a:cs typeface="Calibri"/>
              </a:rPr>
              <a:t>1</a:t>
            </a:r>
            <a:r>
              <a:rPr sz="2000" spc="-30" dirty="0">
                <a:latin typeface="Calibri"/>
                <a:cs typeface="Calibri"/>
              </a:rPr>
              <a:t>)=</a:t>
            </a:r>
            <a:r>
              <a:rPr sz="2000" spc="5" dirty="0">
                <a:latin typeface="Calibri"/>
                <a:cs typeface="Calibri"/>
              </a:rPr>
              <a:t> </a:t>
            </a:r>
            <a:r>
              <a:rPr sz="2000" spc="-5" dirty="0">
                <a:latin typeface="Calibri"/>
                <a:cs typeface="Calibri"/>
              </a:rPr>
              <a:t>(10,7)</a:t>
            </a:r>
            <a:r>
              <a:rPr sz="2000" spc="20" dirty="0">
                <a:latin typeface="Calibri"/>
                <a:cs typeface="Calibri"/>
              </a:rPr>
              <a:t> </a:t>
            </a:r>
            <a:endParaRPr sz="2000" dirty="0">
              <a:latin typeface="Calibri"/>
              <a:cs typeface="Calibri"/>
            </a:endParaRPr>
          </a:p>
          <a:p>
            <a:pPr marL="38100">
              <a:lnSpc>
                <a:spcPct val="100000"/>
              </a:lnSpc>
            </a:pPr>
            <a:r>
              <a:rPr sz="2000" spc="-20" dirty="0" smtClean="0">
                <a:latin typeface="Calibri"/>
                <a:cs typeface="Calibri"/>
              </a:rPr>
              <a:t>(</a:t>
            </a:r>
            <a:r>
              <a:rPr lang="en-US" sz="2000" spc="-20" dirty="0" smtClean="0">
                <a:latin typeface="Calibri"/>
                <a:cs typeface="Calibri"/>
              </a:rPr>
              <a:t>x</a:t>
            </a:r>
            <a:r>
              <a:rPr sz="2025" spc="-30" baseline="-20576" dirty="0" smtClean="0">
                <a:latin typeface="Calibri"/>
                <a:cs typeface="Calibri"/>
              </a:rPr>
              <a:t>2</a:t>
            </a:r>
            <a:r>
              <a:rPr sz="2000" spc="-20" dirty="0" smtClean="0">
                <a:latin typeface="Calibri"/>
                <a:cs typeface="Calibri"/>
              </a:rPr>
              <a:t>,</a:t>
            </a:r>
            <a:r>
              <a:rPr lang="en-US" sz="2000" spc="-20" dirty="0" smtClean="0">
                <a:latin typeface="Calibri"/>
                <a:cs typeface="Calibri"/>
              </a:rPr>
              <a:t>y</a:t>
            </a:r>
            <a:r>
              <a:rPr sz="2025" spc="-30" baseline="-20576" dirty="0" smtClean="0">
                <a:latin typeface="Calibri"/>
                <a:cs typeface="Calibri"/>
              </a:rPr>
              <a:t>2</a:t>
            </a:r>
            <a:r>
              <a:rPr sz="2000" spc="-20" dirty="0">
                <a:latin typeface="Calibri"/>
                <a:cs typeface="Calibri"/>
              </a:rPr>
              <a:t>)=(5,10)</a:t>
            </a:r>
            <a:endParaRPr sz="2000" dirty="0">
              <a:latin typeface="Calibri"/>
              <a:cs typeface="Calibri"/>
            </a:endParaRPr>
          </a:p>
        </p:txBody>
      </p:sp>
      <p:sp>
        <p:nvSpPr>
          <p:cNvPr id="7" name="object 8"/>
          <p:cNvSpPr txBox="1"/>
          <p:nvPr/>
        </p:nvSpPr>
        <p:spPr>
          <a:xfrm>
            <a:off x="4823457" y="2231868"/>
            <a:ext cx="1452880" cy="566822"/>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Δx</a:t>
            </a:r>
            <a:r>
              <a:rPr sz="1800" b="1" spc="-10" dirty="0">
                <a:latin typeface="Calibri"/>
                <a:cs typeface="Calibri"/>
              </a:rPr>
              <a:t> </a:t>
            </a:r>
            <a:r>
              <a:rPr sz="1800" b="1" dirty="0">
                <a:latin typeface="Calibri"/>
                <a:cs typeface="Calibri"/>
              </a:rPr>
              <a:t>=</a:t>
            </a:r>
            <a:r>
              <a:rPr sz="1800" b="1" spc="-30" dirty="0">
                <a:latin typeface="Calibri"/>
                <a:cs typeface="Calibri"/>
              </a:rPr>
              <a:t> </a:t>
            </a:r>
            <a:r>
              <a:rPr sz="1800" b="1" spc="-5" dirty="0">
                <a:latin typeface="Calibri"/>
                <a:cs typeface="Calibri"/>
              </a:rPr>
              <a:t>|5-10|</a:t>
            </a:r>
            <a:r>
              <a:rPr sz="1800" b="1" spc="-35" dirty="0">
                <a:latin typeface="Calibri"/>
                <a:cs typeface="Calibri"/>
              </a:rPr>
              <a:t> </a:t>
            </a:r>
            <a:r>
              <a:rPr sz="1800" b="1" dirty="0">
                <a:latin typeface="Calibri"/>
                <a:cs typeface="Calibri"/>
              </a:rPr>
              <a:t>= 5</a:t>
            </a:r>
            <a:endParaRPr sz="1800" dirty="0">
              <a:latin typeface="Calibri"/>
              <a:cs typeface="Calibri"/>
            </a:endParaRPr>
          </a:p>
          <a:p>
            <a:pPr marL="12700">
              <a:lnSpc>
                <a:spcPct val="100000"/>
              </a:lnSpc>
            </a:pPr>
            <a:r>
              <a:rPr sz="1800" b="1" spc="-5" dirty="0">
                <a:latin typeface="Calibri"/>
                <a:cs typeface="Calibri"/>
              </a:rPr>
              <a:t>Δy</a:t>
            </a:r>
            <a:r>
              <a:rPr sz="1800" b="1" spc="-20" dirty="0">
                <a:latin typeface="Calibri"/>
                <a:cs typeface="Calibri"/>
              </a:rPr>
              <a:t> </a:t>
            </a:r>
            <a:r>
              <a:rPr sz="1800" b="1" dirty="0">
                <a:latin typeface="Calibri"/>
                <a:cs typeface="Calibri"/>
              </a:rPr>
              <a:t>=</a:t>
            </a:r>
            <a:r>
              <a:rPr sz="1800" b="1" spc="-10" dirty="0">
                <a:latin typeface="Calibri"/>
                <a:cs typeface="Calibri"/>
              </a:rPr>
              <a:t> </a:t>
            </a:r>
            <a:r>
              <a:rPr sz="1800" b="1" dirty="0">
                <a:latin typeface="Calibri"/>
                <a:cs typeface="Calibri"/>
              </a:rPr>
              <a:t>|10-7|</a:t>
            </a:r>
            <a:r>
              <a:rPr sz="1800" b="1" spc="-45" dirty="0">
                <a:latin typeface="Calibri"/>
                <a:cs typeface="Calibri"/>
              </a:rPr>
              <a:t> </a:t>
            </a:r>
            <a:r>
              <a:rPr sz="1800" b="1" dirty="0">
                <a:latin typeface="Calibri"/>
                <a:cs typeface="Calibri"/>
              </a:rPr>
              <a:t>=</a:t>
            </a:r>
            <a:r>
              <a:rPr sz="1800" b="1" spc="-25" dirty="0">
                <a:latin typeface="Calibri"/>
                <a:cs typeface="Calibri"/>
              </a:rPr>
              <a:t> </a:t>
            </a:r>
            <a:r>
              <a:rPr sz="1800" b="1" dirty="0">
                <a:latin typeface="Calibri"/>
                <a:cs typeface="Calibri"/>
              </a:rPr>
              <a:t>3</a:t>
            </a:r>
            <a:endParaRPr sz="1800" dirty="0">
              <a:latin typeface="Calibri"/>
              <a:cs typeface="Calibri"/>
            </a:endParaRPr>
          </a:p>
        </p:txBody>
      </p:sp>
      <p:sp>
        <p:nvSpPr>
          <p:cNvPr id="8" name="object 7"/>
          <p:cNvSpPr txBox="1"/>
          <p:nvPr/>
        </p:nvSpPr>
        <p:spPr>
          <a:xfrm>
            <a:off x="838200" y="3230248"/>
            <a:ext cx="4795520" cy="627736"/>
          </a:xfrm>
          <a:prstGeom prst="rect">
            <a:avLst/>
          </a:prstGeom>
        </p:spPr>
        <p:txBody>
          <a:bodyPr vert="horz" wrap="square" lIns="0" tIns="12065" rIns="0" bIns="0" rtlCol="0">
            <a:spAutoFit/>
          </a:bodyPr>
          <a:lstStyle/>
          <a:p>
            <a:pPr marL="12700">
              <a:lnSpc>
                <a:spcPct val="100000"/>
              </a:lnSpc>
              <a:spcBef>
                <a:spcPts val="95"/>
              </a:spcBef>
            </a:pPr>
            <a:r>
              <a:rPr lang="en-US" sz="2000" spc="-5" dirty="0" smtClean="0">
                <a:latin typeface="Calibri"/>
                <a:cs typeface="Calibri"/>
              </a:rPr>
              <a:t>Slope(m)</a:t>
            </a:r>
            <a:r>
              <a:rPr sz="2000" spc="-5" dirty="0" smtClean="0">
                <a:latin typeface="Calibri"/>
                <a:cs typeface="Calibri"/>
              </a:rPr>
              <a:t>=</a:t>
            </a:r>
            <a:r>
              <a:rPr sz="2000" spc="10" dirty="0" smtClean="0">
                <a:latin typeface="Calibri"/>
                <a:cs typeface="Calibri"/>
              </a:rPr>
              <a:t> </a:t>
            </a:r>
            <a:r>
              <a:rPr sz="2000" spc="-10" dirty="0">
                <a:latin typeface="Calibri"/>
                <a:cs typeface="Calibri"/>
              </a:rPr>
              <a:t>(10-7)/(5-10)</a:t>
            </a:r>
            <a:r>
              <a:rPr sz="2000" spc="85" dirty="0">
                <a:latin typeface="Calibri"/>
                <a:cs typeface="Calibri"/>
              </a:rPr>
              <a:t> </a:t>
            </a:r>
            <a:r>
              <a:rPr sz="2000" spc="-5" dirty="0">
                <a:latin typeface="Calibri"/>
                <a:cs typeface="Calibri"/>
              </a:rPr>
              <a:t>=</a:t>
            </a:r>
            <a:r>
              <a:rPr sz="2000" spc="-10" dirty="0">
                <a:latin typeface="Calibri"/>
                <a:cs typeface="Calibri"/>
              </a:rPr>
              <a:t> </a:t>
            </a:r>
            <a:r>
              <a:rPr sz="2000" spc="-5" dirty="0">
                <a:latin typeface="Calibri"/>
                <a:cs typeface="Calibri"/>
              </a:rPr>
              <a:t>-3/5</a:t>
            </a:r>
            <a:r>
              <a:rPr sz="2000" spc="10" dirty="0">
                <a:latin typeface="Calibri"/>
                <a:cs typeface="Calibri"/>
              </a:rPr>
              <a:t> </a:t>
            </a:r>
            <a:r>
              <a:rPr sz="2000" spc="-20" dirty="0">
                <a:latin typeface="Calibri"/>
                <a:cs typeface="Calibri"/>
              </a:rPr>
              <a:t>–ve</a:t>
            </a:r>
            <a:r>
              <a:rPr sz="2000" spc="35" dirty="0">
                <a:latin typeface="Calibri"/>
                <a:cs typeface="Calibri"/>
              </a:rPr>
              <a:t> </a:t>
            </a:r>
            <a:r>
              <a:rPr sz="2000" spc="-5" dirty="0">
                <a:latin typeface="Calibri"/>
                <a:cs typeface="Calibri"/>
              </a:rPr>
              <a:t>slope</a:t>
            </a:r>
            <a:r>
              <a:rPr sz="2000" spc="10" dirty="0">
                <a:latin typeface="Calibri"/>
                <a:cs typeface="Calibri"/>
              </a:rPr>
              <a:t> </a:t>
            </a:r>
            <a:r>
              <a:rPr lang="en-US" sz="2000" spc="10" dirty="0" smtClean="0">
                <a:latin typeface="Calibri"/>
                <a:cs typeface="Calibri"/>
              </a:rPr>
              <a:t>less than 1 </a:t>
            </a:r>
            <a:r>
              <a:rPr lang="en-US" sz="2000" spc="10" dirty="0" err="1" smtClean="0">
                <a:latin typeface="Calibri"/>
                <a:cs typeface="Calibri"/>
              </a:rPr>
              <a:t>i.e</a:t>
            </a:r>
            <a:r>
              <a:rPr lang="en-US" sz="2000" spc="10" dirty="0" smtClean="0">
                <a:latin typeface="Calibri"/>
                <a:cs typeface="Calibri"/>
              </a:rPr>
              <a:t> </a:t>
            </a:r>
            <a:r>
              <a:rPr sz="2000" spc="-10" dirty="0" smtClean="0">
                <a:latin typeface="Calibri"/>
                <a:cs typeface="Calibri"/>
              </a:rPr>
              <a:t>|</a:t>
            </a:r>
            <a:r>
              <a:rPr lang="en-US" sz="2000" spc="-10" dirty="0" smtClean="0">
                <a:latin typeface="Calibri"/>
                <a:cs typeface="Calibri"/>
              </a:rPr>
              <a:t>m</a:t>
            </a:r>
            <a:r>
              <a:rPr sz="2000" spc="-10" dirty="0" smtClean="0">
                <a:latin typeface="Calibri"/>
                <a:cs typeface="Calibri"/>
              </a:rPr>
              <a:t>|</a:t>
            </a:r>
            <a:r>
              <a:rPr sz="2000" spc="10" dirty="0" smtClean="0">
                <a:latin typeface="Calibri"/>
                <a:cs typeface="Calibri"/>
              </a:rPr>
              <a:t> </a:t>
            </a:r>
            <a:r>
              <a:rPr sz="2000" spc="-5" dirty="0">
                <a:latin typeface="Calibri"/>
                <a:cs typeface="Calibri"/>
              </a:rPr>
              <a:t>&lt;</a:t>
            </a:r>
            <a:r>
              <a:rPr sz="2000" spc="-20" dirty="0">
                <a:latin typeface="Calibri"/>
                <a:cs typeface="Calibri"/>
              </a:rPr>
              <a:t> </a:t>
            </a:r>
            <a:r>
              <a:rPr sz="2000" spc="-5" dirty="0">
                <a:latin typeface="Calibri"/>
                <a:cs typeface="Calibri"/>
              </a:rPr>
              <a:t>1</a:t>
            </a:r>
            <a:endParaRPr sz="2000" dirty="0">
              <a:latin typeface="Calibri"/>
              <a:cs typeface="Calibri"/>
            </a:endParaRPr>
          </a:p>
        </p:txBody>
      </p:sp>
    </p:spTree>
    <p:extLst>
      <p:ext uri="{BB962C8B-B14F-4D97-AF65-F5344CB8AC3E}">
        <p14:creationId xmlns="" xmlns:p14="http://schemas.microsoft.com/office/powerpoint/2010/main" val="27113501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a:spLocks noGrp="1"/>
          </p:cNvSpPr>
          <p:nvPr>
            <p:ph idx="1"/>
          </p:nvPr>
        </p:nvSpPr>
        <p:spPr>
          <a:xfrm>
            <a:off x="736780" y="2428333"/>
            <a:ext cx="8761413" cy="673261"/>
          </a:xfrm>
          <a:prstGeom prst="rect">
            <a:avLst/>
          </a:prstGeom>
        </p:spPr>
        <p:txBody>
          <a:bodyPr vert="horz" wrap="square" lIns="0" tIns="67310" rIns="0" bIns="0" rtlCol="0">
            <a:spAutoFit/>
          </a:bodyPr>
          <a:lstStyle/>
          <a:p>
            <a:pPr marL="0" indent="0">
              <a:lnSpc>
                <a:spcPct val="100000"/>
              </a:lnSpc>
              <a:spcBef>
                <a:spcPts val="530"/>
              </a:spcBef>
              <a:buNone/>
            </a:pPr>
            <a:r>
              <a:rPr sz="1800" spc="-5" dirty="0">
                <a:latin typeface="Calibri"/>
                <a:cs typeface="Calibri"/>
              </a:rPr>
              <a:t>The</a:t>
            </a:r>
            <a:r>
              <a:rPr sz="1800" spc="10" dirty="0">
                <a:latin typeface="Calibri"/>
                <a:cs typeface="Calibri"/>
              </a:rPr>
              <a:t> </a:t>
            </a:r>
            <a:r>
              <a:rPr sz="1800" spc="-5" dirty="0">
                <a:latin typeface="Calibri"/>
                <a:cs typeface="Calibri"/>
              </a:rPr>
              <a:t>initial</a:t>
            </a:r>
            <a:r>
              <a:rPr sz="1800" spc="15" dirty="0">
                <a:latin typeface="Calibri"/>
                <a:cs typeface="Calibri"/>
              </a:rPr>
              <a:t> </a:t>
            </a:r>
            <a:r>
              <a:rPr sz="1800" spc="-5" dirty="0">
                <a:latin typeface="Calibri"/>
                <a:cs typeface="Calibri"/>
              </a:rPr>
              <a:t>decision</a:t>
            </a:r>
            <a:r>
              <a:rPr sz="1800" spc="30" dirty="0">
                <a:latin typeface="Calibri"/>
                <a:cs typeface="Calibri"/>
              </a:rPr>
              <a:t> </a:t>
            </a:r>
            <a:r>
              <a:rPr sz="1800" spc="-15" dirty="0">
                <a:latin typeface="Calibri"/>
                <a:cs typeface="Calibri"/>
              </a:rPr>
              <a:t>parameter</a:t>
            </a:r>
            <a:r>
              <a:rPr sz="1800" spc="40" dirty="0">
                <a:latin typeface="Calibri"/>
                <a:cs typeface="Calibri"/>
              </a:rPr>
              <a:t> </a:t>
            </a:r>
            <a:r>
              <a:rPr sz="1800" spc="5" dirty="0">
                <a:latin typeface="Calibri"/>
                <a:cs typeface="Calibri"/>
              </a:rPr>
              <a:t>(P</a:t>
            </a:r>
            <a:r>
              <a:rPr sz="1800" spc="5" baseline="-25000" dirty="0">
                <a:latin typeface="Calibri"/>
                <a:cs typeface="Calibri"/>
              </a:rPr>
              <a:t>0</a:t>
            </a:r>
            <a:r>
              <a:rPr sz="1800" spc="5" dirty="0">
                <a:latin typeface="Calibri"/>
                <a:cs typeface="Calibri"/>
              </a:rPr>
              <a:t>)</a:t>
            </a:r>
            <a:r>
              <a:rPr sz="1800" spc="-20" dirty="0">
                <a:latin typeface="Calibri"/>
                <a:cs typeface="Calibri"/>
              </a:rPr>
              <a:t> </a:t>
            </a:r>
            <a:r>
              <a:rPr sz="1800" dirty="0">
                <a:latin typeface="Calibri"/>
                <a:cs typeface="Calibri"/>
              </a:rPr>
              <a:t>=</a:t>
            </a:r>
            <a:r>
              <a:rPr sz="1800" spc="15" dirty="0">
                <a:latin typeface="Calibri"/>
                <a:cs typeface="Calibri"/>
              </a:rPr>
              <a:t> </a:t>
            </a:r>
            <a:r>
              <a:rPr sz="1800" spc="-5" dirty="0">
                <a:latin typeface="Calibri"/>
                <a:cs typeface="Calibri"/>
              </a:rPr>
              <a:t>2Δy</a:t>
            </a:r>
            <a:r>
              <a:rPr sz="1800" dirty="0">
                <a:latin typeface="Calibri"/>
                <a:cs typeface="Calibri"/>
              </a:rPr>
              <a:t> -</a:t>
            </a:r>
            <a:r>
              <a:rPr sz="1800" spc="-5" dirty="0">
                <a:latin typeface="Calibri"/>
                <a:cs typeface="Calibri"/>
              </a:rPr>
              <a:t> Δx</a:t>
            </a:r>
            <a:r>
              <a:rPr sz="1800" spc="10" dirty="0">
                <a:latin typeface="Calibri"/>
                <a:cs typeface="Calibri"/>
              </a:rPr>
              <a:t> </a:t>
            </a:r>
            <a:r>
              <a:rPr sz="1800" dirty="0">
                <a:latin typeface="Calibri"/>
                <a:cs typeface="Calibri"/>
              </a:rPr>
              <a:t>=</a:t>
            </a:r>
            <a:r>
              <a:rPr sz="1800" spc="15" dirty="0">
                <a:latin typeface="Calibri"/>
                <a:cs typeface="Calibri"/>
              </a:rPr>
              <a:t> </a:t>
            </a:r>
            <a:r>
              <a:rPr sz="1800" spc="-5" dirty="0" smtClean="0">
                <a:latin typeface="Calibri"/>
                <a:cs typeface="Calibri"/>
              </a:rPr>
              <a:t>2*</a:t>
            </a:r>
            <a:r>
              <a:rPr lang="en-US" sz="1800" spc="-5" dirty="0" smtClean="0">
                <a:latin typeface="Calibri"/>
                <a:cs typeface="Calibri"/>
              </a:rPr>
              <a:t>3</a:t>
            </a:r>
            <a:r>
              <a:rPr sz="1800" spc="15" dirty="0" smtClean="0">
                <a:latin typeface="Calibri"/>
                <a:cs typeface="Calibri"/>
              </a:rPr>
              <a:t> </a:t>
            </a:r>
            <a:r>
              <a:rPr sz="1800" dirty="0">
                <a:latin typeface="Calibri"/>
                <a:cs typeface="Calibri"/>
              </a:rPr>
              <a:t>–</a:t>
            </a:r>
            <a:r>
              <a:rPr sz="1800" spc="-10" dirty="0">
                <a:latin typeface="Calibri"/>
                <a:cs typeface="Calibri"/>
              </a:rPr>
              <a:t> </a:t>
            </a:r>
            <a:r>
              <a:rPr lang="en-US" sz="1800" spc="-10" dirty="0" smtClean="0">
                <a:latin typeface="Calibri"/>
                <a:cs typeface="Calibri"/>
              </a:rPr>
              <a:t>5</a:t>
            </a:r>
            <a:r>
              <a:rPr sz="1800" spc="-5" dirty="0" smtClean="0">
                <a:latin typeface="Calibri"/>
                <a:cs typeface="Calibri"/>
              </a:rPr>
              <a:t> </a:t>
            </a:r>
            <a:r>
              <a:rPr sz="1800" dirty="0">
                <a:latin typeface="Calibri"/>
                <a:cs typeface="Calibri"/>
              </a:rPr>
              <a:t>=</a:t>
            </a:r>
            <a:r>
              <a:rPr sz="1800" spc="15" dirty="0">
                <a:latin typeface="Calibri"/>
                <a:cs typeface="Calibri"/>
              </a:rPr>
              <a:t> </a:t>
            </a:r>
            <a:r>
              <a:rPr lang="en-US" sz="1800" spc="15" dirty="0" smtClean="0">
                <a:latin typeface="Calibri"/>
                <a:cs typeface="Calibri"/>
              </a:rPr>
              <a:t>1</a:t>
            </a:r>
            <a:r>
              <a:rPr lang="en-US" sz="1800" dirty="0" smtClean="0">
                <a:latin typeface="Calibri"/>
                <a:cs typeface="Calibri"/>
              </a:rPr>
              <a:t>.Starting point is (10,7)</a:t>
            </a:r>
            <a:endParaRPr sz="1800" dirty="0">
              <a:latin typeface="Calibri"/>
              <a:cs typeface="Calibri"/>
            </a:endParaRPr>
          </a:p>
          <a:p>
            <a:pPr marL="0" indent="0">
              <a:lnSpc>
                <a:spcPct val="100000"/>
              </a:lnSpc>
              <a:spcBef>
                <a:spcPts val="434"/>
              </a:spcBef>
              <a:buNone/>
            </a:pPr>
            <a:r>
              <a:rPr sz="1800" spc="-10" dirty="0">
                <a:latin typeface="Calibri"/>
                <a:cs typeface="Calibri"/>
              </a:rPr>
              <a:t>Since,</a:t>
            </a:r>
            <a:r>
              <a:rPr sz="1800" spc="25" dirty="0">
                <a:latin typeface="Calibri"/>
                <a:cs typeface="Calibri"/>
              </a:rPr>
              <a:t> </a:t>
            </a:r>
            <a:r>
              <a:rPr sz="1800" spc="-15" dirty="0">
                <a:latin typeface="Calibri"/>
                <a:cs typeface="Calibri"/>
              </a:rPr>
              <a:t>for</a:t>
            </a:r>
            <a:r>
              <a:rPr sz="1800" spc="20" dirty="0">
                <a:latin typeface="Calibri"/>
                <a:cs typeface="Calibri"/>
              </a:rPr>
              <a:t> </a:t>
            </a:r>
            <a:r>
              <a:rPr sz="1800" spc="-5" dirty="0">
                <a:latin typeface="Calibri"/>
                <a:cs typeface="Calibri"/>
              </a:rPr>
              <a:t>the</a:t>
            </a:r>
            <a:r>
              <a:rPr sz="1800" spc="15" dirty="0">
                <a:latin typeface="Calibri"/>
                <a:cs typeface="Calibri"/>
              </a:rPr>
              <a:t> </a:t>
            </a:r>
            <a:r>
              <a:rPr sz="1800" spc="-20" dirty="0">
                <a:latin typeface="Calibri"/>
                <a:cs typeface="Calibri"/>
              </a:rPr>
              <a:t>Bresenham’s</a:t>
            </a:r>
            <a:r>
              <a:rPr sz="1800" spc="35" dirty="0">
                <a:latin typeface="Calibri"/>
                <a:cs typeface="Calibri"/>
              </a:rPr>
              <a:t> </a:t>
            </a:r>
            <a:r>
              <a:rPr sz="1800" spc="-5" dirty="0">
                <a:latin typeface="Calibri"/>
                <a:cs typeface="Calibri"/>
              </a:rPr>
              <a:t>Line</a:t>
            </a:r>
            <a:r>
              <a:rPr sz="1800" spc="15" dirty="0">
                <a:latin typeface="Calibri"/>
                <a:cs typeface="Calibri"/>
              </a:rPr>
              <a:t> </a:t>
            </a:r>
            <a:r>
              <a:rPr sz="1800" spc="-15" dirty="0">
                <a:latin typeface="Calibri"/>
                <a:cs typeface="Calibri"/>
              </a:rPr>
              <a:t>drawing</a:t>
            </a:r>
            <a:r>
              <a:rPr sz="1800" spc="65" dirty="0">
                <a:latin typeface="Calibri"/>
                <a:cs typeface="Calibri"/>
              </a:rPr>
              <a:t> </a:t>
            </a:r>
            <a:r>
              <a:rPr sz="1800" spc="-10" dirty="0">
                <a:latin typeface="Calibri"/>
                <a:cs typeface="Calibri"/>
              </a:rPr>
              <a:t>Algorithm</a:t>
            </a:r>
            <a:r>
              <a:rPr sz="1800" spc="50" dirty="0">
                <a:latin typeface="Calibri"/>
                <a:cs typeface="Calibri"/>
              </a:rPr>
              <a:t> </a:t>
            </a:r>
            <a:r>
              <a:rPr sz="1800" dirty="0">
                <a:latin typeface="Calibri"/>
                <a:cs typeface="Calibri"/>
              </a:rPr>
              <a:t>of</a:t>
            </a:r>
            <a:r>
              <a:rPr sz="1800" spc="-25" dirty="0">
                <a:latin typeface="Calibri"/>
                <a:cs typeface="Calibri"/>
              </a:rPr>
              <a:t> </a:t>
            </a:r>
            <a:r>
              <a:rPr sz="1800" spc="-5" dirty="0">
                <a:latin typeface="Calibri"/>
                <a:cs typeface="Calibri"/>
              </a:rPr>
              <a:t>slope,</a:t>
            </a:r>
            <a:r>
              <a:rPr sz="1800" spc="25" dirty="0">
                <a:latin typeface="Calibri"/>
                <a:cs typeface="Calibri"/>
              </a:rPr>
              <a:t> </a:t>
            </a:r>
            <a:r>
              <a:rPr sz="1800" dirty="0">
                <a:latin typeface="Calibri"/>
                <a:cs typeface="Calibri"/>
              </a:rPr>
              <a:t>|m|</a:t>
            </a:r>
            <a:r>
              <a:rPr sz="1800" spc="-15" dirty="0">
                <a:latin typeface="Calibri"/>
                <a:cs typeface="Calibri"/>
              </a:rPr>
              <a:t> </a:t>
            </a:r>
            <a:r>
              <a:rPr sz="1800" dirty="0">
                <a:latin typeface="Calibri"/>
                <a:cs typeface="Calibri"/>
              </a:rPr>
              <a:t>≤</a:t>
            </a:r>
            <a:r>
              <a:rPr sz="1800" spc="65" dirty="0">
                <a:latin typeface="Calibri"/>
                <a:cs typeface="Calibri"/>
              </a:rPr>
              <a:t> </a:t>
            </a:r>
            <a:r>
              <a:rPr sz="1800" dirty="0">
                <a:latin typeface="Calibri"/>
                <a:cs typeface="Calibri"/>
              </a:rPr>
              <a:t>1, </a:t>
            </a:r>
            <a:r>
              <a:rPr sz="1800" spc="-10" dirty="0">
                <a:latin typeface="Calibri"/>
                <a:cs typeface="Calibri"/>
              </a:rPr>
              <a:t>we </a:t>
            </a:r>
            <a:r>
              <a:rPr sz="1800" spc="-15" dirty="0">
                <a:latin typeface="Calibri"/>
                <a:cs typeface="Calibri"/>
              </a:rPr>
              <a:t>have</a:t>
            </a:r>
            <a:endParaRPr sz="1800" dirty="0">
              <a:latin typeface="Calibri"/>
              <a:cs typeface="Calibri"/>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solidFill>
                  <a:prstClr val="black">
                    <a:tint val="75000"/>
                  </a:prstClr>
                </a:solidFill>
              </a:rPr>
              <a:pPr/>
              <a:t>02/12/2024 7:07:57 PM</a:t>
            </a:fld>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solidFill>
                  <a:prstClr val="black">
                    <a:tint val="75000"/>
                  </a:prstClr>
                </a:solidFill>
              </a:rPr>
              <a:pPr/>
              <a:t>45</a:t>
            </a:fld>
            <a:endParaRPr lang="en-US">
              <a:solidFill>
                <a:prstClr val="black">
                  <a:tint val="75000"/>
                </a:prstClr>
              </a:solidFill>
            </a:endParaRPr>
          </a:p>
        </p:txBody>
      </p:sp>
      <p:sp>
        <p:nvSpPr>
          <p:cNvPr id="7" name="object 7"/>
          <p:cNvSpPr txBox="1"/>
          <p:nvPr/>
        </p:nvSpPr>
        <p:spPr>
          <a:xfrm>
            <a:off x="850154" y="893766"/>
            <a:ext cx="3173207" cy="1196610"/>
          </a:xfrm>
          <a:prstGeom prst="rect">
            <a:avLst/>
          </a:prstGeom>
        </p:spPr>
        <p:txBody>
          <a:bodyPr vert="horz" wrap="square" lIns="0" tIns="12065" rIns="0" bIns="0" rtlCol="0">
            <a:spAutoFit/>
          </a:bodyPr>
          <a:lstStyle/>
          <a:p>
            <a:pPr marL="83185" marR="30480" indent="-45720">
              <a:lnSpc>
                <a:spcPct val="110000"/>
              </a:lnSpc>
              <a:spcBef>
                <a:spcPts val="95"/>
              </a:spcBef>
            </a:pPr>
            <a:r>
              <a:rPr dirty="0">
                <a:solidFill>
                  <a:prstClr val="black"/>
                </a:solidFill>
                <a:cs typeface="Calibri"/>
              </a:rPr>
              <a:t>If </a:t>
            </a:r>
            <a:r>
              <a:rPr lang="en-US" spc="5" dirty="0" err="1">
                <a:solidFill>
                  <a:prstClr val="black"/>
                </a:solidFill>
                <a:cs typeface="Calibri"/>
              </a:rPr>
              <a:t>p</a:t>
            </a:r>
            <a:r>
              <a:rPr spc="7" baseline="-21164" dirty="0" err="1" smtClean="0">
                <a:solidFill>
                  <a:prstClr val="black"/>
                </a:solidFill>
                <a:cs typeface="Calibri"/>
              </a:rPr>
              <a:t>k</a:t>
            </a:r>
            <a:r>
              <a:rPr spc="7" baseline="-21164" dirty="0" smtClean="0">
                <a:solidFill>
                  <a:prstClr val="black"/>
                </a:solidFill>
                <a:cs typeface="Calibri"/>
              </a:rPr>
              <a:t> </a:t>
            </a:r>
            <a:r>
              <a:rPr dirty="0">
                <a:solidFill>
                  <a:prstClr val="black"/>
                </a:solidFill>
                <a:cs typeface="Calibri"/>
              </a:rPr>
              <a:t>&lt; 0</a:t>
            </a:r>
            <a:r>
              <a:rPr spc="5" dirty="0">
                <a:solidFill>
                  <a:prstClr val="black"/>
                </a:solidFill>
                <a:cs typeface="Calibri"/>
              </a:rPr>
              <a:t> </a:t>
            </a:r>
            <a:r>
              <a:rPr dirty="0" smtClean="0">
                <a:solidFill>
                  <a:prstClr val="black"/>
                </a:solidFill>
                <a:cs typeface="Calibri"/>
              </a:rPr>
              <a:t> </a:t>
            </a:r>
            <a:r>
              <a:rPr spc="-350" dirty="0" smtClean="0">
                <a:solidFill>
                  <a:prstClr val="black"/>
                </a:solidFill>
                <a:cs typeface="Calibri"/>
              </a:rPr>
              <a:t> </a:t>
            </a:r>
            <a:r>
              <a:rPr spc="-10" dirty="0">
                <a:solidFill>
                  <a:prstClr val="black"/>
                </a:solidFill>
                <a:cs typeface="Calibri"/>
              </a:rPr>
              <a:t>then,</a:t>
            </a:r>
            <a:endParaRPr dirty="0">
              <a:solidFill>
                <a:prstClr val="black"/>
              </a:solidFill>
              <a:cs typeface="Calibri"/>
            </a:endParaRPr>
          </a:p>
          <a:p>
            <a:pPr marL="38100">
              <a:spcBef>
                <a:spcPts val="195"/>
              </a:spcBef>
            </a:pPr>
            <a:r>
              <a:rPr lang="en-US" dirty="0">
                <a:solidFill>
                  <a:prstClr val="black"/>
                </a:solidFill>
                <a:cs typeface="Calibri"/>
              </a:rPr>
              <a:t>x</a:t>
            </a:r>
            <a:r>
              <a:rPr baseline="-21164" dirty="0" smtClean="0">
                <a:solidFill>
                  <a:prstClr val="black"/>
                </a:solidFill>
                <a:cs typeface="Calibri"/>
              </a:rPr>
              <a:t>k+1</a:t>
            </a:r>
            <a:r>
              <a:rPr spc="-30" baseline="-21164" dirty="0" smtClean="0">
                <a:solidFill>
                  <a:prstClr val="black"/>
                </a:solidFill>
                <a:cs typeface="Calibri"/>
              </a:rPr>
              <a:t> </a:t>
            </a:r>
            <a:r>
              <a:rPr dirty="0">
                <a:solidFill>
                  <a:prstClr val="black"/>
                </a:solidFill>
                <a:cs typeface="Calibri"/>
              </a:rPr>
              <a:t>=</a:t>
            </a:r>
            <a:r>
              <a:rPr spc="-35" dirty="0">
                <a:solidFill>
                  <a:prstClr val="black"/>
                </a:solidFill>
                <a:cs typeface="Calibri"/>
              </a:rPr>
              <a:t> </a:t>
            </a:r>
            <a:r>
              <a:rPr lang="en-US" spc="-5" dirty="0">
                <a:solidFill>
                  <a:prstClr val="black"/>
                </a:solidFill>
                <a:cs typeface="Calibri"/>
              </a:rPr>
              <a:t>x</a:t>
            </a:r>
            <a:r>
              <a:rPr spc="-7" baseline="-21164" dirty="0" smtClean="0">
                <a:solidFill>
                  <a:prstClr val="black"/>
                </a:solidFill>
                <a:cs typeface="Calibri"/>
              </a:rPr>
              <a:t>k</a:t>
            </a:r>
            <a:r>
              <a:rPr lang="en-US" spc="-5" dirty="0">
                <a:solidFill>
                  <a:prstClr val="black"/>
                </a:solidFill>
                <a:cs typeface="Calibri"/>
              </a:rPr>
              <a:t>-</a:t>
            </a:r>
            <a:r>
              <a:rPr spc="-5" dirty="0" smtClean="0">
                <a:solidFill>
                  <a:prstClr val="black"/>
                </a:solidFill>
                <a:cs typeface="Calibri"/>
              </a:rPr>
              <a:t>1</a:t>
            </a:r>
            <a:endParaRPr dirty="0">
              <a:solidFill>
                <a:prstClr val="black"/>
              </a:solidFill>
              <a:cs typeface="Calibri"/>
            </a:endParaRPr>
          </a:p>
          <a:p>
            <a:pPr marL="38100">
              <a:lnSpc>
                <a:spcPts val="1835"/>
              </a:lnSpc>
              <a:spcBef>
                <a:spcPts val="575"/>
              </a:spcBef>
            </a:pPr>
            <a:r>
              <a:rPr lang="en-US" baseline="13888" dirty="0">
                <a:solidFill>
                  <a:prstClr val="black"/>
                </a:solidFill>
                <a:cs typeface="Calibri"/>
              </a:rPr>
              <a:t>y</a:t>
            </a:r>
            <a:r>
              <a:rPr baseline="-25000" dirty="0" smtClean="0">
                <a:solidFill>
                  <a:prstClr val="black"/>
                </a:solidFill>
                <a:cs typeface="Calibri"/>
              </a:rPr>
              <a:t>k</a:t>
            </a:r>
            <a:r>
              <a:rPr dirty="0" smtClean="0">
                <a:solidFill>
                  <a:prstClr val="black"/>
                </a:solidFill>
                <a:cs typeface="Calibri"/>
              </a:rPr>
              <a:t>+1</a:t>
            </a:r>
            <a:r>
              <a:rPr spc="-25" dirty="0" smtClean="0">
                <a:solidFill>
                  <a:prstClr val="black"/>
                </a:solidFill>
                <a:cs typeface="Calibri"/>
              </a:rPr>
              <a:t> </a:t>
            </a:r>
            <a:r>
              <a:rPr baseline="13888" dirty="0">
                <a:solidFill>
                  <a:prstClr val="black"/>
                </a:solidFill>
                <a:cs typeface="Calibri"/>
              </a:rPr>
              <a:t>=</a:t>
            </a:r>
            <a:r>
              <a:rPr spc="-52" baseline="13888" dirty="0">
                <a:solidFill>
                  <a:prstClr val="black"/>
                </a:solidFill>
                <a:cs typeface="Calibri"/>
              </a:rPr>
              <a:t> </a:t>
            </a:r>
            <a:r>
              <a:rPr lang="en-US" spc="7" baseline="13888" dirty="0" err="1">
                <a:solidFill>
                  <a:prstClr val="black"/>
                </a:solidFill>
                <a:cs typeface="Calibri"/>
              </a:rPr>
              <a:t>y</a:t>
            </a:r>
            <a:r>
              <a:rPr spc="5" dirty="0" err="1" smtClean="0">
                <a:solidFill>
                  <a:prstClr val="black"/>
                </a:solidFill>
                <a:cs typeface="Calibri"/>
              </a:rPr>
              <a:t>k</a:t>
            </a:r>
            <a:endParaRPr dirty="0">
              <a:solidFill>
                <a:prstClr val="black"/>
              </a:solidFill>
              <a:cs typeface="Calibri"/>
            </a:endParaRPr>
          </a:p>
          <a:p>
            <a:pPr marL="38100">
              <a:lnSpc>
                <a:spcPts val="2075"/>
              </a:lnSpc>
            </a:pPr>
            <a:r>
              <a:rPr lang="en-US" b="1" dirty="0" err="1">
                <a:solidFill>
                  <a:prstClr val="black"/>
                </a:solidFill>
                <a:cs typeface="Calibri"/>
              </a:rPr>
              <a:t>p</a:t>
            </a:r>
            <a:r>
              <a:rPr b="1" baseline="-20833" dirty="0" err="1" smtClean="0">
                <a:solidFill>
                  <a:prstClr val="black"/>
                </a:solidFill>
                <a:cs typeface="Calibri"/>
              </a:rPr>
              <a:t>k</a:t>
            </a:r>
            <a:r>
              <a:rPr b="1" spc="172" baseline="-20833" dirty="0" smtClean="0">
                <a:solidFill>
                  <a:prstClr val="black"/>
                </a:solidFill>
                <a:cs typeface="Calibri"/>
              </a:rPr>
              <a:t> </a:t>
            </a:r>
            <a:r>
              <a:rPr b="1" dirty="0">
                <a:solidFill>
                  <a:prstClr val="black"/>
                </a:solidFill>
                <a:cs typeface="Calibri"/>
              </a:rPr>
              <a:t>=</a:t>
            </a:r>
            <a:r>
              <a:rPr b="1" spc="-5" dirty="0">
                <a:solidFill>
                  <a:prstClr val="black"/>
                </a:solidFill>
                <a:cs typeface="Calibri"/>
              </a:rPr>
              <a:t> </a:t>
            </a:r>
            <a:r>
              <a:rPr lang="en-US" b="1" dirty="0" err="1">
                <a:solidFill>
                  <a:prstClr val="black"/>
                </a:solidFill>
                <a:cs typeface="Calibri"/>
              </a:rPr>
              <a:t>p</a:t>
            </a:r>
            <a:r>
              <a:rPr b="1" baseline="-20833" dirty="0" err="1" smtClean="0">
                <a:solidFill>
                  <a:prstClr val="black"/>
                </a:solidFill>
                <a:cs typeface="Calibri"/>
              </a:rPr>
              <a:t>k</a:t>
            </a:r>
            <a:r>
              <a:rPr b="1" spc="187" baseline="-20833" dirty="0" smtClean="0">
                <a:solidFill>
                  <a:prstClr val="black"/>
                </a:solidFill>
                <a:cs typeface="Calibri"/>
              </a:rPr>
              <a:t> </a:t>
            </a:r>
            <a:r>
              <a:rPr b="1" dirty="0">
                <a:solidFill>
                  <a:prstClr val="black"/>
                </a:solidFill>
                <a:cs typeface="Calibri"/>
              </a:rPr>
              <a:t>+</a:t>
            </a:r>
            <a:r>
              <a:rPr b="1" spc="-5" dirty="0">
                <a:solidFill>
                  <a:prstClr val="black"/>
                </a:solidFill>
                <a:cs typeface="Calibri"/>
              </a:rPr>
              <a:t> </a:t>
            </a:r>
            <a:r>
              <a:rPr b="1" dirty="0">
                <a:solidFill>
                  <a:prstClr val="black"/>
                </a:solidFill>
                <a:cs typeface="Calibri"/>
              </a:rPr>
              <a:t>2</a:t>
            </a:r>
            <a:r>
              <a:rPr b="1" spc="-10" dirty="0">
                <a:solidFill>
                  <a:prstClr val="black"/>
                </a:solidFill>
                <a:cs typeface="Calibri"/>
              </a:rPr>
              <a:t> Δy</a:t>
            </a:r>
            <a:endParaRPr dirty="0">
              <a:solidFill>
                <a:prstClr val="black"/>
              </a:solidFill>
              <a:cs typeface="Calibri"/>
            </a:endParaRPr>
          </a:p>
        </p:txBody>
      </p:sp>
      <p:sp>
        <p:nvSpPr>
          <p:cNvPr id="9" name="object 9"/>
          <p:cNvSpPr txBox="1"/>
          <p:nvPr/>
        </p:nvSpPr>
        <p:spPr>
          <a:xfrm>
            <a:off x="5727666" y="919706"/>
            <a:ext cx="2882935" cy="1776127"/>
          </a:xfrm>
          <a:prstGeom prst="rect">
            <a:avLst/>
          </a:prstGeom>
        </p:spPr>
        <p:txBody>
          <a:bodyPr vert="horz" wrap="square" lIns="0" tIns="13970" rIns="0" bIns="0" rtlCol="0">
            <a:spAutoFit/>
          </a:bodyPr>
          <a:lstStyle/>
          <a:p>
            <a:pPr marL="38100">
              <a:spcBef>
                <a:spcPts val="110"/>
              </a:spcBef>
            </a:pPr>
            <a:r>
              <a:rPr dirty="0">
                <a:solidFill>
                  <a:prstClr val="black"/>
                </a:solidFill>
                <a:cs typeface="Calibri"/>
              </a:rPr>
              <a:t>If</a:t>
            </a:r>
            <a:r>
              <a:rPr spc="-35" dirty="0">
                <a:solidFill>
                  <a:prstClr val="black"/>
                </a:solidFill>
                <a:cs typeface="Calibri"/>
              </a:rPr>
              <a:t> </a:t>
            </a:r>
            <a:r>
              <a:rPr lang="en-US" spc="5" dirty="0" err="1">
                <a:solidFill>
                  <a:prstClr val="black"/>
                </a:solidFill>
                <a:cs typeface="Calibri"/>
              </a:rPr>
              <a:t>p</a:t>
            </a:r>
            <a:r>
              <a:rPr spc="7" baseline="-21164" dirty="0" err="1" smtClean="0">
                <a:solidFill>
                  <a:prstClr val="black"/>
                </a:solidFill>
                <a:cs typeface="Calibri"/>
              </a:rPr>
              <a:t>k</a:t>
            </a:r>
            <a:r>
              <a:rPr spc="-22" baseline="-21164" dirty="0" smtClean="0">
                <a:solidFill>
                  <a:prstClr val="black"/>
                </a:solidFill>
                <a:cs typeface="Calibri"/>
              </a:rPr>
              <a:t> </a:t>
            </a:r>
            <a:r>
              <a:rPr spc="5" dirty="0">
                <a:solidFill>
                  <a:prstClr val="black"/>
                </a:solidFill>
                <a:cs typeface="Calibri"/>
              </a:rPr>
              <a:t>≥</a:t>
            </a:r>
            <a:r>
              <a:rPr spc="-30" dirty="0">
                <a:solidFill>
                  <a:prstClr val="black"/>
                </a:solidFill>
                <a:cs typeface="Calibri"/>
              </a:rPr>
              <a:t> </a:t>
            </a:r>
            <a:r>
              <a:rPr spc="5" dirty="0">
                <a:solidFill>
                  <a:prstClr val="black"/>
                </a:solidFill>
                <a:cs typeface="Calibri"/>
              </a:rPr>
              <a:t>0</a:t>
            </a:r>
            <a:endParaRPr dirty="0">
              <a:solidFill>
                <a:prstClr val="black"/>
              </a:solidFill>
              <a:cs typeface="Calibri"/>
            </a:endParaRPr>
          </a:p>
          <a:p>
            <a:pPr marL="83185"/>
            <a:r>
              <a:rPr spc="-10" dirty="0">
                <a:solidFill>
                  <a:prstClr val="black"/>
                </a:solidFill>
                <a:cs typeface="Calibri"/>
              </a:rPr>
              <a:t>then,</a:t>
            </a:r>
            <a:endParaRPr dirty="0">
              <a:solidFill>
                <a:prstClr val="black"/>
              </a:solidFill>
              <a:cs typeface="Calibri"/>
            </a:endParaRPr>
          </a:p>
          <a:p>
            <a:pPr marL="38100"/>
            <a:r>
              <a:rPr lang="en-US" dirty="0">
                <a:solidFill>
                  <a:prstClr val="black"/>
                </a:solidFill>
                <a:cs typeface="Calibri"/>
              </a:rPr>
              <a:t>x</a:t>
            </a:r>
            <a:r>
              <a:rPr baseline="-21164" dirty="0" smtClean="0">
                <a:solidFill>
                  <a:prstClr val="black"/>
                </a:solidFill>
                <a:cs typeface="Calibri"/>
              </a:rPr>
              <a:t>k+1</a:t>
            </a:r>
            <a:r>
              <a:rPr spc="-52" baseline="-21164" dirty="0" smtClean="0">
                <a:solidFill>
                  <a:prstClr val="black"/>
                </a:solidFill>
                <a:cs typeface="Calibri"/>
              </a:rPr>
              <a:t> </a:t>
            </a:r>
            <a:r>
              <a:rPr dirty="0">
                <a:solidFill>
                  <a:prstClr val="black"/>
                </a:solidFill>
                <a:cs typeface="Calibri"/>
              </a:rPr>
              <a:t>=</a:t>
            </a:r>
            <a:r>
              <a:rPr spc="-45" dirty="0">
                <a:solidFill>
                  <a:prstClr val="black"/>
                </a:solidFill>
                <a:cs typeface="Calibri"/>
              </a:rPr>
              <a:t> </a:t>
            </a:r>
            <a:r>
              <a:rPr lang="en-US" spc="-5" dirty="0">
                <a:solidFill>
                  <a:prstClr val="black"/>
                </a:solidFill>
                <a:cs typeface="Calibri"/>
              </a:rPr>
              <a:t>x</a:t>
            </a:r>
            <a:r>
              <a:rPr spc="-7" baseline="-21164" dirty="0" smtClean="0">
                <a:solidFill>
                  <a:prstClr val="black"/>
                </a:solidFill>
                <a:cs typeface="Calibri"/>
              </a:rPr>
              <a:t>k</a:t>
            </a:r>
            <a:r>
              <a:rPr lang="en-US" spc="-5" dirty="0">
                <a:solidFill>
                  <a:prstClr val="black"/>
                </a:solidFill>
                <a:cs typeface="Calibri"/>
              </a:rPr>
              <a:t>-</a:t>
            </a:r>
            <a:r>
              <a:rPr spc="-5" dirty="0" smtClean="0">
                <a:solidFill>
                  <a:prstClr val="black"/>
                </a:solidFill>
                <a:cs typeface="Calibri"/>
              </a:rPr>
              <a:t>1</a:t>
            </a:r>
            <a:endParaRPr dirty="0">
              <a:solidFill>
                <a:prstClr val="black"/>
              </a:solidFill>
              <a:cs typeface="Calibri"/>
            </a:endParaRPr>
          </a:p>
          <a:p>
            <a:pPr marL="38100">
              <a:lnSpc>
                <a:spcPts val="1910"/>
              </a:lnSpc>
            </a:pPr>
            <a:r>
              <a:rPr lang="en-US" dirty="0">
                <a:solidFill>
                  <a:prstClr val="black"/>
                </a:solidFill>
                <a:cs typeface="Calibri"/>
              </a:rPr>
              <a:t>y</a:t>
            </a:r>
            <a:r>
              <a:rPr baseline="-21164" dirty="0" smtClean="0">
                <a:solidFill>
                  <a:prstClr val="black"/>
                </a:solidFill>
                <a:cs typeface="Calibri"/>
              </a:rPr>
              <a:t>k+1</a:t>
            </a:r>
            <a:r>
              <a:rPr spc="-52" baseline="-21164" dirty="0" smtClean="0">
                <a:solidFill>
                  <a:prstClr val="black"/>
                </a:solidFill>
                <a:cs typeface="Calibri"/>
              </a:rPr>
              <a:t> </a:t>
            </a:r>
            <a:r>
              <a:rPr spc="5" dirty="0">
                <a:solidFill>
                  <a:prstClr val="black"/>
                </a:solidFill>
                <a:cs typeface="Calibri"/>
              </a:rPr>
              <a:t>=</a:t>
            </a:r>
            <a:r>
              <a:rPr spc="-55" dirty="0">
                <a:solidFill>
                  <a:prstClr val="black"/>
                </a:solidFill>
                <a:cs typeface="Calibri"/>
              </a:rPr>
              <a:t> </a:t>
            </a:r>
            <a:r>
              <a:rPr lang="en-US" spc="-5" dirty="0">
                <a:solidFill>
                  <a:prstClr val="black"/>
                </a:solidFill>
                <a:cs typeface="Calibri"/>
              </a:rPr>
              <a:t>y</a:t>
            </a:r>
            <a:r>
              <a:rPr spc="-7" baseline="-21164" dirty="0" smtClean="0">
                <a:solidFill>
                  <a:prstClr val="black"/>
                </a:solidFill>
                <a:cs typeface="Calibri"/>
              </a:rPr>
              <a:t>k</a:t>
            </a:r>
            <a:r>
              <a:rPr spc="-5" dirty="0" smtClean="0">
                <a:solidFill>
                  <a:prstClr val="black"/>
                </a:solidFill>
                <a:cs typeface="Calibri"/>
              </a:rPr>
              <a:t>+1</a:t>
            </a:r>
            <a:endParaRPr dirty="0">
              <a:solidFill>
                <a:prstClr val="black"/>
              </a:solidFill>
              <a:cs typeface="Calibri"/>
            </a:endParaRPr>
          </a:p>
          <a:p>
            <a:pPr marL="38100">
              <a:lnSpc>
                <a:spcPts val="2390"/>
              </a:lnSpc>
            </a:pPr>
            <a:r>
              <a:rPr lang="en-US" b="1" dirty="0" err="1">
                <a:solidFill>
                  <a:prstClr val="black"/>
                </a:solidFill>
                <a:cs typeface="Calibri"/>
              </a:rPr>
              <a:t>p</a:t>
            </a:r>
            <a:r>
              <a:rPr b="1" baseline="-20833" dirty="0" err="1" smtClean="0">
                <a:solidFill>
                  <a:prstClr val="black"/>
                </a:solidFill>
                <a:cs typeface="Calibri"/>
              </a:rPr>
              <a:t>k</a:t>
            </a:r>
            <a:r>
              <a:rPr b="1" spc="179" baseline="-20833" dirty="0" smtClean="0">
                <a:solidFill>
                  <a:prstClr val="black"/>
                </a:solidFill>
                <a:cs typeface="Calibri"/>
              </a:rPr>
              <a:t> </a:t>
            </a:r>
            <a:r>
              <a:rPr b="1" dirty="0">
                <a:solidFill>
                  <a:prstClr val="black"/>
                </a:solidFill>
                <a:cs typeface="Calibri"/>
              </a:rPr>
              <a:t>= </a:t>
            </a:r>
            <a:r>
              <a:rPr lang="en-US" b="1" dirty="0" err="1" smtClean="0">
                <a:solidFill>
                  <a:prstClr val="black"/>
                </a:solidFill>
                <a:cs typeface="Calibri"/>
              </a:rPr>
              <a:t>p</a:t>
            </a:r>
            <a:r>
              <a:rPr b="1" baseline="-20833" dirty="0" err="1" smtClean="0">
                <a:solidFill>
                  <a:prstClr val="black"/>
                </a:solidFill>
                <a:cs typeface="Calibri"/>
              </a:rPr>
              <a:t>k</a:t>
            </a:r>
            <a:r>
              <a:rPr b="1" spc="179" baseline="-20833" dirty="0" smtClean="0">
                <a:solidFill>
                  <a:prstClr val="black"/>
                </a:solidFill>
                <a:cs typeface="Calibri"/>
              </a:rPr>
              <a:t> </a:t>
            </a:r>
            <a:r>
              <a:rPr b="1" dirty="0">
                <a:solidFill>
                  <a:prstClr val="black"/>
                </a:solidFill>
                <a:cs typeface="Calibri"/>
              </a:rPr>
              <a:t>+ 2</a:t>
            </a:r>
            <a:r>
              <a:rPr b="1" spc="-15" dirty="0">
                <a:solidFill>
                  <a:prstClr val="black"/>
                </a:solidFill>
                <a:cs typeface="Calibri"/>
              </a:rPr>
              <a:t> </a:t>
            </a:r>
            <a:r>
              <a:rPr b="1" spc="-5" dirty="0">
                <a:solidFill>
                  <a:prstClr val="black"/>
                </a:solidFill>
                <a:cs typeface="Calibri"/>
              </a:rPr>
              <a:t>Δy</a:t>
            </a:r>
            <a:r>
              <a:rPr b="1" dirty="0">
                <a:solidFill>
                  <a:prstClr val="black"/>
                </a:solidFill>
                <a:cs typeface="Calibri"/>
              </a:rPr>
              <a:t> </a:t>
            </a:r>
            <a:r>
              <a:rPr b="1" spc="-5" dirty="0">
                <a:solidFill>
                  <a:prstClr val="black"/>
                </a:solidFill>
                <a:cs typeface="Calibri"/>
              </a:rPr>
              <a:t>-2Δx</a:t>
            </a:r>
            <a:endParaRPr dirty="0">
              <a:solidFill>
                <a:prstClr val="black"/>
              </a:solidFill>
              <a:cs typeface="Calibri"/>
            </a:endParaRPr>
          </a:p>
          <a:p>
            <a:pPr marL="193675">
              <a:spcBef>
                <a:spcPts val="750"/>
              </a:spcBef>
            </a:pPr>
            <a:endParaRPr dirty="0">
              <a:solidFill>
                <a:prstClr val="black"/>
              </a:solidFill>
              <a:cs typeface="Calibri"/>
            </a:endParaRPr>
          </a:p>
        </p:txBody>
      </p:sp>
      <p:sp>
        <p:nvSpPr>
          <p:cNvPr id="2" name="TextBox 1"/>
          <p:cNvSpPr txBox="1"/>
          <p:nvPr/>
        </p:nvSpPr>
        <p:spPr>
          <a:xfrm>
            <a:off x="850155" y="564776"/>
            <a:ext cx="1677893" cy="369332"/>
          </a:xfrm>
          <a:prstGeom prst="rect">
            <a:avLst/>
          </a:prstGeom>
          <a:noFill/>
        </p:spPr>
        <p:txBody>
          <a:bodyPr wrap="square" rtlCol="0">
            <a:spAutoFit/>
          </a:bodyPr>
          <a:lstStyle/>
          <a:p>
            <a:r>
              <a:rPr lang="en-US" u="sng" dirty="0" smtClean="0">
                <a:solidFill>
                  <a:prstClr val="black"/>
                </a:solidFill>
              </a:rPr>
              <a:t>Case 1</a:t>
            </a:r>
            <a:endParaRPr lang="en-US" u="sng" dirty="0">
              <a:solidFill>
                <a:prstClr val="black"/>
              </a:solidFill>
            </a:endParaRPr>
          </a:p>
        </p:txBody>
      </p:sp>
      <p:sp>
        <p:nvSpPr>
          <p:cNvPr id="10" name="TextBox 9"/>
          <p:cNvSpPr txBox="1"/>
          <p:nvPr/>
        </p:nvSpPr>
        <p:spPr>
          <a:xfrm>
            <a:off x="5617849" y="524434"/>
            <a:ext cx="1677893" cy="369332"/>
          </a:xfrm>
          <a:prstGeom prst="rect">
            <a:avLst/>
          </a:prstGeom>
          <a:noFill/>
        </p:spPr>
        <p:txBody>
          <a:bodyPr wrap="square" rtlCol="0">
            <a:spAutoFit/>
          </a:bodyPr>
          <a:lstStyle/>
          <a:p>
            <a:r>
              <a:rPr lang="en-US" u="sng" dirty="0" smtClean="0">
                <a:solidFill>
                  <a:prstClr val="black"/>
                </a:solidFill>
              </a:rPr>
              <a:t>Case 2</a:t>
            </a:r>
            <a:endParaRPr lang="en-US" u="sng" dirty="0">
              <a:solidFill>
                <a:prstClr val="black"/>
              </a:solidFill>
            </a:endParaRPr>
          </a:p>
        </p:txBody>
      </p:sp>
      <p:graphicFrame>
        <p:nvGraphicFramePr>
          <p:cNvPr id="11" name="object 16"/>
          <p:cNvGraphicFramePr>
            <a:graphicFrameLocks noGrp="1"/>
          </p:cNvGraphicFramePr>
          <p:nvPr/>
        </p:nvGraphicFramePr>
        <p:xfrm>
          <a:off x="679449" y="3727452"/>
          <a:ext cx="6248400" cy="2311397"/>
        </p:xfrm>
        <a:graphic>
          <a:graphicData uri="http://schemas.openxmlformats.org/drawingml/2006/table">
            <a:tbl>
              <a:tblPr firstRow="1" bandRow="1">
                <a:tableStyleId>{2D5ABB26-0587-4C30-8999-92F81FD0307C}</a:tableStyleId>
              </a:tblPr>
              <a:tblGrid>
                <a:gridCol w="381000"/>
                <a:gridCol w="2514600"/>
                <a:gridCol w="1066800"/>
                <a:gridCol w="914400"/>
                <a:gridCol w="1371600"/>
              </a:tblGrid>
              <a:tr h="370839">
                <a:tc>
                  <a:txBody>
                    <a:bodyPr/>
                    <a:lstStyle/>
                    <a:p>
                      <a:pPr marL="128905">
                        <a:lnSpc>
                          <a:spcPct val="100000"/>
                        </a:lnSpc>
                        <a:spcBef>
                          <a:spcPts val="250"/>
                        </a:spcBef>
                      </a:pPr>
                      <a:r>
                        <a:rPr sz="1800" b="1" dirty="0">
                          <a:latin typeface="Calibri"/>
                          <a:cs typeface="Calibri"/>
                        </a:rPr>
                        <a:t>K</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50"/>
                        </a:spcBef>
                      </a:pPr>
                      <a:r>
                        <a:rPr sz="1800" b="1" dirty="0">
                          <a:latin typeface="Calibri"/>
                          <a:cs typeface="Calibri"/>
                        </a:rPr>
                        <a:t>P</a:t>
                      </a:r>
                      <a:r>
                        <a:rPr sz="1800" b="1" baseline="-20833" dirty="0">
                          <a:latin typeface="Calibri"/>
                          <a:cs typeface="Calibri"/>
                        </a:rPr>
                        <a:t>k</a:t>
                      </a:r>
                      <a:endParaRPr sz="1800" baseline="-20833">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2135"/>
                        </a:lnSpc>
                        <a:spcBef>
                          <a:spcPts val="685"/>
                        </a:spcBef>
                      </a:pPr>
                      <a:r>
                        <a:rPr sz="2700" b="1" spc="-7" baseline="13888" dirty="0">
                          <a:latin typeface="Calibri"/>
                          <a:cs typeface="Calibri"/>
                        </a:rPr>
                        <a:t>X</a:t>
                      </a:r>
                      <a:r>
                        <a:rPr sz="1200" b="1" spc="-5" dirty="0">
                          <a:latin typeface="Calibri"/>
                          <a:cs typeface="Calibri"/>
                        </a:rPr>
                        <a:t>k+1</a:t>
                      </a:r>
                      <a:endParaRPr sz="1200">
                        <a:latin typeface="Calibri"/>
                        <a:cs typeface="Calibri"/>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85750">
                        <a:lnSpc>
                          <a:spcPts val="2135"/>
                        </a:lnSpc>
                        <a:spcBef>
                          <a:spcPts val="685"/>
                        </a:spcBef>
                      </a:pPr>
                      <a:r>
                        <a:rPr sz="2700" b="1" spc="-7" baseline="13888" dirty="0">
                          <a:latin typeface="Calibri"/>
                          <a:cs typeface="Calibri"/>
                        </a:rPr>
                        <a:t>Y</a:t>
                      </a:r>
                      <a:r>
                        <a:rPr sz="1200" b="1" spc="-5" dirty="0">
                          <a:latin typeface="Calibri"/>
                          <a:cs typeface="Calibri"/>
                        </a:rPr>
                        <a:t>k+1</a:t>
                      </a:r>
                      <a:endParaRPr sz="1200">
                        <a:latin typeface="Calibri"/>
                        <a:cs typeface="Calibri"/>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2725">
                        <a:lnSpc>
                          <a:spcPts val="2135"/>
                        </a:lnSpc>
                        <a:spcBef>
                          <a:spcPts val="685"/>
                        </a:spcBef>
                      </a:pPr>
                      <a:r>
                        <a:rPr sz="2700" b="1" spc="-7" baseline="13888" dirty="0">
                          <a:latin typeface="Calibri"/>
                          <a:cs typeface="Calibri"/>
                        </a:rPr>
                        <a:t>(X</a:t>
                      </a:r>
                      <a:r>
                        <a:rPr sz="1200" b="1" spc="-5" dirty="0">
                          <a:latin typeface="Calibri"/>
                          <a:cs typeface="Calibri"/>
                        </a:rPr>
                        <a:t>k+1</a:t>
                      </a:r>
                      <a:r>
                        <a:rPr sz="2700" b="1" spc="-7" baseline="13888" dirty="0">
                          <a:latin typeface="Calibri"/>
                          <a:cs typeface="Calibri"/>
                        </a:rPr>
                        <a:t>,</a:t>
                      </a:r>
                      <a:r>
                        <a:rPr sz="2700" b="1" baseline="13888" dirty="0">
                          <a:latin typeface="Calibri"/>
                          <a:cs typeface="Calibri"/>
                        </a:rPr>
                        <a:t> </a:t>
                      </a:r>
                      <a:r>
                        <a:rPr sz="2700" b="1" spc="-7" baseline="13888" dirty="0">
                          <a:latin typeface="Calibri"/>
                          <a:cs typeface="Calibri"/>
                        </a:rPr>
                        <a:t>Y</a:t>
                      </a:r>
                      <a:r>
                        <a:rPr sz="1200" b="1" spc="-5" dirty="0">
                          <a:latin typeface="Calibri"/>
                          <a:cs typeface="Calibri"/>
                        </a:rPr>
                        <a:t>k+1</a:t>
                      </a:r>
                      <a:r>
                        <a:rPr sz="2700" b="1" spc="-7" baseline="13888" dirty="0">
                          <a:latin typeface="Calibri"/>
                          <a:cs typeface="Calibri"/>
                        </a:rPr>
                        <a:t>)</a:t>
                      </a:r>
                      <a:endParaRPr sz="2700" baseline="13888">
                        <a:latin typeface="Calibri"/>
                        <a:cs typeface="Calibri"/>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70840">
                <a:tc>
                  <a:txBody>
                    <a:bodyPr/>
                    <a:lstStyle/>
                    <a:p>
                      <a:pPr marL="91440">
                        <a:lnSpc>
                          <a:spcPct val="100000"/>
                        </a:lnSpc>
                        <a:spcBef>
                          <a:spcPts val="254"/>
                        </a:spcBef>
                      </a:pPr>
                      <a:r>
                        <a:rPr sz="1800" dirty="0">
                          <a:latin typeface="Calibri"/>
                          <a:cs typeface="Calibri"/>
                        </a:rPr>
                        <a:t>0</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800" dirty="0">
                          <a:latin typeface="Calibri"/>
                          <a:cs typeface="Calibri"/>
                        </a:rPr>
                        <a:t>1</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9</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8</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(9,8)</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70839">
                <a:tc>
                  <a:txBody>
                    <a:bodyPr/>
                    <a:lstStyle/>
                    <a:p>
                      <a:pPr marL="91440">
                        <a:lnSpc>
                          <a:spcPct val="100000"/>
                        </a:lnSpc>
                        <a:spcBef>
                          <a:spcPts val="254"/>
                        </a:spcBef>
                      </a:pPr>
                      <a:r>
                        <a:rPr sz="1800" dirty="0">
                          <a:latin typeface="Calibri"/>
                          <a:cs typeface="Calibri"/>
                        </a:rPr>
                        <a:t>1</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800" dirty="0">
                          <a:latin typeface="Calibri"/>
                          <a:cs typeface="Calibri"/>
                        </a:rPr>
                        <a:t>=</a:t>
                      </a:r>
                      <a:r>
                        <a:rPr sz="1800" spc="-5" dirty="0">
                          <a:latin typeface="Calibri"/>
                          <a:cs typeface="Calibri"/>
                        </a:rPr>
                        <a:t> </a:t>
                      </a:r>
                      <a:r>
                        <a:rPr sz="1800" dirty="0">
                          <a:latin typeface="Calibri"/>
                          <a:cs typeface="Calibri"/>
                        </a:rPr>
                        <a:t>1</a:t>
                      </a:r>
                      <a:r>
                        <a:rPr sz="1800" spc="-10" dirty="0">
                          <a:latin typeface="Calibri"/>
                          <a:cs typeface="Calibri"/>
                        </a:rPr>
                        <a:t> </a:t>
                      </a:r>
                      <a:r>
                        <a:rPr sz="1800" dirty="0">
                          <a:latin typeface="Calibri"/>
                          <a:cs typeface="Calibri"/>
                        </a:rPr>
                        <a:t>+ </a:t>
                      </a:r>
                      <a:r>
                        <a:rPr sz="1800" spc="-5" dirty="0">
                          <a:latin typeface="Calibri"/>
                          <a:cs typeface="Calibri"/>
                        </a:rPr>
                        <a:t>2x3 </a:t>
                      </a:r>
                      <a:r>
                        <a:rPr sz="1800" dirty="0">
                          <a:latin typeface="Calibri"/>
                          <a:cs typeface="Calibri"/>
                        </a:rPr>
                        <a:t>-</a:t>
                      </a:r>
                      <a:r>
                        <a:rPr sz="1800" spc="-15" dirty="0">
                          <a:latin typeface="Calibri"/>
                          <a:cs typeface="Calibri"/>
                        </a:rPr>
                        <a:t> </a:t>
                      </a:r>
                      <a:r>
                        <a:rPr sz="1800" spc="-5" dirty="0">
                          <a:latin typeface="Calibri"/>
                          <a:cs typeface="Calibri"/>
                        </a:rPr>
                        <a:t>2x5</a:t>
                      </a:r>
                      <a:r>
                        <a:rPr sz="1800" spc="10" dirty="0">
                          <a:latin typeface="Calibri"/>
                          <a:cs typeface="Calibri"/>
                        </a:rPr>
                        <a:t> </a:t>
                      </a:r>
                      <a:r>
                        <a:rPr sz="1800" spc="-5" dirty="0">
                          <a:latin typeface="Calibri"/>
                          <a:cs typeface="Calibri"/>
                        </a:rPr>
                        <a:t>=-3</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8</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8</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(8,8)</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70840">
                <a:tc>
                  <a:txBody>
                    <a:bodyPr/>
                    <a:lstStyle/>
                    <a:p>
                      <a:pPr marL="91440">
                        <a:lnSpc>
                          <a:spcPct val="100000"/>
                        </a:lnSpc>
                        <a:spcBef>
                          <a:spcPts val="254"/>
                        </a:spcBef>
                      </a:pPr>
                      <a:r>
                        <a:rPr sz="1800" dirty="0">
                          <a:latin typeface="Calibri"/>
                          <a:cs typeface="Calibri"/>
                        </a:rPr>
                        <a:t>2</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800" dirty="0">
                          <a:latin typeface="Calibri"/>
                          <a:cs typeface="Calibri"/>
                        </a:rPr>
                        <a:t>=</a:t>
                      </a:r>
                      <a:r>
                        <a:rPr sz="1800" spc="-5" dirty="0">
                          <a:latin typeface="Calibri"/>
                          <a:cs typeface="Calibri"/>
                        </a:rPr>
                        <a:t> </a:t>
                      </a:r>
                      <a:r>
                        <a:rPr sz="1800" dirty="0">
                          <a:latin typeface="Calibri"/>
                          <a:cs typeface="Calibri"/>
                        </a:rPr>
                        <a:t>-3</a:t>
                      </a:r>
                      <a:r>
                        <a:rPr sz="1800" spc="-15" dirty="0">
                          <a:latin typeface="Calibri"/>
                          <a:cs typeface="Calibri"/>
                        </a:rPr>
                        <a:t> </a:t>
                      </a:r>
                      <a:r>
                        <a:rPr sz="1800" dirty="0">
                          <a:latin typeface="Calibri"/>
                          <a:cs typeface="Calibri"/>
                        </a:rPr>
                        <a:t>+ </a:t>
                      </a:r>
                      <a:r>
                        <a:rPr sz="1800" spc="-5" dirty="0">
                          <a:latin typeface="Calibri"/>
                          <a:cs typeface="Calibri"/>
                        </a:rPr>
                        <a:t>2x3</a:t>
                      </a:r>
                      <a:r>
                        <a:rPr sz="1800" spc="-15" dirty="0">
                          <a:latin typeface="Calibri"/>
                          <a:cs typeface="Calibri"/>
                        </a:rPr>
                        <a:t> </a:t>
                      </a:r>
                      <a:r>
                        <a:rPr sz="1800" dirty="0">
                          <a:latin typeface="Calibri"/>
                          <a:cs typeface="Calibri"/>
                        </a:rPr>
                        <a:t>= 3</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7</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9</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(7,9)</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70839">
                <a:tc>
                  <a:txBody>
                    <a:bodyPr/>
                    <a:lstStyle/>
                    <a:p>
                      <a:pPr marL="91440">
                        <a:lnSpc>
                          <a:spcPct val="100000"/>
                        </a:lnSpc>
                        <a:spcBef>
                          <a:spcPts val="254"/>
                        </a:spcBef>
                      </a:pPr>
                      <a:r>
                        <a:rPr sz="1800" dirty="0">
                          <a:latin typeface="Calibri"/>
                          <a:cs typeface="Calibri"/>
                        </a:rPr>
                        <a:t>3</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800" dirty="0">
                          <a:latin typeface="Calibri"/>
                          <a:cs typeface="Calibri"/>
                        </a:rPr>
                        <a:t>=</a:t>
                      </a:r>
                      <a:r>
                        <a:rPr sz="1800" spc="-5" dirty="0">
                          <a:latin typeface="Calibri"/>
                          <a:cs typeface="Calibri"/>
                        </a:rPr>
                        <a:t> </a:t>
                      </a:r>
                      <a:r>
                        <a:rPr sz="1800" dirty="0">
                          <a:latin typeface="Calibri"/>
                          <a:cs typeface="Calibri"/>
                        </a:rPr>
                        <a:t>3</a:t>
                      </a:r>
                      <a:r>
                        <a:rPr sz="1800" spc="-10" dirty="0">
                          <a:latin typeface="Calibri"/>
                          <a:cs typeface="Calibri"/>
                        </a:rPr>
                        <a:t> </a:t>
                      </a:r>
                      <a:r>
                        <a:rPr sz="1800" dirty="0">
                          <a:latin typeface="Calibri"/>
                          <a:cs typeface="Calibri"/>
                        </a:rPr>
                        <a:t>+ </a:t>
                      </a:r>
                      <a:r>
                        <a:rPr sz="1800" spc="-5" dirty="0">
                          <a:latin typeface="Calibri"/>
                          <a:cs typeface="Calibri"/>
                        </a:rPr>
                        <a:t>2x3 </a:t>
                      </a:r>
                      <a:r>
                        <a:rPr sz="1800" dirty="0">
                          <a:latin typeface="Calibri"/>
                          <a:cs typeface="Calibri"/>
                        </a:rPr>
                        <a:t>–</a:t>
                      </a:r>
                      <a:r>
                        <a:rPr sz="1800" spc="5" dirty="0">
                          <a:latin typeface="Calibri"/>
                          <a:cs typeface="Calibri"/>
                        </a:rPr>
                        <a:t> </a:t>
                      </a:r>
                      <a:r>
                        <a:rPr sz="1800" spc="-5" dirty="0">
                          <a:latin typeface="Calibri"/>
                          <a:cs typeface="Calibri"/>
                        </a:rPr>
                        <a:t>2x5</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-1</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6</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9</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(6,9)</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91440">
                        <a:lnSpc>
                          <a:spcPct val="100000"/>
                        </a:lnSpc>
                        <a:spcBef>
                          <a:spcPts val="254"/>
                        </a:spcBef>
                      </a:pPr>
                      <a:r>
                        <a:rPr sz="1800" dirty="0">
                          <a:latin typeface="Calibri"/>
                          <a:cs typeface="Calibri"/>
                        </a:rPr>
                        <a:t>4</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800" dirty="0">
                          <a:latin typeface="Calibri"/>
                          <a:cs typeface="Calibri"/>
                        </a:rPr>
                        <a:t>=</a:t>
                      </a:r>
                      <a:r>
                        <a:rPr sz="1800" spc="-5" dirty="0">
                          <a:latin typeface="Calibri"/>
                          <a:cs typeface="Calibri"/>
                        </a:rPr>
                        <a:t> </a:t>
                      </a:r>
                      <a:r>
                        <a:rPr sz="1800" dirty="0">
                          <a:latin typeface="Calibri"/>
                          <a:cs typeface="Calibri"/>
                        </a:rPr>
                        <a:t>-1</a:t>
                      </a:r>
                      <a:r>
                        <a:rPr sz="1800" spc="-15" dirty="0">
                          <a:latin typeface="Calibri"/>
                          <a:cs typeface="Calibri"/>
                        </a:rPr>
                        <a:t> </a:t>
                      </a:r>
                      <a:r>
                        <a:rPr sz="1800" dirty="0">
                          <a:latin typeface="Calibri"/>
                          <a:cs typeface="Calibri"/>
                        </a:rPr>
                        <a:t>+ </a:t>
                      </a:r>
                      <a:r>
                        <a:rPr sz="1800" spc="-5" dirty="0">
                          <a:latin typeface="Calibri"/>
                          <a:cs typeface="Calibri"/>
                        </a:rPr>
                        <a:t>2x3</a:t>
                      </a:r>
                      <a:r>
                        <a:rPr sz="1800" spc="-15" dirty="0">
                          <a:latin typeface="Calibri"/>
                          <a:cs typeface="Calibri"/>
                        </a:rPr>
                        <a:t> </a:t>
                      </a:r>
                      <a:r>
                        <a:rPr sz="1800" dirty="0">
                          <a:latin typeface="Calibri"/>
                          <a:cs typeface="Calibri"/>
                        </a:rPr>
                        <a:t>= 5</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dirty="0">
                          <a:latin typeface="Calibri"/>
                          <a:cs typeface="Calibri"/>
                        </a:rPr>
                        <a:t>5</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800" spc="-5" dirty="0">
                          <a:latin typeface="Calibri"/>
                          <a:cs typeface="Calibri"/>
                        </a:rPr>
                        <a:t>10</a:t>
                      </a:r>
                      <a:endParaRPr sz="18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35"/>
                        </a:spcBef>
                      </a:pPr>
                      <a:r>
                        <a:rPr sz="2400" b="1" dirty="0">
                          <a:latin typeface="Calibri"/>
                          <a:cs typeface="Calibri"/>
                        </a:rPr>
                        <a:t>(5,10)</a:t>
                      </a:r>
                      <a:endParaRPr sz="2400" dirty="0">
                        <a:latin typeface="Calibri"/>
                        <a:cs typeface="Calibri"/>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extLst>
      <p:ext uri="{BB962C8B-B14F-4D97-AF65-F5344CB8AC3E}">
        <p14:creationId xmlns="" xmlns:p14="http://schemas.microsoft.com/office/powerpoint/2010/main" val="3696413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pc="-5" dirty="0">
                <a:cs typeface="Calibri"/>
              </a:rPr>
              <a:t>Example</a:t>
            </a:r>
            <a:r>
              <a:rPr lang="en-US" spc="-5" dirty="0">
                <a:cs typeface="Calibri"/>
              </a:rPr>
              <a:t>: </a:t>
            </a:r>
            <a:r>
              <a:rPr lang="en-US" spc="-15" dirty="0">
                <a:cs typeface="Calibri"/>
              </a:rPr>
              <a:t>Digitize </a:t>
            </a:r>
            <a:r>
              <a:rPr lang="en-US" spc="-5" dirty="0">
                <a:cs typeface="Calibri"/>
              </a:rPr>
              <a:t>the </a:t>
            </a:r>
            <a:r>
              <a:rPr lang="en-US" dirty="0">
                <a:cs typeface="Calibri"/>
              </a:rPr>
              <a:t>line with </a:t>
            </a:r>
            <a:r>
              <a:rPr lang="en-US" spc="-5" dirty="0">
                <a:cs typeface="Calibri"/>
              </a:rPr>
              <a:t>end points </a:t>
            </a:r>
            <a:r>
              <a:rPr lang="en-US" spc="-5" dirty="0" smtClean="0">
                <a:cs typeface="Calibri"/>
              </a:rPr>
              <a:t>(6,2</a:t>
            </a:r>
            <a:r>
              <a:rPr lang="en-US" dirty="0" smtClean="0">
                <a:cs typeface="Calibri"/>
              </a:rPr>
              <a:t>) </a:t>
            </a:r>
            <a:r>
              <a:rPr lang="en-US" spc="-5" dirty="0">
                <a:cs typeface="Calibri"/>
              </a:rPr>
              <a:t>and </a:t>
            </a:r>
            <a:r>
              <a:rPr lang="en-US" spc="-620" dirty="0">
                <a:cs typeface="Calibri"/>
              </a:rPr>
              <a:t> </a:t>
            </a:r>
            <a:r>
              <a:rPr lang="en-US" spc="-5" dirty="0" smtClean="0">
                <a:cs typeface="Calibri"/>
              </a:rPr>
              <a:t>(3,</a:t>
            </a:r>
            <a:r>
              <a:rPr lang="en-US" spc="15" dirty="0" smtClean="0">
                <a:cs typeface="Calibri"/>
              </a:rPr>
              <a:t> </a:t>
            </a:r>
            <a:r>
              <a:rPr lang="en-US" dirty="0">
                <a:cs typeface="Calibri"/>
              </a:rPr>
              <a:t>10)</a:t>
            </a:r>
            <a:r>
              <a:rPr lang="en-US" spc="-10" dirty="0">
                <a:cs typeface="Calibri"/>
              </a:rPr>
              <a:t> </a:t>
            </a:r>
            <a:r>
              <a:rPr lang="en-US" spc="-5" dirty="0">
                <a:cs typeface="Calibri"/>
              </a:rPr>
              <a:t>using</a:t>
            </a:r>
            <a:r>
              <a:rPr lang="en-US" spc="-15" dirty="0">
                <a:cs typeface="Calibri"/>
              </a:rPr>
              <a:t> </a:t>
            </a:r>
            <a:r>
              <a:rPr lang="en-US" spc="5" dirty="0">
                <a:cs typeface="Calibri"/>
              </a:rPr>
              <a:t>BLA.</a:t>
            </a:r>
            <a:r>
              <a:rPr lang="en-US" dirty="0">
                <a:cs typeface="Calibri"/>
              </a:rPr>
              <a:t/>
            </a:r>
            <a:br>
              <a:rPr lang="en-US" dirty="0">
                <a:cs typeface="Calibri"/>
              </a:rPr>
            </a:b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7:07:57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46</a:t>
            </a:fld>
            <a:endParaRPr lang="en-US"/>
          </a:p>
        </p:txBody>
      </p:sp>
    </p:spTree>
    <p:extLst>
      <p:ext uri="{BB962C8B-B14F-4D97-AF65-F5344CB8AC3E}">
        <p14:creationId xmlns="" xmlns:p14="http://schemas.microsoft.com/office/powerpoint/2010/main" val="39999869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 dirty="0">
                <a:cs typeface="Calibri"/>
              </a:rPr>
              <a:t>Example</a:t>
            </a:r>
            <a:r>
              <a:rPr lang="en-US" sz="2800" spc="-5" dirty="0">
                <a:cs typeface="Calibri"/>
              </a:rPr>
              <a:t>: </a:t>
            </a:r>
            <a:r>
              <a:rPr lang="en-US" sz="2800" spc="-15" dirty="0">
                <a:cs typeface="Calibri"/>
              </a:rPr>
              <a:t>Digitize </a:t>
            </a:r>
            <a:r>
              <a:rPr lang="en-US" sz="2800" spc="-5" dirty="0">
                <a:cs typeface="Calibri"/>
              </a:rPr>
              <a:t>the </a:t>
            </a:r>
            <a:r>
              <a:rPr lang="en-US" sz="2800" dirty="0">
                <a:cs typeface="Calibri"/>
              </a:rPr>
              <a:t>line with </a:t>
            </a:r>
            <a:r>
              <a:rPr lang="en-US" sz="2800" spc="-5" dirty="0">
                <a:cs typeface="Calibri"/>
              </a:rPr>
              <a:t>end points (6,2</a:t>
            </a:r>
            <a:r>
              <a:rPr lang="en-US" sz="2800" dirty="0">
                <a:cs typeface="Calibri"/>
              </a:rPr>
              <a:t>) </a:t>
            </a:r>
            <a:r>
              <a:rPr lang="en-US" sz="2800" spc="-5" dirty="0">
                <a:cs typeface="Calibri"/>
              </a:rPr>
              <a:t>and </a:t>
            </a:r>
            <a:r>
              <a:rPr lang="en-US" sz="2800" spc="-620" dirty="0">
                <a:cs typeface="Calibri"/>
              </a:rPr>
              <a:t> </a:t>
            </a:r>
            <a:r>
              <a:rPr lang="en-US" sz="2800" spc="-5" dirty="0">
                <a:cs typeface="Calibri"/>
              </a:rPr>
              <a:t>(3,</a:t>
            </a:r>
            <a:r>
              <a:rPr lang="en-US" sz="2800" spc="15" dirty="0">
                <a:cs typeface="Calibri"/>
              </a:rPr>
              <a:t> </a:t>
            </a:r>
            <a:r>
              <a:rPr lang="en-US" sz="2800" dirty="0">
                <a:cs typeface="Calibri"/>
              </a:rPr>
              <a:t>10)</a:t>
            </a:r>
            <a:r>
              <a:rPr lang="en-US" sz="2800" spc="-10" dirty="0">
                <a:cs typeface="Calibri"/>
              </a:rPr>
              <a:t> </a:t>
            </a:r>
            <a:r>
              <a:rPr lang="en-US" sz="2800" spc="-5" dirty="0">
                <a:cs typeface="Calibri"/>
              </a:rPr>
              <a:t>using</a:t>
            </a:r>
            <a:r>
              <a:rPr lang="en-US" sz="2800" spc="-15" dirty="0">
                <a:cs typeface="Calibri"/>
              </a:rPr>
              <a:t> </a:t>
            </a:r>
            <a:r>
              <a:rPr lang="en-US" sz="2800" spc="5" dirty="0">
                <a:cs typeface="Calibri"/>
              </a:rPr>
              <a:t>BLA.</a:t>
            </a:r>
            <a:r>
              <a:rPr lang="en-US" sz="2800" dirty="0">
                <a:cs typeface="Calibri"/>
              </a:rPr>
              <a:t/>
            </a:r>
            <a:br>
              <a:rPr lang="en-US" sz="2800" dirty="0">
                <a:cs typeface="Calibri"/>
              </a:rPr>
            </a:br>
            <a:endParaRPr lang="en-US" sz="2800" dirty="0"/>
          </a:p>
        </p:txBody>
      </p:sp>
      <p:pic>
        <p:nvPicPr>
          <p:cNvPr id="6" name="Content Placeholder 5"/>
          <p:cNvPicPr>
            <a:picLocks noGrp="1" noChangeAspect="1"/>
          </p:cNvPicPr>
          <p:nvPr>
            <p:ph idx="1"/>
          </p:nvPr>
        </p:nvPicPr>
        <p:blipFill rotWithShape="1">
          <a:blip r:embed="rId2" cstate="print"/>
          <a:srcRect l="28811" t="19311" r="18272" b="10838"/>
          <a:stretch/>
        </p:blipFill>
        <p:spPr>
          <a:xfrm>
            <a:off x="940158" y="1690688"/>
            <a:ext cx="9453093" cy="4478292"/>
          </a:xfrm>
          <a:prstGeom prst="rect">
            <a:avLst/>
          </a:prstGeom>
        </p:spPr>
      </p:pic>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7:07:57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47</a:t>
            </a:fld>
            <a:endParaRPr lang="en-US"/>
          </a:p>
        </p:txBody>
      </p:sp>
    </p:spTree>
    <p:extLst>
      <p:ext uri="{BB962C8B-B14F-4D97-AF65-F5344CB8AC3E}">
        <p14:creationId xmlns="" xmlns:p14="http://schemas.microsoft.com/office/powerpoint/2010/main" val="9689364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Questions</a:t>
            </a:r>
            <a:endParaRPr lang="en-US" dirty="0"/>
          </a:p>
        </p:txBody>
      </p:sp>
      <p:sp>
        <p:nvSpPr>
          <p:cNvPr id="3" name="Content Placeholder 2"/>
          <p:cNvSpPr>
            <a:spLocks noGrp="1"/>
          </p:cNvSpPr>
          <p:nvPr>
            <p:ph idx="1"/>
          </p:nvPr>
        </p:nvSpPr>
        <p:spPr/>
        <p:txBody>
          <a:bodyPr/>
          <a:lstStyle/>
          <a:p>
            <a:r>
              <a:rPr lang="en-US" b="1" spc="-5" dirty="0">
                <a:cs typeface="Calibri"/>
              </a:rPr>
              <a:t>Example</a:t>
            </a:r>
            <a:r>
              <a:rPr lang="en-US" spc="-5" dirty="0">
                <a:cs typeface="Calibri"/>
              </a:rPr>
              <a:t>: </a:t>
            </a:r>
            <a:r>
              <a:rPr lang="en-US" spc="-15" dirty="0">
                <a:cs typeface="Calibri"/>
              </a:rPr>
              <a:t>Digitize </a:t>
            </a:r>
            <a:r>
              <a:rPr lang="en-US" spc="-5" dirty="0">
                <a:cs typeface="Calibri"/>
              </a:rPr>
              <a:t>the </a:t>
            </a:r>
            <a:r>
              <a:rPr lang="en-US" dirty="0">
                <a:cs typeface="Calibri"/>
              </a:rPr>
              <a:t>line with </a:t>
            </a:r>
            <a:r>
              <a:rPr lang="en-US" spc="-5" dirty="0">
                <a:cs typeface="Calibri"/>
              </a:rPr>
              <a:t>end points </a:t>
            </a:r>
            <a:r>
              <a:rPr lang="en-US" spc="-5" dirty="0" smtClean="0">
                <a:cs typeface="Calibri"/>
              </a:rPr>
              <a:t>(15,15</a:t>
            </a:r>
            <a:r>
              <a:rPr lang="en-US" dirty="0" smtClean="0">
                <a:cs typeface="Calibri"/>
              </a:rPr>
              <a:t>) </a:t>
            </a:r>
            <a:r>
              <a:rPr lang="en-US" spc="-5" dirty="0">
                <a:cs typeface="Calibri"/>
              </a:rPr>
              <a:t>and </a:t>
            </a:r>
            <a:r>
              <a:rPr lang="en-US" spc="-620" dirty="0">
                <a:cs typeface="Calibri"/>
              </a:rPr>
              <a:t> </a:t>
            </a:r>
            <a:r>
              <a:rPr lang="en-US" spc="-5" dirty="0" smtClean="0">
                <a:cs typeface="Calibri"/>
              </a:rPr>
              <a:t>(</a:t>
            </a:r>
            <a:r>
              <a:rPr lang="en-US" dirty="0" smtClean="0">
                <a:cs typeface="Calibri"/>
              </a:rPr>
              <a:t>10,18)</a:t>
            </a:r>
            <a:r>
              <a:rPr lang="en-US" spc="-10" dirty="0" smtClean="0">
                <a:cs typeface="Calibri"/>
              </a:rPr>
              <a:t> </a:t>
            </a:r>
            <a:r>
              <a:rPr lang="en-US" spc="-5" dirty="0">
                <a:cs typeface="Calibri"/>
              </a:rPr>
              <a:t>using</a:t>
            </a:r>
            <a:r>
              <a:rPr lang="en-US" spc="-15" dirty="0">
                <a:cs typeface="Calibri"/>
              </a:rPr>
              <a:t> </a:t>
            </a:r>
            <a:r>
              <a:rPr lang="en-US" spc="5" dirty="0">
                <a:cs typeface="Calibri"/>
              </a:rPr>
              <a:t>BLA</a:t>
            </a:r>
            <a:r>
              <a:rPr lang="en-US" spc="5" dirty="0" smtClean="0">
                <a:cs typeface="Calibri"/>
              </a:rPr>
              <a:t>.</a:t>
            </a:r>
          </a:p>
          <a:p>
            <a:endParaRPr lang="en-US" spc="5" dirty="0">
              <a:cs typeface="Calibri"/>
            </a:endParaRPr>
          </a:p>
          <a:p>
            <a:r>
              <a:rPr lang="en-US" b="1" spc="-5" dirty="0">
                <a:cs typeface="Calibri"/>
              </a:rPr>
              <a:t>Example</a:t>
            </a:r>
            <a:r>
              <a:rPr lang="en-US" spc="-5" dirty="0">
                <a:cs typeface="Calibri"/>
              </a:rPr>
              <a:t>: </a:t>
            </a:r>
            <a:r>
              <a:rPr lang="en-US" spc="-15" dirty="0">
                <a:cs typeface="Calibri"/>
              </a:rPr>
              <a:t>Digitize </a:t>
            </a:r>
            <a:r>
              <a:rPr lang="en-US" spc="-5" dirty="0">
                <a:cs typeface="Calibri"/>
              </a:rPr>
              <a:t>the </a:t>
            </a:r>
            <a:r>
              <a:rPr lang="en-US" dirty="0">
                <a:cs typeface="Calibri"/>
              </a:rPr>
              <a:t>line with </a:t>
            </a:r>
            <a:r>
              <a:rPr lang="en-US" spc="-5" dirty="0">
                <a:cs typeface="Calibri"/>
              </a:rPr>
              <a:t>end points </a:t>
            </a:r>
            <a:r>
              <a:rPr lang="en-US" spc="-5" dirty="0" smtClean="0">
                <a:cs typeface="Calibri"/>
              </a:rPr>
              <a:t>(20,5</a:t>
            </a:r>
            <a:r>
              <a:rPr lang="en-US" dirty="0" smtClean="0">
                <a:cs typeface="Calibri"/>
              </a:rPr>
              <a:t>) </a:t>
            </a:r>
            <a:r>
              <a:rPr lang="en-US" spc="-5" dirty="0">
                <a:cs typeface="Calibri"/>
              </a:rPr>
              <a:t>and </a:t>
            </a:r>
            <a:r>
              <a:rPr lang="en-US" spc="-620" dirty="0">
                <a:cs typeface="Calibri"/>
              </a:rPr>
              <a:t> </a:t>
            </a:r>
            <a:r>
              <a:rPr lang="en-US" spc="-5" dirty="0" smtClean="0">
                <a:cs typeface="Calibri"/>
              </a:rPr>
              <a:t>(</a:t>
            </a:r>
            <a:r>
              <a:rPr lang="en-US" dirty="0" smtClean="0">
                <a:cs typeface="Calibri"/>
              </a:rPr>
              <a:t>10,10)</a:t>
            </a:r>
            <a:r>
              <a:rPr lang="en-US" spc="-10" dirty="0" smtClean="0">
                <a:cs typeface="Calibri"/>
              </a:rPr>
              <a:t> </a:t>
            </a:r>
            <a:r>
              <a:rPr lang="en-US" spc="-5" dirty="0">
                <a:cs typeface="Calibri"/>
              </a:rPr>
              <a:t>using</a:t>
            </a:r>
            <a:r>
              <a:rPr lang="en-US" spc="-15" dirty="0">
                <a:cs typeface="Calibri"/>
              </a:rPr>
              <a:t> </a:t>
            </a:r>
            <a:r>
              <a:rPr lang="en-US" spc="5" dirty="0">
                <a:cs typeface="Calibri"/>
              </a:rPr>
              <a:t>BLA.</a:t>
            </a:r>
            <a:r>
              <a:rPr lang="en-US" dirty="0">
                <a:cs typeface="Calibri"/>
              </a:rPr>
              <a:t/>
            </a:r>
            <a:br>
              <a:rPr lang="en-US" dirty="0">
                <a:cs typeface="Calibri"/>
              </a:rPr>
            </a:br>
            <a:r>
              <a:rPr lang="en-US" dirty="0">
                <a:cs typeface="Calibri"/>
              </a:rPr>
              <a:t/>
            </a:r>
            <a:br>
              <a:rPr lang="en-US" dirty="0">
                <a:cs typeface="Calibri"/>
              </a:rPr>
            </a:b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7:07:57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48</a:t>
            </a:fld>
            <a:endParaRPr lang="en-US"/>
          </a:p>
        </p:txBody>
      </p:sp>
    </p:spTree>
    <p:extLst>
      <p:ext uri="{BB962C8B-B14F-4D97-AF65-F5344CB8AC3E}">
        <p14:creationId xmlns="" xmlns:p14="http://schemas.microsoft.com/office/powerpoint/2010/main" val="7483517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6" name="Content Placeholder 5"/>
          <p:cNvPicPr>
            <a:picLocks noGrp="1" noChangeAspect="1"/>
          </p:cNvPicPr>
          <p:nvPr>
            <p:ph idx="1"/>
          </p:nvPr>
        </p:nvPicPr>
        <p:blipFill rotWithShape="1">
          <a:blip r:embed="rId2" cstate="print"/>
          <a:srcRect l="28811" t="24046" r="17939" b="11726"/>
          <a:stretch/>
        </p:blipFill>
        <p:spPr>
          <a:xfrm>
            <a:off x="1313646" y="1519708"/>
            <a:ext cx="8641724" cy="4675031"/>
          </a:xfrm>
          <a:prstGeom prst="rect">
            <a:avLst/>
          </a:prstGeom>
        </p:spPr>
      </p:pic>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7:07:57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49</a:t>
            </a:fld>
            <a:endParaRPr lang="en-US"/>
          </a:p>
        </p:txBody>
      </p:sp>
    </p:spTree>
    <p:extLst>
      <p:ext uri="{BB962C8B-B14F-4D97-AF65-F5344CB8AC3E}">
        <p14:creationId xmlns="" xmlns:p14="http://schemas.microsoft.com/office/powerpoint/2010/main" val="1797866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Remember!!!</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4000" dirty="0" err="1"/>
              <a:t>x</a:t>
            </a:r>
            <a:r>
              <a:rPr lang="en-US" sz="4000" baseline="-25000" dirty="0" err="1"/>
              <a:t>k</a:t>
            </a:r>
            <a:r>
              <a:rPr lang="en-US" sz="4000" baseline="-25000" dirty="0"/>
              <a:t> </a:t>
            </a:r>
            <a:r>
              <a:rPr lang="en-US" sz="4000" dirty="0" smtClean="0"/>
              <a:t> :the value of ‘x’ at any instant ‘k’</a:t>
            </a:r>
            <a:endParaRPr lang="en-US" sz="4000" baseline="-25000" dirty="0"/>
          </a:p>
          <a:p>
            <a:r>
              <a:rPr lang="en-US" sz="4000" dirty="0" smtClean="0"/>
              <a:t>x</a:t>
            </a:r>
            <a:r>
              <a:rPr lang="en-US" sz="4000" baseline="-25000" dirty="0" smtClean="0"/>
              <a:t>k+1 </a:t>
            </a:r>
            <a:r>
              <a:rPr lang="en-US" sz="4000" dirty="0" smtClean="0"/>
              <a:t> :next value after </a:t>
            </a:r>
            <a:r>
              <a:rPr lang="en-US" sz="4000" dirty="0" err="1" smtClean="0"/>
              <a:t>x</a:t>
            </a:r>
            <a:r>
              <a:rPr lang="en-US" sz="4000" baseline="-25000" dirty="0" err="1" smtClean="0"/>
              <a:t>k</a:t>
            </a:r>
            <a:endParaRPr lang="en-US" sz="4000" baseline="-25000" dirty="0" smtClean="0"/>
          </a:p>
          <a:p>
            <a:r>
              <a:rPr lang="en-US" sz="4000" dirty="0" smtClean="0"/>
              <a:t>x</a:t>
            </a:r>
            <a:r>
              <a:rPr lang="en-US" sz="4000" baseline="-25000" dirty="0" smtClean="0"/>
              <a:t>k</a:t>
            </a:r>
            <a:r>
              <a:rPr lang="en-US" sz="4000" dirty="0" smtClean="0"/>
              <a:t>+1  :</a:t>
            </a:r>
            <a:r>
              <a:rPr lang="en-US" sz="4000" dirty="0" err="1" smtClean="0"/>
              <a:t>x</a:t>
            </a:r>
            <a:r>
              <a:rPr lang="en-US" sz="4000" baseline="-25000" dirty="0" err="1" smtClean="0"/>
              <a:t>k</a:t>
            </a:r>
            <a:r>
              <a:rPr lang="en-US" sz="4000" dirty="0" smtClean="0"/>
              <a:t> is added with one pixel</a:t>
            </a:r>
            <a:endParaRPr lang="en-US" sz="4000"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7:07:54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5</a:t>
            </a:fld>
            <a:endParaRPr lang="en-US"/>
          </a:p>
        </p:txBody>
      </p:sp>
    </p:spTree>
    <p:extLst>
      <p:ext uri="{BB962C8B-B14F-4D97-AF65-F5344CB8AC3E}">
        <p14:creationId xmlns="" xmlns:p14="http://schemas.microsoft.com/office/powerpoint/2010/main" val="30262964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9557" y="102768"/>
            <a:ext cx="11506835" cy="6320576"/>
          </a:xfrm>
          <a:prstGeom prst="rect">
            <a:avLst/>
          </a:prstGeom>
        </p:spPr>
        <p:txBody>
          <a:bodyPr vert="horz" wrap="square" lIns="0" tIns="100965" rIns="0" bIns="0" rtlCol="0">
            <a:spAutoFit/>
          </a:bodyPr>
          <a:lstStyle/>
          <a:p>
            <a:pPr marL="12700" algn="just">
              <a:lnSpc>
                <a:spcPct val="100000"/>
              </a:lnSpc>
              <a:spcBef>
                <a:spcPts val="795"/>
              </a:spcBef>
            </a:pPr>
            <a:r>
              <a:rPr sz="2800" b="1" dirty="0">
                <a:latin typeface="Times New Roman"/>
                <a:cs typeface="Times New Roman"/>
              </a:rPr>
              <a:t>Advantages</a:t>
            </a:r>
            <a:r>
              <a:rPr sz="2800" b="1" spc="-105" dirty="0">
                <a:latin typeface="Times New Roman"/>
                <a:cs typeface="Times New Roman"/>
              </a:rPr>
              <a:t> </a:t>
            </a:r>
            <a:r>
              <a:rPr sz="2800" b="1" dirty="0">
                <a:latin typeface="Times New Roman"/>
                <a:cs typeface="Times New Roman"/>
              </a:rPr>
              <a:t>of</a:t>
            </a:r>
            <a:r>
              <a:rPr sz="2800" b="1" spc="-45" dirty="0">
                <a:latin typeface="Times New Roman"/>
                <a:cs typeface="Times New Roman"/>
              </a:rPr>
              <a:t> </a:t>
            </a:r>
            <a:r>
              <a:rPr sz="2800" b="1" spc="-20" dirty="0">
                <a:latin typeface="Times New Roman"/>
                <a:cs typeface="Times New Roman"/>
              </a:rPr>
              <a:t>Bresenham’s</a:t>
            </a:r>
            <a:r>
              <a:rPr sz="2800" b="1" spc="-100" dirty="0">
                <a:latin typeface="Times New Roman"/>
                <a:cs typeface="Times New Roman"/>
              </a:rPr>
              <a:t> </a:t>
            </a:r>
            <a:r>
              <a:rPr sz="2800" b="1" dirty="0">
                <a:latin typeface="Times New Roman"/>
                <a:cs typeface="Times New Roman"/>
              </a:rPr>
              <a:t>line</a:t>
            </a:r>
            <a:r>
              <a:rPr sz="2800" b="1" spc="-65" dirty="0">
                <a:latin typeface="Times New Roman"/>
                <a:cs typeface="Times New Roman"/>
              </a:rPr>
              <a:t> </a:t>
            </a:r>
            <a:r>
              <a:rPr sz="2800" b="1" dirty="0">
                <a:latin typeface="Times New Roman"/>
                <a:cs typeface="Times New Roman"/>
              </a:rPr>
              <a:t>algorithm</a:t>
            </a:r>
            <a:r>
              <a:rPr sz="2800" b="1" spc="-90" dirty="0">
                <a:latin typeface="Times New Roman"/>
                <a:cs typeface="Times New Roman"/>
              </a:rPr>
              <a:t> </a:t>
            </a:r>
            <a:r>
              <a:rPr sz="2800" b="1" dirty="0">
                <a:latin typeface="Times New Roman"/>
                <a:cs typeface="Times New Roman"/>
              </a:rPr>
              <a:t>(BLA)</a:t>
            </a:r>
            <a:r>
              <a:rPr sz="2800" b="1" spc="-70" dirty="0">
                <a:latin typeface="Times New Roman"/>
                <a:cs typeface="Times New Roman"/>
              </a:rPr>
              <a:t> </a:t>
            </a:r>
            <a:r>
              <a:rPr sz="2800" b="1" dirty="0">
                <a:latin typeface="Times New Roman"/>
                <a:cs typeface="Times New Roman"/>
              </a:rPr>
              <a:t>over</a:t>
            </a:r>
            <a:r>
              <a:rPr sz="2800" b="1" spc="-80" dirty="0">
                <a:latin typeface="Times New Roman"/>
                <a:cs typeface="Times New Roman"/>
              </a:rPr>
              <a:t> </a:t>
            </a:r>
            <a:r>
              <a:rPr sz="2800" b="1" spc="-20" dirty="0">
                <a:latin typeface="Times New Roman"/>
                <a:cs typeface="Times New Roman"/>
              </a:rPr>
              <a:t>DDA:</a:t>
            </a:r>
            <a:endParaRPr sz="2800">
              <a:latin typeface="Times New Roman"/>
              <a:cs typeface="Times New Roman"/>
            </a:endParaRPr>
          </a:p>
          <a:p>
            <a:pPr marL="253365" marR="319405" indent="-228600" algn="just">
              <a:lnSpc>
                <a:spcPct val="103000"/>
              </a:lnSpc>
              <a:spcBef>
                <a:spcPts val="595"/>
              </a:spcBef>
              <a:buFont typeface="Microsoft Sans Serif"/>
              <a:buChar char="-"/>
              <a:tabLst>
                <a:tab pos="253365" algn="l"/>
              </a:tabLst>
            </a:pPr>
            <a:r>
              <a:rPr sz="2800" dirty="0">
                <a:latin typeface="Times New Roman"/>
                <a:cs typeface="Times New Roman"/>
              </a:rPr>
              <a:t>In</a:t>
            </a:r>
            <a:r>
              <a:rPr sz="2800" spc="105" dirty="0">
                <a:latin typeface="Times New Roman"/>
                <a:cs typeface="Times New Roman"/>
              </a:rPr>
              <a:t> </a:t>
            </a:r>
            <a:r>
              <a:rPr sz="2800" dirty="0">
                <a:latin typeface="Times New Roman"/>
                <a:cs typeface="Times New Roman"/>
              </a:rPr>
              <a:t>DDA</a:t>
            </a:r>
            <a:r>
              <a:rPr sz="2800" spc="-55" dirty="0">
                <a:latin typeface="Times New Roman"/>
                <a:cs typeface="Times New Roman"/>
              </a:rPr>
              <a:t> </a:t>
            </a:r>
            <a:r>
              <a:rPr sz="2800" dirty="0">
                <a:latin typeface="Times New Roman"/>
                <a:cs typeface="Times New Roman"/>
              </a:rPr>
              <a:t>algorithm</a:t>
            </a:r>
            <a:r>
              <a:rPr sz="2800" spc="95" dirty="0">
                <a:latin typeface="Times New Roman"/>
                <a:cs typeface="Times New Roman"/>
              </a:rPr>
              <a:t> </a:t>
            </a:r>
            <a:r>
              <a:rPr sz="2800" dirty="0">
                <a:latin typeface="Times New Roman"/>
                <a:cs typeface="Times New Roman"/>
              </a:rPr>
              <a:t>each</a:t>
            </a:r>
            <a:r>
              <a:rPr sz="2800" spc="100" dirty="0">
                <a:latin typeface="Times New Roman"/>
                <a:cs typeface="Times New Roman"/>
              </a:rPr>
              <a:t> </a:t>
            </a:r>
            <a:r>
              <a:rPr sz="2800" dirty="0">
                <a:latin typeface="Times New Roman"/>
                <a:cs typeface="Times New Roman"/>
              </a:rPr>
              <a:t>successive</a:t>
            </a:r>
            <a:r>
              <a:rPr sz="2800" spc="100" dirty="0">
                <a:latin typeface="Times New Roman"/>
                <a:cs typeface="Times New Roman"/>
              </a:rPr>
              <a:t> </a:t>
            </a:r>
            <a:r>
              <a:rPr sz="2800" dirty="0">
                <a:latin typeface="Times New Roman"/>
                <a:cs typeface="Times New Roman"/>
              </a:rPr>
              <a:t>point</a:t>
            </a:r>
            <a:r>
              <a:rPr sz="2800" spc="80" dirty="0">
                <a:latin typeface="Times New Roman"/>
                <a:cs typeface="Times New Roman"/>
              </a:rPr>
              <a:t> </a:t>
            </a:r>
            <a:r>
              <a:rPr sz="2800" dirty="0">
                <a:latin typeface="Times New Roman"/>
                <a:cs typeface="Times New Roman"/>
              </a:rPr>
              <a:t>is</a:t>
            </a:r>
            <a:r>
              <a:rPr sz="2800" spc="75" dirty="0">
                <a:latin typeface="Times New Roman"/>
                <a:cs typeface="Times New Roman"/>
              </a:rPr>
              <a:t> </a:t>
            </a:r>
            <a:r>
              <a:rPr sz="2800" dirty="0">
                <a:latin typeface="Times New Roman"/>
                <a:cs typeface="Times New Roman"/>
              </a:rPr>
              <a:t>computed</a:t>
            </a:r>
            <a:r>
              <a:rPr sz="2800" spc="105" dirty="0">
                <a:latin typeface="Times New Roman"/>
                <a:cs typeface="Times New Roman"/>
              </a:rPr>
              <a:t> </a:t>
            </a:r>
            <a:r>
              <a:rPr sz="2800" dirty="0">
                <a:latin typeface="Times New Roman"/>
                <a:cs typeface="Times New Roman"/>
              </a:rPr>
              <a:t>in</a:t>
            </a:r>
            <a:r>
              <a:rPr sz="2800" spc="95" dirty="0">
                <a:latin typeface="Times New Roman"/>
                <a:cs typeface="Times New Roman"/>
              </a:rPr>
              <a:t> </a:t>
            </a:r>
            <a:r>
              <a:rPr sz="2800" dirty="0">
                <a:latin typeface="Times New Roman"/>
                <a:cs typeface="Times New Roman"/>
              </a:rPr>
              <a:t>floating</a:t>
            </a:r>
            <a:r>
              <a:rPr sz="2800" spc="75" dirty="0">
                <a:latin typeface="Times New Roman"/>
                <a:cs typeface="Times New Roman"/>
              </a:rPr>
              <a:t> </a:t>
            </a:r>
            <a:r>
              <a:rPr sz="2800" dirty="0">
                <a:latin typeface="Times New Roman"/>
                <a:cs typeface="Times New Roman"/>
              </a:rPr>
              <a:t>point,</a:t>
            </a:r>
            <a:r>
              <a:rPr sz="2800" spc="95" dirty="0">
                <a:latin typeface="Times New Roman"/>
                <a:cs typeface="Times New Roman"/>
              </a:rPr>
              <a:t> </a:t>
            </a:r>
            <a:r>
              <a:rPr sz="2800" dirty="0">
                <a:latin typeface="Times New Roman"/>
                <a:cs typeface="Times New Roman"/>
              </a:rPr>
              <a:t>so</a:t>
            </a:r>
            <a:r>
              <a:rPr sz="2800" spc="70" dirty="0">
                <a:latin typeface="Times New Roman"/>
                <a:cs typeface="Times New Roman"/>
              </a:rPr>
              <a:t> </a:t>
            </a:r>
            <a:r>
              <a:rPr sz="2800" spc="-25" dirty="0">
                <a:latin typeface="Times New Roman"/>
                <a:cs typeface="Times New Roman"/>
              </a:rPr>
              <a:t>it </a:t>
            </a:r>
            <a:r>
              <a:rPr sz="2800" dirty="0">
                <a:latin typeface="Times New Roman"/>
                <a:cs typeface="Times New Roman"/>
              </a:rPr>
              <a:t>required</a:t>
            </a:r>
            <a:r>
              <a:rPr sz="2800" spc="690" dirty="0">
                <a:latin typeface="Times New Roman"/>
                <a:cs typeface="Times New Roman"/>
              </a:rPr>
              <a:t> </a:t>
            </a:r>
            <a:r>
              <a:rPr sz="2800" dirty="0">
                <a:latin typeface="Times New Roman"/>
                <a:cs typeface="Times New Roman"/>
              </a:rPr>
              <a:t>more</a:t>
            </a:r>
            <a:r>
              <a:rPr sz="2800" spc="-25" dirty="0">
                <a:latin typeface="Times New Roman"/>
                <a:cs typeface="Times New Roman"/>
              </a:rPr>
              <a:t> </a:t>
            </a:r>
            <a:r>
              <a:rPr sz="2800" dirty="0">
                <a:latin typeface="Times New Roman"/>
                <a:cs typeface="Times New Roman"/>
              </a:rPr>
              <a:t>time</a:t>
            </a:r>
            <a:r>
              <a:rPr sz="2800" spc="-10" dirty="0">
                <a:latin typeface="Times New Roman"/>
                <a:cs typeface="Times New Roman"/>
              </a:rPr>
              <a:t> </a:t>
            </a:r>
            <a:r>
              <a:rPr sz="2800" dirty="0">
                <a:latin typeface="Times New Roman"/>
                <a:cs typeface="Times New Roman"/>
              </a:rPr>
              <a:t>and memory</a:t>
            </a:r>
            <a:r>
              <a:rPr sz="2800" spc="-15" dirty="0">
                <a:latin typeface="Times New Roman"/>
                <a:cs typeface="Times New Roman"/>
              </a:rPr>
              <a:t> </a:t>
            </a:r>
            <a:r>
              <a:rPr sz="2800" dirty="0">
                <a:latin typeface="Times New Roman"/>
                <a:cs typeface="Times New Roman"/>
              </a:rPr>
              <a:t>space.</a:t>
            </a:r>
            <a:r>
              <a:rPr sz="2800" spc="-20" dirty="0">
                <a:latin typeface="Times New Roman"/>
                <a:cs typeface="Times New Roman"/>
              </a:rPr>
              <a:t> </a:t>
            </a:r>
            <a:r>
              <a:rPr sz="2800" dirty="0">
                <a:latin typeface="Times New Roman"/>
                <a:cs typeface="Times New Roman"/>
              </a:rPr>
              <a:t>While</a:t>
            </a:r>
            <a:r>
              <a:rPr sz="2800" spc="-20" dirty="0">
                <a:latin typeface="Times New Roman"/>
                <a:cs typeface="Times New Roman"/>
              </a:rPr>
              <a:t> </a:t>
            </a:r>
            <a:r>
              <a:rPr sz="2800" dirty="0">
                <a:latin typeface="Times New Roman"/>
                <a:cs typeface="Times New Roman"/>
              </a:rPr>
              <a:t>in</a:t>
            </a:r>
            <a:r>
              <a:rPr sz="2800" spc="-15" dirty="0">
                <a:latin typeface="Times New Roman"/>
                <a:cs typeface="Times New Roman"/>
              </a:rPr>
              <a:t> </a:t>
            </a:r>
            <a:r>
              <a:rPr sz="2800" dirty="0">
                <a:latin typeface="Times New Roman"/>
                <a:cs typeface="Times New Roman"/>
              </a:rPr>
              <a:t>BLA</a:t>
            </a:r>
            <a:r>
              <a:rPr sz="2800" spc="-160" dirty="0">
                <a:latin typeface="Times New Roman"/>
                <a:cs typeface="Times New Roman"/>
              </a:rPr>
              <a:t> </a:t>
            </a:r>
            <a:r>
              <a:rPr sz="2800" dirty="0">
                <a:latin typeface="Times New Roman"/>
                <a:cs typeface="Times New Roman"/>
              </a:rPr>
              <a:t>each successive</a:t>
            </a:r>
            <a:r>
              <a:rPr sz="2800" spc="-15" dirty="0">
                <a:latin typeface="Times New Roman"/>
                <a:cs typeface="Times New Roman"/>
              </a:rPr>
              <a:t> </a:t>
            </a:r>
            <a:r>
              <a:rPr sz="2800" spc="-10" dirty="0">
                <a:latin typeface="Times New Roman"/>
                <a:cs typeface="Times New Roman"/>
              </a:rPr>
              <a:t>point </a:t>
            </a:r>
            <a:r>
              <a:rPr sz="2800" dirty="0">
                <a:latin typeface="Times New Roman"/>
                <a:cs typeface="Times New Roman"/>
              </a:rPr>
              <a:t>is</a:t>
            </a:r>
            <a:r>
              <a:rPr sz="2800" spc="100" dirty="0">
                <a:latin typeface="Times New Roman"/>
                <a:cs typeface="Times New Roman"/>
              </a:rPr>
              <a:t> </a:t>
            </a:r>
            <a:r>
              <a:rPr sz="2800" dirty="0">
                <a:latin typeface="Times New Roman"/>
                <a:cs typeface="Times New Roman"/>
              </a:rPr>
              <a:t>calculated</a:t>
            </a:r>
            <a:r>
              <a:rPr sz="2800" spc="114" dirty="0">
                <a:latin typeface="Times New Roman"/>
                <a:cs typeface="Times New Roman"/>
              </a:rPr>
              <a:t> </a:t>
            </a:r>
            <a:r>
              <a:rPr sz="2800" dirty="0">
                <a:latin typeface="Times New Roman"/>
                <a:cs typeface="Times New Roman"/>
              </a:rPr>
              <a:t>in</a:t>
            </a:r>
            <a:r>
              <a:rPr sz="2800" spc="114" dirty="0">
                <a:latin typeface="Times New Roman"/>
                <a:cs typeface="Times New Roman"/>
              </a:rPr>
              <a:t>  </a:t>
            </a:r>
            <a:r>
              <a:rPr sz="2800" dirty="0">
                <a:latin typeface="Times New Roman"/>
                <a:cs typeface="Times New Roman"/>
              </a:rPr>
              <a:t>integer</a:t>
            </a:r>
            <a:r>
              <a:rPr sz="2800" spc="120" dirty="0">
                <a:latin typeface="Times New Roman"/>
                <a:cs typeface="Times New Roman"/>
              </a:rPr>
              <a:t> </a:t>
            </a:r>
            <a:r>
              <a:rPr sz="2800" dirty="0">
                <a:latin typeface="Times New Roman"/>
                <a:cs typeface="Times New Roman"/>
              </a:rPr>
              <a:t>value</a:t>
            </a:r>
            <a:r>
              <a:rPr sz="2800" spc="100" dirty="0">
                <a:latin typeface="Times New Roman"/>
                <a:cs typeface="Times New Roman"/>
              </a:rPr>
              <a:t> </a:t>
            </a:r>
            <a:r>
              <a:rPr sz="2800" dirty="0">
                <a:latin typeface="Times New Roman"/>
                <a:cs typeface="Times New Roman"/>
              </a:rPr>
              <a:t>or</a:t>
            </a:r>
            <a:r>
              <a:rPr sz="2800" spc="140" dirty="0">
                <a:latin typeface="Times New Roman"/>
                <a:cs typeface="Times New Roman"/>
              </a:rPr>
              <a:t> </a:t>
            </a:r>
            <a:r>
              <a:rPr sz="2800" dirty="0">
                <a:latin typeface="Times New Roman"/>
                <a:cs typeface="Times New Roman"/>
              </a:rPr>
              <a:t>whole</a:t>
            </a:r>
            <a:r>
              <a:rPr sz="2800" spc="95" dirty="0">
                <a:latin typeface="Times New Roman"/>
                <a:cs typeface="Times New Roman"/>
              </a:rPr>
              <a:t> </a:t>
            </a:r>
            <a:r>
              <a:rPr sz="2800" dirty="0">
                <a:latin typeface="Times New Roman"/>
                <a:cs typeface="Times New Roman"/>
              </a:rPr>
              <a:t>number.</a:t>
            </a:r>
            <a:r>
              <a:rPr sz="2800" spc="120" dirty="0">
                <a:latin typeface="Times New Roman"/>
                <a:cs typeface="Times New Roman"/>
              </a:rPr>
              <a:t> </a:t>
            </a:r>
            <a:r>
              <a:rPr sz="2800" dirty="0">
                <a:latin typeface="Times New Roman"/>
                <a:cs typeface="Times New Roman"/>
              </a:rPr>
              <a:t>So</a:t>
            </a:r>
            <a:r>
              <a:rPr sz="2800" spc="120" dirty="0">
                <a:latin typeface="Times New Roman"/>
                <a:cs typeface="Times New Roman"/>
              </a:rPr>
              <a:t> </a:t>
            </a:r>
            <a:r>
              <a:rPr sz="2800" dirty="0">
                <a:latin typeface="Times New Roman"/>
                <a:cs typeface="Times New Roman"/>
              </a:rPr>
              <a:t>it</a:t>
            </a:r>
            <a:r>
              <a:rPr sz="2800" spc="105" dirty="0">
                <a:latin typeface="Times New Roman"/>
                <a:cs typeface="Times New Roman"/>
              </a:rPr>
              <a:t> </a:t>
            </a:r>
            <a:r>
              <a:rPr sz="2800" dirty="0">
                <a:latin typeface="Times New Roman"/>
                <a:cs typeface="Times New Roman"/>
              </a:rPr>
              <a:t>requires</a:t>
            </a:r>
            <a:r>
              <a:rPr sz="2800" spc="105" dirty="0">
                <a:latin typeface="Times New Roman"/>
                <a:cs typeface="Times New Roman"/>
              </a:rPr>
              <a:t> </a:t>
            </a:r>
            <a:r>
              <a:rPr sz="2800" dirty="0">
                <a:latin typeface="Times New Roman"/>
                <a:cs typeface="Times New Roman"/>
              </a:rPr>
              <a:t>less</a:t>
            </a:r>
            <a:r>
              <a:rPr sz="2800" spc="95" dirty="0">
                <a:latin typeface="Times New Roman"/>
                <a:cs typeface="Times New Roman"/>
              </a:rPr>
              <a:t> </a:t>
            </a:r>
            <a:r>
              <a:rPr sz="2800" dirty="0">
                <a:latin typeface="Times New Roman"/>
                <a:cs typeface="Times New Roman"/>
              </a:rPr>
              <a:t>time</a:t>
            </a:r>
            <a:r>
              <a:rPr sz="2800" spc="95" dirty="0">
                <a:latin typeface="Times New Roman"/>
                <a:cs typeface="Times New Roman"/>
              </a:rPr>
              <a:t> </a:t>
            </a:r>
            <a:r>
              <a:rPr sz="2800" spc="-25" dirty="0">
                <a:latin typeface="Times New Roman"/>
                <a:cs typeface="Times New Roman"/>
              </a:rPr>
              <a:t>and </a:t>
            </a:r>
            <a:r>
              <a:rPr sz="2800" dirty="0">
                <a:latin typeface="Times New Roman"/>
                <a:cs typeface="Times New Roman"/>
              </a:rPr>
              <a:t>less</a:t>
            </a:r>
            <a:r>
              <a:rPr sz="2800" spc="-40" dirty="0">
                <a:latin typeface="Times New Roman"/>
                <a:cs typeface="Times New Roman"/>
              </a:rPr>
              <a:t> </a:t>
            </a:r>
            <a:r>
              <a:rPr sz="2800" spc="-10" dirty="0">
                <a:latin typeface="Times New Roman"/>
                <a:cs typeface="Times New Roman"/>
              </a:rPr>
              <a:t>memory</a:t>
            </a:r>
            <a:endParaRPr sz="2800">
              <a:latin typeface="Times New Roman"/>
              <a:cs typeface="Times New Roman"/>
            </a:endParaRPr>
          </a:p>
          <a:p>
            <a:pPr marL="253365" marR="5080" indent="-228600" algn="just">
              <a:lnSpc>
                <a:spcPct val="103099"/>
              </a:lnSpc>
              <a:spcBef>
                <a:spcPts val="1000"/>
              </a:spcBef>
              <a:buFont typeface="Microsoft Sans Serif"/>
              <a:buChar char="-"/>
              <a:tabLst>
                <a:tab pos="253365" algn="l"/>
              </a:tabLst>
            </a:pPr>
            <a:r>
              <a:rPr sz="2800" dirty="0">
                <a:latin typeface="Times New Roman"/>
                <a:cs typeface="Times New Roman"/>
              </a:rPr>
              <a:t>In</a:t>
            </a:r>
            <a:r>
              <a:rPr sz="2800" spc="35" dirty="0">
                <a:latin typeface="Times New Roman"/>
                <a:cs typeface="Times New Roman"/>
              </a:rPr>
              <a:t> </a:t>
            </a:r>
            <a:r>
              <a:rPr sz="2800" dirty="0">
                <a:latin typeface="Times New Roman"/>
                <a:cs typeface="Times New Roman"/>
              </a:rPr>
              <a:t>DDA,</a:t>
            </a:r>
            <a:r>
              <a:rPr sz="2800" spc="35" dirty="0">
                <a:latin typeface="Times New Roman"/>
                <a:cs typeface="Times New Roman"/>
              </a:rPr>
              <a:t> </a:t>
            </a:r>
            <a:r>
              <a:rPr sz="2800" dirty="0">
                <a:latin typeface="Times New Roman"/>
                <a:cs typeface="Times New Roman"/>
              </a:rPr>
              <a:t>since</a:t>
            </a:r>
            <a:r>
              <a:rPr sz="2800" spc="25" dirty="0">
                <a:latin typeface="Times New Roman"/>
                <a:cs typeface="Times New Roman"/>
              </a:rPr>
              <a:t> </a:t>
            </a:r>
            <a:r>
              <a:rPr sz="2800" dirty="0">
                <a:latin typeface="Times New Roman"/>
                <a:cs typeface="Times New Roman"/>
              </a:rPr>
              <a:t>the</a:t>
            </a:r>
            <a:r>
              <a:rPr sz="2800" spc="40" dirty="0">
                <a:latin typeface="Times New Roman"/>
                <a:cs typeface="Times New Roman"/>
              </a:rPr>
              <a:t> </a:t>
            </a:r>
            <a:r>
              <a:rPr sz="2800" dirty="0">
                <a:latin typeface="Times New Roman"/>
                <a:cs typeface="Times New Roman"/>
              </a:rPr>
              <a:t>calculated</a:t>
            </a:r>
            <a:r>
              <a:rPr sz="2800" spc="45" dirty="0">
                <a:latin typeface="Times New Roman"/>
                <a:cs typeface="Times New Roman"/>
              </a:rPr>
              <a:t> </a:t>
            </a:r>
            <a:r>
              <a:rPr sz="2800" dirty="0">
                <a:latin typeface="Times New Roman"/>
                <a:cs typeface="Times New Roman"/>
              </a:rPr>
              <a:t>point</a:t>
            </a:r>
            <a:r>
              <a:rPr sz="2800" spc="30" dirty="0">
                <a:latin typeface="Times New Roman"/>
                <a:cs typeface="Times New Roman"/>
              </a:rPr>
              <a:t> </a:t>
            </a:r>
            <a:r>
              <a:rPr sz="2800" dirty="0">
                <a:latin typeface="Times New Roman"/>
                <a:cs typeface="Times New Roman"/>
              </a:rPr>
              <a:t>value</a:t>
            </a:r>
            <a:r>
              <a:rPr sz="2800" spc="15" dirty="0">
                <a:latin typeface="Times New Roman"/>
                <a:cs typeface="Times New Roman"/>
              </a:rPr>
              <a:t> </a:t>
            </a:r>
            <a:r>
              <a:rPr sz="2800" dirty="0">
                <a:latin typeface="Times New Roman"/>
                <a:cs typeface="Times New Roman"/>
              </a:rPr>
              <a:t>is</a:t>
            </a:r>
            <a:r>
              <a:rPr sz="2800" spc="40" dirty="0">
                <a:latin typeface="Times New Roman"/>
                <a:cs typeface="Times New Roman"/>
              </a:rPr>
              <a:t> </a:t>
            </a:r>
            <a:r>
              <a:rPr sz="2800" dirty="0">
                <a:latin typeface="Times New Roman"/>
                <a:cs typeface="Times New Roman"/>
              </a:rPr>
              <a:t>floating</a:t>
            </a:r>
            <a:r>
              <a:rPr sz="2800" spc="40" dirty="0">
                <a:latin typeface="Times New Roman"/>
                <a:cs typeface="Times New Roman"/>
              </a:rPr>
              <a:t> </a:t>
            </a:r>
            <a:r>
              <a:rPr sz="2800" dirty="0">
                <a:latin typeface="Times New Roman"/>
                <a:cs typeface="Times New Roman"/>
              </a:rPr>
              <a:t>point</a:t>
            </a:r>
            <a:r>
              <a:rPr sz="2800" spc="30" dirty="0">
                <a:latin typeface="Times New Roman"/>
                <a:cs typeface="Times New Roman"/>
              </a:rPr>
              <a:t> </a:t>
            </a:r>
            <a:r>
              <a:rPr sz="2800" dirty="0">
                <a:latin typeface="Times New Roman"/>
                <a:cs typeface="Times New Roman"/>
              </a:rPr>
              <a:t>number,</a:t>
            </a:r>
            <a:r>
              <a:rPr sz="2800" spc="35" dirty="0">
                <a:latin typeface="Times New Roman"/>
                <a:cs typeface="Times New Roman"/>
              </a:rPr>
              <a:t> </a:t>
            </a:r>
            <a:r>
              <a:rPr sz="2800" dirty="0">
                <a:latin typeface="Times New Roman"/>
                <a:cs typeface="Times New Roman"/>
              </a:rPr>
              <a:t>it</a:t>
            </a:r>
            <a:r>
              <a:rPr sz="2800" spc="15" dirty="0">
                <a:latin typeface="Times New Roman"/>
                <a:cs typeface="Times New Roman"/>
              </a:rPr>
              <a:t> </a:t>
            </a:r>
            <a:r>
              <a:rPr sz="2800" dirty="0">
                <a:latin typeface="Times New Roman"/>
                <a:cs typeface="Times New Roman"/>
              </a:rPr>
              <a:t>should</a:t>
            </a:r>
            <a:r>
              <a:rPr sz="2800" spc="30" dirty="0">
                <a:latin typeface="Times New Roman"/>
                <a:cs typeface="Times New Roman"/>
              </a:rPr>
              <a:t> </a:t>
            </a:r>
            <a:r>
              <a:rPr sz="2800" spc="-25" dirty="0">
                <a:latin typeface="Times New Roman"/>
                <a:cs typeface="Times New Roman"/>
              </a:rPr>
              <a:t>be </a:t>
            </a:r>
            <a:r>
              <a:rPr sz="2800" dirty="0">
                <a:latin typeface="Times New Roman"/>
                <a:cs typeface="Times New Roman"/>
              </a:rPr>
              <a:t>rounded</a:t>
            </a:r>
            <a:r>
              <a:rPr sz="2800" spc="315" dirty="0">
                <a:latin typeface="Times New Roman"/>
                <a:cs typeface="Times New Roman"/>
              </a:rPr>
              <a:t> </a:t>
            </a:r>
            <a:r>
              <a:rPr sz="2800" dirty="0">
                <a:latin typeface="Times New Roman"/>
                <a:cs typeface="Times New Roman"/>
              </a:rPr>
              <a:t>at</a:t>
            </a:r>
            <a:r>
              <a:rPr sz="2800" spc="315" dirty="0">
                <a:latin typeface="Times New Roman"/>
                <a:cs typeface="Times New Roman"/>
              </a:rPr>
              <a:t>  </a:t>
            </a:r>
            <a:r>
              <a:rPr sz="2800" dirty="0">
                <a:latin typeface="Times New Roman"/>
                <a:cs typeface="Times New Roman"/>
              </a:rPr>
              <a:t>the</a:t>
            </a:r>
            <a:r>
              <a:rPr sz="2800" spc="310" dirty="0">
                <a:latin typeface="Times New Roman"/>
                <a:cs typeface="Times New Roman"/>
              </a:rPr>
              <a:t> </a:t>
            </a:r>
            <a:r>
              <a:rPr sz="2800" dirty="0">
                <a:latin typeface="Times New Roman"/>
                <a:cs typeface="Times New Roman"/>
              </a:rPr>
              <a:t>end</a:t>
            </a:r>
            <a:r>
              <a:rPr sz="2800" spc="300" dirty="0">
                <a:latin typeface="Times New Roman"/>
                <a:cs typeface="Times New Roman"/>
              </a:rPr>
              <a:t> </a:t>
            </a:r>
            <a:r>
              <a:rPr sz="2800" dirty="0">
                <a:latin typeface="Times New Roman"/>
                <a:cs typeface="Times New Roman"/>
              </a:rPr>
              <a:t>of</a:t>
            </a:r>
            <a:r>
              <a:rPr sz="2800" spc="330" dirty="0">
                <a:latin typeface="Times New Roman"/>
                <a:cs typeface="Times New Roman"/>
              </a:rPr>
              <a:t> </a:t>
            </a:r>
            <a:r>
              <a:rPr sz="2800" dirty="0">
                <a:latin typeface="Times New Roman"/>
                <a:cs typeface="Times New Roman"/>
              </a:rPr>
              <a:t>calculation</a:t>
            </a:r>
            <a:r>
              <a:rPr sz="2800" spc="330" dirty="0">
                <a:latin typeface="Times New Roman"/>
                <a:cs typeface="Times New Roman"/>
              </a:rPr>
              <a:t> </a:t>
            </a:r>
            <a:r>
              <a:rPr sz="2800" dirty="0">
                <a:latin typeface="Times New Roman"/>
                <a:cs typeface="Times New Roman"/>
              </a:rPr>
              <a:t>but</a:t>
            </a:r>
            <a:r>
              <a:rPr sz="2800" spc="295" dirty="0">
                <a:latin typeface="Times New Roman"/>
                <a:cs typeface="Times New Roman"/>
              </a:rPr>
              <a:t> </a:t>
            </a:r>
            <a:r>
              <a:rPr sz="2800" dirty="0">
                <a:latin typeface="Times New Roman"/>
                <a:cs typeface="Times New Roman"/>
              </a:rPr>
              <a:t>in</a:t>
            </a:r>
            <a:r>
              <a:rPr sz="2800" spc="290" dirty="0">
                <a:latin typeface="Times New Roman"/>
                <a:cs typeface="Times New Roman"/>
              </a:rPr>
              <a:t> </a:t>
            </a:r>
            <a:r>
              <a:rPr sz="2800" dirty="0">
                <a:latin typeface="Times New Roman"/>
                <a:cs typeface="Times New Roman"/>
              </a:rPr>
              <a:t>BLA</a:t>
            </a:r>
            <a:r>
              <a:rPr sz="2800" spc="175" dirty="0">
                <a:latin typeface="Times New Roman"/>
                <a:cs typeface="Times New Roman"/>
              </a:rPr>
              <a:t> </a:t>
            </a:r>
            <a:r>
              <a:rPr sz="2800" dirty="0">
                <a:latin typeface="Times New Roman"/>
                <a:cs typeface="Times New Roman"/>
              </a:rPr>
              <a:t>it</a:t>
            </a:r>
            <a:r>
              <a:rPr sz="2800" spc="295" dirty="0">
                <a:latin typeface="Times New Roman"/>
                <a:cs typeface="Times New Roman"/>
              </a:rPr>
              <a:t> </a:t>
            </a:r>
            <a:r>
              <a:rPr sz="2800" dirty="0">
                <a:latin typeface="Times New Roman"/>
                <a:cs typeface="Times New Roman"/>
              </a:rPr>
              <a:t>does</a:t>
            </a:r>
            <a:r>
              <a:rPr sz="2800" spc="315" dirty="0">
                <a:latin typeface="Times New Roman"/>
                <a:cs typeface="Times New Roman"/>
              </a:rPr>
              <a:t> </a:t>
            </a:r>
            <a:r>
              <a:rPr sz="2800" dirty="0">
                <a:latin typeface="Times New Roman"/>
                <a:cs typeface="Times New Roman"/>
              </a:rPr>
              <a:t>not</a:t>
            </a:r>
            <a:r>
              <a:rPr sz="2800" spc="305" dirty="0">
                <a:latin typeface="Times New Roman"/>
                <a:cs typeface="Times New Roman"/>
              </a:rPr>
              <a:t> </a:t>
            </a:r>
            <a:r>
              <a:rPr sz="2800" dirty="0">
                <a:latin typeface="Times New Roman"/>
                <a:cs typeface="Times New Roman"/>
              </a:rPr>
              <a:t>need</a:t>
            </a:r>
            <a:r>
              <a:rPr sz="2800" spc="310" dirty="0">
                <a:latin typeface="Times New Roman"/>
                <a:cs typeface="Times New Roman"/>
              </a:rPr>
              <a:t> </a:t>
            </a:r>
            <a:r>
              <a:rPr sz="2800" dirty="0">
                <a:latin typeface="Times New Roman"/>
                <a:cs typeface="Times New Roman"/>
              </a:rPr>
              <a:t>to</a:t>
            </a:r>
            <a:r>
              <a:rPr sz="2800" spc="315" dirty="0">
                <a:latin typeface="Times New Roman"/>
                <a:cs typeface="Times New Roman"/>
              </a:rPr>
              <a:t> </a:t>
            </a:r>
            <a:r>
              <a:rPr sz="2800" dirty="0">
                <a:latin typeface="Times New Roman"/>
                <a:cs typeface="Times New Roman"/>
              </a:rPr>
              <a:t>round,</a:t>
            </a:r>
            <a:r>
              <a:rPr sz="2800" spc="330" dirty="0">
                <a:latin typeface="Times New Roman"/>
                <a:cs typeface="Times New Roman"/>
              </a:rPr>
              <a:t> </a:t>
            </a:r>
            <a:r>
              <a:rPr sz="2800" spc="-25" dirty="0">
                <a:latin typeface="Times New Roman"/>
                <a:cs typeface="Times New Roman"/>
              </a:rPr>
              <a:t>so </a:t>
            </a:r>
            <a:r>
              <a:rPr sz="2800" dirty="0">
                <a:latin typeface="Times New Roman"/>
                <a:cs typeface="Times New Roman"/>
              </a:rPr>
              <a:t>there</a:t>
            </a:r>
            <a:r>
              <a:rPr sz="2800" spc="-50" dirty="0">
                <a:latin typeface="Times New Roman"/>
                <a:cs typeface="Times New Roman"/>
              </a:rPr>
              <a:t> </a:t>
            </a:r>
            <a:r>
              <a:rPr sz="2800" dirty="0">
                <a:latin typeface="Times New Roman"/>
                <a:cs typeface="Times New Roman"/>
              </a:rPr>
              <a:t>is</a:t>
            </a:r>
            <a:r>
              <a:rPr sz="2800" spc="-75" dirty="0">
                <a:latin typeface="Times New Roman"/>
                <a:cs typeface="Times New Roman"/>
              </a:rPr>
              <a:t> </a:t>
            </a:r>
            <a:r>
              <a:rPr sz="2800" dirty="0">
                <a:latin typeface="Times New Roman"/>
                <a:cs typeface="Times New Roman"/>
              </a:rPr>
              <a:t>no</a:t>
            </a:r>
            <a:r>
              <a:rPr sz="2800" spc="-70" dirty="0">
                <a:latin typeface="Times New Roman"/>
                <a:cs typeface="Times New Roman"/>
              </a:rPr>
              <a:t> </a:t>
            </a:r>
            <a:r>
              <a:rPr sz="2800" dirty="0">
                <a:latin typeface="Times New Roman"/>
                <a:cs typeface="Times New Roman"/>
              </a:rPr>
              <a:t>accumulation</a:t>
            </a:r>
            <a:r>
              <a:rPr sz="2800" spc="590" dirty="0">
                <a:latin typeface="Times New Roman"/>
                <a:cs typeface="Times New Roman"/>
              </a:rPr>
              <a:t> </a:t>
            </a:r>
            <a:r>
              <a:rPr sz="2800" dirty="0">
                <a:latin typeface="Times New Roman"/>
                <a:cs typeface="Times New Roman"/>
              </a:rPr>
              <a:t>of</a:t>
            </a:r>
            <a:r>
              <a:rPr sz="2800" spc="-30" dirty="0">
                <a:latin typeface="Times New Roman"/>
                <a:cs typeface="Times New Roman"/>
              </a:rPr>
              <a:t> </a:t>
            </a:r>
            <a:r>
              <a:rPr sz="2800" dirty="0">
                <a:latin typeface="Times New Roman"/>
                <a:cs typeface="Times New Roman"/>
              </a:rPr>
              <a:t>rounding</a:t>
            </a:r>
            <a:r>
              <a:rPr sz="2800" spc="-110" dirty="0">
                <a:latin typeface="Times New Roman"/>
                <a:cs typeface="Times New Roman"/>
              </a:rPr>
              <a:t> </a:t>
            </a:r>
            <a:r>
              <a:rPr sz="2800" spc="-10" dirty="0">
                <a:latin typeface="Times New Roman"/>
                <a:cs typeface="Times New Roman"/>
              </a:rPr>
              <a:t>error.</a:t>
            </a:r>
            <a:endParaRPr sz="2800">
              <a:latin typeface="Times New Roman"/>
              <a:cs typeface="Times New Roman"/>
            </a:endParaRPr>
          </a:p>
          <a:p>
            <a:pPr marL="253365" marR="173990" indent="-228600" algn="just">
              <a:lnSpc>
                <a:spcPct val="102899"/>
              </a:lnSpc>
              <a:spcBef>
                <a:spcPts val="1005"/>
              </a:spcBef>
              <a:buFont typeface="Microsoft Sans Serif"/>
              <a:buChar char="-"/>
              <a:tabLst>
                <a:tab pos="253365" algn="l"/>
              </a:tabLst>
            </a:pPr>
            <a:r>
              <a:rPr sz="2800" dirty="0">
                <a:latin typeface="Times New Roman"/>
                <a:cs typeface="Times New Roman"/>
              </a:rPr>
              <a:t>Due</a:t>
            </a:r>
            <a:r>
              <a:rPr sz="2800" spc="465" dirty="0">
                <a:latin typeface="Times New Roman"/>
                <a:cs typeface="Times New Roman"/>
              </a:rPr>
              <a:t> </a:t>
            </a:r>
            <a:r>
              <a:rPr sz="2800" dirty="0">
                <a:latin typeface="Times New Roman"/>
                <a:cs typeface="Times New Roman"/>
              </a:rPr>
              <a:t>to</a:t>
            </a:r>
            <a:r>
              <a:rPr sz="2800" spc="475" dirty="0">
                <a:latin typeface="Times New Roman"/>
                <a:cs typeface="Times New Roman"/>
              </a:rPr>
              <a:t> </a:t>
            </a:r>
            <a:r>
              <a:rPr sz="2800" dirty="0">
                <a:latin typeface="Times New Roman"/>
                <a:cs typeface="Times New Roman"/>
              </a:rPr>
              <a:t>rounding</a:t>
            </a:r>
            <a:r>
              <a:rPr sz="2800" spc="455" dirty="0">
                <a:latin typeface="Times New Roman"/>
                <a:cs typeface="Times New Roman"/>
              </a:rPr>
              <a:t> </a:t>
            </a:r>
            <a:r>
              <a:rPr sz="2800" dirty="0">
                <a:latin typeface="Times New Roman"/>
                <a:cs typeface="Times New Roman"/>
              </a:rPr>
              <a:t>error,</a:t>
            </a:r>
            <a:r>
              <a:rPr sz="2800" spc="465" dirty="0">
                <a:latin typeface="Times New Roman"/>
                <a:cs typeface="Times New Roman"/>
              </a:rPr>
              <a:t> </a:t>
            </a:r>
            <a:r>
              <a:rPr sz="2800" dirty="0">
                <a:latin typeface="Times New Roman"/>
                <a:cs typeface="Times New Roman"/>
              </a:rPr>
              <a:t>the</a:t>
            </a:r>
            <a:r>
              <a:rPr sz="2800" spc="470" dirty="0">
                <a:latin typeface="Times New Roman"/>
                <a:cs typeface="Times New Roman"/>
              </a:rPr>
              <a:t> </a:t>
            </a:r>
            <a:r>
              <a:rPr sz="2800" dirty="0">
                <a:latin typeface="Times New Roman"/>
                <a:cs typeface="Times New Roman"/>
              </a:rPr>
              <a:t>line</a:t>
            </a:r>
            <a:r>
              <a:rPr sz="2800" spc="450" dirty="0">
                <a:latin typeface="Times New Roman"/>
                <a:cs typeface="Times New Roman"/>
              </a:rPr>
              <a:t> </a:t>
            </a:r>
            <a:r>
              <a:rPr sz="2800" dirty="0">
                <a:latin typeface="Times New Roman"/>
                <a:cs typeface="Times New Roman"/>
              </a:rPr>
              <a:t>drawn</a:t>
            </a:r>
            <a:r>
              <a:rPr sz="2800" spc="465" dirty="0">
                <a:latin typeface="Times New Roman"/>
                <a:cs typeface="Times New Roman"/>
              </a:rPr>
              <a:t> </a:t>
            </a:r>
            <a:r>
              <a:rPr sz="2800" dirty="0">
                <a:latin typeface="Times New Roman"/>
                <a:cs typeface="Times New Roman"/>
              </a:rPr>
              <a:t>by</a:t>
            </a:r>
            <a:r>
              <a:rPr sz="2800" spc="475" dirty="0">
                <a:latin typeface="Times New Roman"/>
                <a:cs typeface="Times New Roman"/>
              </a:rPr>
              <a:t> </a:t>
            </a:r>
            <a:r>
              <a:rPr sz="2800" dirty="0">
                <a:latin typeface="Times New Roman"/>
                <a:cs typeface="Times New Roman"/>
              </a:rPr>
              <a:t>DDA</a:t>
            </a:r>
            <a:r>
              <a:rPr sz="2800" spc="315" dirty="0">
                <a:latin typeface="Times New Roman"/>
                <a:cs typeface="Times New Roman"/>
              </a:rPr>
              <a:t> </a:t>
            </a:r>
            <a:r>
              <a:rPr sz="2800" dirty="0">
                <a:latin typeface="Times New Roman"/>
                <a:cs typeface="Times New Roman"/>
              </a:rPr>
              <a:t>algorithm</a:t>
            </a:r>
            <a:r>
              <a:rPr sz="2800" spc="465" dirty="0">
                <a:latin typeface="Times New Roman"/>
                <a:cs typeface="Times New Roman"/>
              </a:rPr>
              <a:t> </a:t>
            </a:r>
            <a:r>
              <a:rPr sz="2800" dirty="0">
                <a:latin typeface="Times New Roman"/>
                <a:cs typeface="Times New Roman"/>
              </a:rPr>
              <a:t>is</a:t>
            </a:r>
            <a:r>
              <a:rPr sz="2800" spc="459" dirty="0">
                <a:latin typeface="Times New Roman"/>
                <a:cs typeface="Times New Roman"/>
              </a:rPr>
              <a:t> </a:t>
            </a:r>
            <a:r>
              <a:rPr sz="2800" dirty="0">
                <a:latin typeface="Times New Roman"/>
                <a:cs typeface="Times New Roman"/>
              </a:rPr>
              <a:t>not</a:t>
            </a:r>
            <a:r>
              <a:rPr sz="2800" spc="480" dirty="0">
                <a:latin typeface="Times New Roman"/>
                <a:cs typeface="Times New Roman"/>
              </a:rPr>
              <a:t> </a:t>
            </a:r>
            <a:r>
              <a:rPr sz="2800" spc="-10" dirty="0">
                <a:latin typeface="Times New Roman"/>
                <a:cs typeface="Times New Roman"/>
              </a:rPr>
              <a:t>accurate, </a:t>
            </a:r>
            <a:r>
              <a:rPr sz="2800" dirty="0">
                <a:latin typeface="Times New Roman"/>
                <a:cs typeface="Times New Roman"/>
              </a:rPr>
              <a:t>while</a:t>
            </a:r>
            <a:r>
              <a:rPr sz="2800" spc="-55" dirty="0">
                <a:latin typeface="Times New Roman"/>
                <a:cs typeface="Times New Roman"/>
              </a:rPr>
              <a:t> </a:t>
            </a:r>
            <a:r>
              <a:rPr sz="2800" dirty="0">
                <a:latin typeface="Times New Roman"/>
                <a:cs typeface="Times New Roman"/>
              </a:rPr>
              <a:t>in</a:t>
            </a:r>
            <a:r>
              <a:rPr sz="2800" spc="-65" dirty="0">
                <a:latin typeface="Times New Roman"/>
                <a:cs typeface="Times New Roman"/>
              </a:rPr>
              <a:t> </a:t>
            </a:r>
            <a:r>
              <a:rPr sz="2800" dirty="0">
                <a:latin typeface="Times New Roman"/>
                <a:cs typeface="Times New Roman"/>
              </a:rPr>
              <a:t>BLA</a:t>
            </a:r>
            <a:r>
              <a:rPr sz="2800" spc="484" dirty="0">
                <a:latin typeface="Times New Roman"/>
                <a:cs typeface="Times New Roman"/>
              </a:rPr>
              <a:t> </a:t>
            </a:r>
            <a:r>
              <a:rPr sz="2800" dirty="0">
                <a:latin typeface="Times New Roman"/>
                <a:cs typeface="Times New Roman"/>
              </a:rPr>
              <a:t>line</a:t>
            </a:r>
            <a:r>
              <a:rPr sz="2800" spc="-70" dirty="0">
                <a:latin typeface="Times New Roman"/>
                <a:cs typeface="Times New Roman"/>
              </a:rPr>
              <a:t> </a:t>
            </a:r>
            <a:r>
              <a:rPr sz="2800" dirty="0">
                <a:latin typeface="Times New Roman"/>
                <a:cs typeface="Times New Roman"/>
              </a:rPr>
              <a:t>is</a:t>
            </a:r>
            <a:r>
              <a:rPr sz="2800" spc="-20" dirty="0">
                <a:latin typeface="Times New Roman"/>
                <a:cs typeface="Times New Roman"/>
              </a:rPr>
              <a:t> </a:t>
            </a:r>
            <a:r>
              <a:rPr sz="2800" spc="-10" dirty="0">
                <a:latin typeface="Times New Roman"/>
                <a:cs typeface="Times New Roman"/>
              </a:rPr>
              <a:t>accurate.</a:t>
            </a:r>
            <a:endParaRPr sz="2800">
              <a:latin typeface="Times New Roman"/>
              <a:cs typeface="Times New Roman"/>
            </a:endParaRPr>
          </a:p>
          <a:p>
            <a:pPr marL="253365" marR="63500" indent="-228600" algn="just">
              <a:lnSpc>
                <a:spcPct val="103099"/>
              </a:lnSpc>
              <a:spcBef>
                <a:spcPts val="1000"/>
              </a:spcBef>
              <a:buFont typeface="Microsoft Sans Serif"/>
              <a:buChar char="-"/>
              <a:tabLst>
                <a:tab pos="253365" algn="l"/>
              </a:tabLst>
            </a:pPr>
            <a:r>
              <a:rPr sz="2800" dirty="0">
                <a:latin typeface="Times New Roman"/>
                <a:cs typeface="Times New Roman"/>
              </a:rPr>
              <a:t>DDA</a:t>
            </a:r>
            <a:r>
              <a:rPr sz="2800" spc="170" dirty="0">
                <a:latin typeface="Times New Roman"/>
                <a:cs typeface="Times New Roman"/>
              </a:rPr>
              <a:t> </a:t>
            </a:r>
            <a:r>
              <a:rPr sz="2800" dirty="0">
                <a:latin typeface="Times New Roman"/>
                <a:cs typeface="Times New Roman"/>
              </a:rPr>
              <a:t>algorithm</a:t>
            </a:r>
            <a:r>
              <a:rPr sz="2800" spc="300" dirty="0">
                <a:latin typeface="Times New Roman"/>
                <a:cs typeface="Times New Roman"/>
              </a:rPr>
              <a:t> </a:t>
            </a:r>
            <a:r>
              <a:rPr sz="2800" dirty="0">
                <a:latin typeface="Times New Roman"/>
                <a:cs typeface="Times New Roman"/>
              </a:rPr>
              <a:t>cannot</a:t>
            </a:r>
            <a:r>
              <a:rPr sz="2800" spc="305" dirty="0">
                <a:latin typeface="Times New Roman"/>
                <a:cs typeface="Times New Roman"/>
              </a:rPr>
              <a:t> </a:t>
            </a:r>
            <a:r>
              <a:rPr sz="2800" dirty="0">
                <a:latin typeface="Times New Roman"/>
                <a:cs typeface="Times New Roman"/>
              </a:rPr>
              <a:t>be</a:t>
            </a:r>
            <a:r>
              <a:rPr sz="2800" spc="280" dirty="0">
                <a:latin typeface="Times New Roman"/>
                <a:cs typeface="Times New Roman"/>
              </a:rPr>
              <a:t> </a:t>
            </a:r>
            <a:r>
              <a:rPr sz="2800" dirty="0">
                <a:latin typeface="Times New Roman"/>
                <a:cs typeface="Times New Roman"/>
              </a:rPr>
              <a:t>used</a:t>
            </a:r>
            <a:r>
              <a:rPr sz="2800" spc="315" dirty="0">
                <a:latin typeface="Times New Roman"/>
                <a:cs typeface="Times New Roman"/>
              </a:rPr>
              <a:t> </a:t>
            </a:r>
            <a:r>
              <a:rPr sz="2800" dirty="0">
                <a:latin typeface="Times New Roman"/>
                <a:cs typeface="Times New Roman"/>
              </a:rPr>
              <a:t>in</a:t>
            </a:r>
            <a:r>
              <a:rPr sz="2800" spc="305" dirty="0">
                <a:latin typeface="Times New Roman"/>
                <a:cs typeface="Times New Roman"/>
              </a:rPr>
              <a:t> </a:t>
            </a:r>
            <a:r>
              <a:rPr sz="2800" dirty="0">
                <a:latin typeface="Times New Roman"/>
                <a:cs typeface="Times New Roman"/>
              </a:rPr>
              <a:t>other</a:t>
            </a:r>
            <a:r>
              <a:rPr sz="2800" spc="310" dirty="0">
                <a:latin typeface="Times New Roman"/>
                <a:cs typeface="Times New Roman"/>
              </a:rPr>
              <a:t> </a:t>
            </a:r>
            <a:r>
              <a:rPr sz="2800" dirty="0">
                <a:latin typeface="Times New Roman"/>
                <a:cs typeface="Times New Roman"/>
              </a:rPr>
              <a:t>application</a:t>
            </a:r>
            <a:r>
              <a:rPr sz="2800" spc="310" dirty="0">
                <a:latin typeface="Times New Roman"/>
                <a:cs typeface="Times New Roman"/>
              </a:rPr>
              <a:t> </a:t>
            </a:r>
            <a:r>
              <a:rPr sz="2800" dirty="0">
                <a:latin typeface="Times New Roman"/>
                <a:cs typeface="Times New Roman"/>
              </a:rPr>
              <a:t>except</a:t>
            </a:r>
            <a:r>
              <a:rPr sz="2800" spc="290" dirty="0">
                <a:latin typeface="Times New Roman"/>
                <a:cs typeface="Times New Roman"/>
              </a:rPr>
              <a:t> </a:t>
            </a:r>
            <a:r>
              <a:rPr sz="2800" dirty="0">
                <a:latin typeface="Times New Roman"/>
                <a:cs typeface="Times New Roman"/>
              </a:rPr>
              <a:t>line</a:t>
            </a:r>
            <a:r>
              <a:rPr sz="2800" spc="280" dirty="0">
                <a:latin typeface="Times New Roman"/>
                <a:cs typeface="Times New Roman"/>
              </a:rPr>
              <a:t> </a:t>
            </a:r>
            <a:r>
              <a:rPr sz="2800" dirty="0">
                <a:latin typeface="Times New Roman"/>
                <a:cs typeface="Times New Roman"/>
              </a:rPr>
              <a:t>drawing</a:t>
            </a:r>
            <a:r>
              <a:rPr sz="2800" spc="325" dirty="0">
                <a:latin typeface="Times New Roman"/>
                <a:cs typeface="Times New Roman"/>
              </a:rPr>
              <a:t> </a:t>
            </a:r>
            <a:r>
              <a:rPr sz="2800" spc="-25" dirty="0">
                <a:latin typeface="Times New Roman"/>
                <a:cs typeface="Times New Roman"/>
              </a:rPr>
              <a:t>but </a:t>
            </a:r>
            <a:r>
              <a:rPr sz="2800" dirty="0">
                <a:latin typeface="Times New Roman"/>
                <a:cs typeface="Times New Roman"/>
              </a:rPr>
              <a:t>BLA</a:t>
            </a:r>
            <a:r>
              <a:rPr sz="2800" spc="-135" dirty="0">
                <a:latin typeface="Times New Roman"/>
                <a:cs typeface="Times New Roman"/>
              </a:rPr>
              <a:t> </a:t>
            </a:r>
            <a:r>
              <a:rPr sz="2800" dirty="0">
                <a:latin typeface="Times New Roman"/>
                <a:cs typeface="Times New Roman"/>
              </a:rPr>
              <a:t>can</a:t>
            </a:r>
            <a:r>
              <a:rPr sz="2800" spc="30" dirty="0">
                <a:latin typeface="Times New Roman"/>
                <a:cs typeface="Times New Roman"/>
              </a:rPr>
              <a:t> </a:t>
            </a:r>
            <a:r>
              <a:rPr sz="2800" dirty="0">
                <a:latin typeface="Times New Roman"/>
                <a:cs typeface="Times New Roman"/>
              </a:rPr>
              <a:t>be</a:t>
            </a:r>
            <a:r>
              <a:rPr sz="2800" spc="25" dirty="0">
                <a:latin typeface="Times New Roman"/>
                <a:cs typeface="Times New Roman"/>
              </a:rPr>
              <a:t>  </a:t>
            </a:r>
            <a:r>
              <a:rPr sz="2800" dirty="0">
                <a:latin typeface="Times New Roman"/>
                <a:cs typeface="Times New Roman"/>
              </a:rPr>
              <a:t>implemented</a:t>
            </a:r>
            <a:r>
              <a:rPr sz="2800" spc="30" dirty="0">
                <a:latin typeface="Times New Roman"/>
                <a:cs typeface="Times New Roman"/>
              </a:rPr>
              <a:t> </a:t>
            </a:r>
            <a:r>
              <a:rPr sz="2800" dirty="0">
                <a:latin typeface="Times New Roman"/>
                <a:cs typeface="Times New Roman"/>
              </a:rPr>
              <a:t>in</a:t>
            </a:r>
            <a:r>
              <a:rPr sz="2800" spc="25" dirty="0">
                <a:latin typeface="Times New Roman"/>
                <a:cs typeface="Times New Roman"/>
              </a:rPr>
              <a:t> </a:t>
            </a:r>
            <a:r>
              <a:rPr sz="2800" dirty="0">
                <a:latin typeface="Times New Roman"/>
                <a:cs typeface="Times New Roman"/>
              </a:rPr>
              <a:t>other</a:t>
            </a:r>
            <a:r>
              <a:rPr sz="2800" spc="25" dirty="0">
                <a:latin typeface="Times New Roman"/>
                <a:cs typeface="Times New Roman"/>
              </a:rPr>
              <a:t> </a:t>
            </a:r>
            <a:r>
              <a:rPr sz="2800" dirty="0">
                <a:latin typeface="Times New Roman"/>
                <a:cs typeface="Times New Roman"/>
              </a:rPr>
              <a:t>application</a:t>
            </a:r>
            <a:r>
              <a:rPr sz="2800" spc="25" dirty="0">
                <a:latin typeface="Times New Roman"/>
                <a:cs typeface="Times New Roman"/>
              </a:rPr>
              <a:t> </a:t>
            </a:r>
            <a:r>
              <a:rPr sz="2800" dirty="0">
                <a:latin typeface="Times New Roman"/>
                <a:cs typeface="Times New Roman"/>
              </a:rPr>
              <a:t>such</a:t>
            </a:r>
            <a:r>
              <a:rPr sz="2800" spc="15" dirty="0">
                <a:latin typeface="Times New Roman"/>
                <a:cs typeface="Times New Roman"/>
              </a:rPr>
              <a:t> </a:t>
            </a:r>
            <a:r>
              <a:rPr sz="2800" dirty="0">
                <a:latin typeface="Times New Roman"/>
                <a:cs typeface="Times New Roman"/>
              </a:rPr>
              <a:t>as</a:t>
            </a:r>
            <a:r>
              <a:rPr sz="2800" spc="25" dirty="0">
                <a:latin typeface="Times New Roman"/>
                <a:cs typeface="Times New Roman"/>
              </a:rPr>
              <a:t> </a:t>
            </a:r>
            <a:r>
              <a:rPr sz="2800" dirty="0">
                <a:latin typeface="Times New Roman"/>
                <a:cs typeface="Times New Roman"/>
              </a:rPr>
              <a:t>circle,</a:t>
            </a:r>
            <a:r>
              <a:rPr sz="2800" spc="15" dirty="0">
                <a:latin typeface="Times New Roman"/>
                <a:cs typeface="Times New Roman"/>
              </a:rPr>
              <a:t> </a:t>
            </a:r>
            <a:r>
              <a:rPr sz="2800" dirty="0">
                <a:latin typeface="Times New Roman"/>
                <a:cs typeface="Times New Roman"/>
              </a:rPr>
              <a:t>ellipse</a:t>
            </a:r>
            <a:r>
              <a:rPr sz="2800" spc="15" dirty="0">
                <a:latin typeface="Times New Roman"/>
                <a:cs typeface="Times New Roman"/>
              </a:rPr>
              <a:t> </a:t>
            </a:r>
            <a:r>
              <a:rPr sz="2800" dirty="0">
                <a:latin typeface="Times New Roman"/>
                <a:cs typeface="Times New Roman"/>
              </a:rPr>
              <a:t>and </a:t>
            </a:r>
            <a:r>
              <a:rPr sz="2800" spc="-10" dirty="0">
                <a:latin typeface="Times New Roman"/>
                <a:cs typeface="Times New Roman"/>
              </a:rPr>
              <a:t>other curves.</a:t>
            </a:r>
            <a:endParaRPr sz="280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3" y="930912"/>
          <a:ext cx="12098655" cy="5919469"/>
        </p:xfrm>
        <a:graphic>
          <a:graphicData uri="http://schemas.openxmlformats.org/drawingml/2006/table">
            <a:tbl>
              <a:tblPr firstRow="1" bandRow="1">
                <a:tableStyleId>{2D5ABB26-0587-4C30-8999-92F81FD0307C}</a:tableStyleId>
              </a:tblPr>
              <a:tblGrid>
                <a:gridCol w="6048375"/>
                <a:gridCol w="6050280"/>
              </a:tblGrid>
              <a:tr h="434975">
                <a:tc>
                  <a:txBody>
                    <a:bodyPr/>
                    <a:lstStyle/>
                    <a:p>
                      <a:pPr marL="60960">
                        <a:lnSpc>
                          <a:spcPct val="100000"/>
                        </a:lnSpc>
                        <a:spcBef>
                          <a:spcPts val="285"/>
                        </a:spcBef>
                      </a:pPr>
                      <a:r>
                        <a:rPr sz="2000" spc="-20" dirty="0">
                          <a:latin typeface="Times New Roman"/>
                          <a:cs typeface="Times New Roman"/>
                        </a:rPr>
                        <a:t>DDA</a:t>
                      </a:r>
                      <a:r>
                        <a:rPr sz="2000" spc="-210" dirty="0">
                          <a:latin typeface="Times New Roman"/>
                          <a:cs typeface="Times New Roman"/>
                        </a:rPr>
                        <a:t> </a:t>
                      </a:r>
                      <a:r>
                        <a:rPr sz="2000" spc="-10" dirty="0">
                          <a:latin typeface="Times New Roman"/>
                          <a:cs typeface="Times New Roman"/>
                        </a:rPr>
                        <a:t>Algorithm</a:t>
                      </a:r>
                      <a:endParaRPr sz="2000">
                        <a:latin typeface="Times New Roman"/>
                        <a:cs typeface="Times New Roman"/>
                      </a:endParaRPr>
                    </a:p>
                  </a:txBody>
                  <a:tcPr marL="0" marR="0" marT="36195" marB="0">
                    <a:lnL w="9525">
                      <a:solidFill>
                        <a:srgbClr val="28C31B"/>
                      </a:solidFill>
                      <a:prstDash val="solid"/>
                    </a:lnL>
                    <a:lnR w="9525">
                      <a:solidFill>
                        <a:srgbClr val="28C31B"/>
                      </a:solidFill>
                      <a:prstDash val="solid"/>
                    </a:lnR>
                    <a:lnT w="9525">
                      <a:solidFill>
                        <a:srgbClr val="28C31B"/>
                      </a:solidFill>
                      <a:prstDash val="solid"/>
                    </a:lnT>
                    <a:solidFill>
                      <a:srgbClr val="C6CCBD"/>
                    </a:solidFill>
                  </a:tcPr>
                </a:tc>
                <a:tc>
                  <a:txBody>
                    <a:bodyPr/>
                    <a:lstStyle/>
                    <a:p>
                      <a:pPr marL="64135">
                        <a:lnSpc>
                          <a:spcPct val="100000"/>
                        </a:lnSpc>
                        <a:spcBef>
                          <a:spcPts val="285"/>
                        </a:spcBef>
                      </a:pPr>
                      <a:r>
                        <a:rPr sz="2000" dirty="0">
                          <a:latin typeface="Times New Roman"/>
                          <a:cs typeface="Times New Roman"/>
                        </a:rPr>
                        <a:t>Bresenham's</a:t>
                      </a:r>
                      <a:r>
                        <a:rPr sz="2000" spc="-65" dirty="0">
                          <a:latin typeface="Times New Roman"/>
                          <a:cs typeface="Times New Roman"/>
                        </a:rPr>
                        <a:t> </a:t>
                      </a:r>
                      <a:r>
                        <a:rPr sz="2000" dirty="0">
                          <a:latin typeface="Times New Roman"/>
                          <a:cs typeface="Times New Roman"/>
                        </a:rPr>
                        <a:t>Line</a:t>
                      </a:r>
                      <a:r>
                        <a:rPr sz="2000" spc="-125" dirty="0">
                          <a:latin typeface="Times New Roman"/>
                          <a:cs typeface="Times New Roman"/>
                        </a:rPr>
                        <a:t> </a:t>
                      </a:r>
                      <a:r>
                        <a:rPr sz="2000" spc="-10" dirty="0">
                          <a:latin typeface="Times New Roman"/>
                          <a:cs typeface="Times New Roman"/>
                        </a:rPr>
                        <a:t>Algorithm</a:t>
                      </a:r>
                      <a:endParaRPr sz="2000">
                        <a:latin typeface="Times New Roman"/>
                        <a:cs typeface="Times New Roman"/>
                      </a:endParaRPr>
                    </a:p>
                  </a:txBody>
                  <a:tcPr marL="0" marR="0" marT="36195" marB="0">
                    <a:lnL w="9525">
                      <a:solidFill>
                        <a:srgbClr val="28C31B"/>
                      </a:solidFill>
                      <a:prstDash val="solid"/>
                    </a:lnL>
                    <a:lnR w="9525">
                      <a:solidFill>
                        <a:srgbClr val="28C31B"/>
                      </a:solidFill>
                      <a:prstDash val="solid"/>
                    </a:lnR>
                    <a:lnT w="9525">
                      <a:solidFill>
                        <a:srgbClr val="28C31B"/>
                      </a:solidFill>
                      <a:prstDash val="solid"/>
                    </a:lnT>
                    <a:solidFill>
                      <a:srgbClr val="C6CCBD"/>
                    </a:solidFill>
                  </a:tcPr>
                </a:tc>
              </a:tr>
              <a:tr h="887094">
                <a:tc>
                  <a:txBody>
                    <a:bodyPr/>
                    <a:lstStyle/>
                    <a:p>
                      <a:pPr marL="40005">
                        <a:lnSpc>
                          <a:spcPct val="100000"/>
                        </a:lnSpc>
                        <a:spcBef>
                          <a:spcPts val="90"/>
                        </a:spcBef>
                      </a:pPr>
                      <a:r>
                        <a:rPr sz="2000" dirty="0">
                          <a:solidFill>
                            <a:srgbClr val="333333"/>
                          </a:solidFill>
                          <a:latin typeface="Times New Roman"/>
                          <a:cs typeface="Times New Roman"/>
                        </a:rPr>
                        <a:t>1.</a:t>
                      </a:r>
                      <a:r>
                        <a:rPr sz="2000" spc="-5" dirty="0">
                          <a:solidFill>
                            <a:srgbClr val="333333"/>
                          </a:solidFill>
                          <a:latin typeface="Times New Roman"/>
                          <a:cs typeface="Times New Roman"/>
                        </a:rPr>
                        <a:t> </a:t>
                      </a:r>
                      <a:r>
                        <a:rPr sz="2000" spc="-20" dirty="0">
                          <a:solidFill>
                            <a:srgbClr val="333333"/>
                          </a:solidFill>
                          <a:latin typeface="Times New Roman"/>
                          <a:cs typeface="Times New Roman"/>
                        </a:rPr>
                        <a:t>DDA</a:t>
                      </a:r>
                      <a:r>
                        <a:rPr sz="2000" spc="-229"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40" dirty="0">
                          <a:solidFill>
                            <a:srgbClr val="333333"/>
                          </a:solidFill>
                          <a:latin typeface="Times New Roman"/>
                          <a:cs typeface="Times New Roman"/>
                        </a:rPr>
                        <a:t> </a:t>
                      </a:r>
                      <a:r>
                        <a:rPr sz="2000" dirty="0">
                          <a:solidFill>
                            <a:srgbClr val="333333"/>
                          </a:solidFill>
                          <a:latin typeface="Times New Roman"/>
                          <a:cs typeface="Times New Roman"/>
                        </a:rPr>
                        <a:t>use</a:t>
                      </a:r>
                      <a:r>
                        <a:rPr sz="2000" spc="-15" dirty="0">
                          <a:solidFill>
                            <a:srgbClr val="333333"/>
                          </a:solidFill>
                          <a:latin typeface="Times New Roman"/>
                          <a:cs typeface="Times New Roman"/>
                        </a:rPr>
                        <a:t> </a:t>
                      </a:r>
                      <a:r>
                        <a:rPr sz="2000" dirty="0">
                          <a:solidFill>
                            <a:srgbClr val="333333"/>
                          </a:solidFill>
                          <a:latin typeface="Times New Roman"/>
                          <a:cs typeface="Times New Roman"/>
                        </a:rPr>
                        <a:t>floating</a:t>
                      </a:r>
                      <a:r>
                        <a:rPr sz="2000" spc="-15" dirty="0">
                          <a:solidFill>
                            <a:srgbClr val="333333"/>
                          </a:solidFill>
                          <a:latin typeface="Times New Roman"/>
                          <a:cs typeface="Times New Roman"/>
                        </a:rPr>
                        <a:t> </a:t>
                      </a:r>
                      <a:r>
                        <a:rPr sz="2000" dirty="0">
                          <a:solidFill>
                            <a:srgbClr val="333333"/>
                          </a:solidFill>
                          <a:latin typeface="Times New Roman"/>
                          <a:cs typeface="Times New Roman"/>
                        </a:rPr>
                        <a:t>point,</a:t>
                      </a:r>
                      <a:r>
                        <a:rPr sz="2000" spc="-30" dirty="0">
                          <a:solidFill>
                            <a:srgbClr val="333333"/>
                          </a:solidFill>
                          <a:latin typeface="Times New Roman"/>
                          <a:cs typeface="Times New Roman"/>
                        </a:rPr>
                        <a:t> </a:t>
                      </a:r>
                      <a:r>
                        <a:rPr sz="2000" dirty="0">
                          <a:solidFill>
                            <a:srgbClr val="333333"/>
                          </a:solidFill>
                          <a:latin typeface="Times New Roman"/>
                          <a:cs typeface="Times New Roman"/>
                        </a:rPr>
                        <a:t>i.e.</a:t>
                      </a:r>
                      <a:r>
                        <a:rPr sz="2000" spc="-20" dirty="0">
                          <a:solidFill>
                            <a:srgbClr val="333333"/>
                          </a:solidFill>
                          <a:latin typeface="Times New Roman"/>
                          <a:cs typeface="Times New Roman"/>
                        </a:rPr>
                        <a:t> </a:t>
                      </a:r>
                      <a:r>
                        <a:rPr sz="2000" dirty="0">
                          <a:solidFill>
                            <a:srgbClr val="333333"/>
                          </a:solidFill>
                          <a:latin typeface="Times New Roman"/>
                          <a:cs typeface="Times New Roman"/>
                        </a:rPr>
                        <a:t>Real</a:t>
                      </a:r>
                      <a:r>
                        <a:rPr sz="2000" spc="-105" dirty="0">
                          <a:solidFill>
                            <a:srgbClr val="333333"/>
                          </a:solidFill>
                          <a:latin typeface="Times New Roman"/>
                          <a:cs typeface="Times New Roman"/>
                        </a:rPr>
                        <a:t> </a:t>
                      </a:r>
                      <a:r>
                        <a:rPr sz="2000" spc="-10" dirty="0">
                          <a:solidFill>
                            <a:srgbClr val="333333"/>
                          </a:solidFill>
                          <a:latin typeface="Times New Roman"/>
                          <a:cs typeface="Times New Roman"/>
                        </a:rPr>
                        <a:t>Arithmetic.</a:t>
                      </a:r>
                      <a:endParaRPr sz="2000">
                        <a:latin typeface="Times New Roman"/>
                        <a:cs typeface="Times New Roman"/>
                      </a:endParaRPr>
                    </a:p>
                  </a:txBody>
                  <a:tcPr marL="0" marR="0" marT="11430" marB="0">
                    <a:lnL w="6350">
                      <a:solidFill>
                        <a:srgbClr val="C6CCBD"/>
                      </a:solidFill>
                      <a:prstDash val="solid"/>
                    </a:lnL>
                    <a:lnR w="9525">
                      <a:solidFill>
                        <a:srgbClr val="C6CCBD"/>
                      </a:solidFill>
                      <a:prstDash val="solid"/>
                    </a:lnR>
                    <a:lnB w="9525">
                      <a:solidFill>
                        <a:srgbClr val="C6CCBD"/>
                      </a:solidFill>
                      <a:prstDash val="solid"/>
                    </a:lnB>
                  </a:tcPr>
                </a:tc>
                <a:tc>
                  <a:txBody>
                    <a:bodyPr/>
                    <a:lstStyle/>
                    <a:p>
                      <a:pPr marL="42545" marR="33020">
                        <a:lnSpc>
                          <a:spcPct val="100000"/>
                        </a:lnSpc>
                        <a:spcBef>
                          <a:spcPts val="90"/>
                        </a:spcBef>
                      </a:pPr>
                      <a:r>
                        <a:rPr sz="2000" dirty="0">
                          <a:solidFill>
                            <a:srgbClr val="333333"/>
                          </a:solidFill>
                          <a:latin typeface="Times New Roman"/>
                          <a:cs typeface="Times New Roman"/>
                        </a:rPr>
                        <a:t>1.</a:t>
                      </a:r>
                      <a:r>
                        <a:rPr sz="2000" spc="-15" dirty="0">
                          <a:solidFill>
                            <a:srgbClr val="333333"/>
                          </a:solidFill>
                          <a:latin typeface="Times New Roman"/>
                          <a:cs typeface="Times New Roman"/>
                        </a:rPr>
                        <a:t> </a:t>
                      </a:r>
                      <a:r>
                        <a:rPr sz="2000" dirty="0">
                          <a:solidFill>
                            <a:srgbClr val="333333"/>
                          </a:solidFill>
                          <a:latin typeface="Times New Roman"/>
                          <a:cs typeface="Times New Roman"/>
                        </a:rPr>
                        <a:t>Bresenham's</a:t>
                      </a:r>
                      <a:r>
                        <a:rPr sz="2000" spc="-15" dirty="0">
                          <a:solidFill>
                            <a:srgbClr val="333333"/>
                          </a:solidFill>
                          <a:latin typeface="Times New Roman"/>
                          <a:cs typeface="Times New Roman"/>
                        </a:rPr>
                        <a:t> </a:t>
                      </a:r>
                      <a:r>
                        <a:rPr sz="2000" dirty="0">
                          <a:solidFill>
                            <a:srgbClr val="333333"/>
                          </a:solidFill>
                          <a:latin typeface="Times New Roman"/>
                          <a:cs typeface="Times New Roman"/>
                        </a:rPr>
                        <a:t>Line</a:t>
                      </a:r>
                      <a:r>
                        <a:rPr sz="2000" spc="-40"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45" dirty="0">
                          <a:solidFill>
                            <a:srgbClr val="333333"/>
                          </a:solidFill>
                          <a:latin typeface="Times New Roman"/>
                          <a:cs typeface="Times New Roman"/>
                        </a:rPr>
                        <a:t> </a:t>
                      </a:r>
                      <a:r>
                        <a:rPr sz="2000" dirty="0">
                          <a:solidFill>
                            <a:srgbClr val="333333"/>
                          </a:solidFill>
                          <a:latin typeface="Times New Roman"/>
                          <a:cs typeface="Times New Roman"/>
                        </a:rPr>
                        <a:t>use</a:t>
                      </a:r>
                      <a:r>
                        <a:rPr sz="2000" spc="-20" dirty="0">
                          <a:solidFill>
                            <a:srgbClr val="333333"/>
                          </a:solidFill>
                          <a:latin typeface="Times New Roman"/>
                          <a:cs typeface="Times New Roman"/>
                        </a:rPr>
                        <a:t> </a:t>
                      </a:r>
                      <a:r>
                        <a:rPr sz="2000" dirty="0">
                          <a:solidFill>
                            <a:srgbClr val="333333"/>
                          </a:solidFill>
                          <a:latin typeface="Times New Roman"/>
                          <a:cs typeface="Times New Roman"/>
                        </a:rPr>
                        <a:t>fixed</a:t>
                      </a:r>
                      <a:r>
                        <a:rPr sz="2000" spc="-20" dirty="0">
                          <a:solidFill>
                            <a:srgbClr val="333333"/>
                          </a:solidFill>
                          <a:latin typeface="Times New Roman"/>
                          <a:cs typeface="Times New Roman"/>
                        </a:rPr>
                        <a:t> </a:t>
                      </a:r>
                      <a:r>
                        <a:rPr sz="2000" dirty="0">
                          <a:solidFill>
                            <a:srgbClr val="333333"/>
                          </a:solidFill>
                          <a:latin typeface="Times New Roman"/>
                          <a:cs typeface="Times New Roman"/>
                        </a:rPr>
                        <a:t>point,</a:t>
                      </a:r>
                      <a:r>
                        <a:rPr sz="2000" spc="-30" dirty="0">
                          <a:solidFill>
                            <a:srgbClr val="333333"/>
                          </a:solidFill>
                          <a:latin typeface="Times New Roman"/>
                          <a:cs typeface="Times New Roman"/>
                        </a:rPr>
                        <a:t> </a:t>
                      </a:r>
                      <a:r>
                        <a:rPr sz="2000" dirty="0">
                          <a:solidFill>
                            <a:srgbClr val="333333"/>
                          </a:solidFill>
                          <a:latin typeface="Times New Roman"/>
                          <a:cs typeface="Times New Roman"/>
                        </a:rPr>
                        <a:t>i.e.</a:t>
                      </a:r>
                      <a:r>
                        <a:rPr sz="2000" spc="-35" dirty="0">
                          <a:solidFill>
                            <a:srgbClr val="333333"/>
                          </a:solidFill>
                          <a:latin typeface="Times New Roman"/>
                          <a:cs typeface="Times New Roman"/>
                        </a:rPr>
                        <a:t> </a:t>
                      </a:r>
                      <a:r>
                        <a:rPr sz="2000" spc="-10" dirty="0">
                          <a:solidFill>
                            <a:srgbClr val="333333"/>
                          </a:solidFill>
                          <a:latin typeface="Times New Roman"/>
                          <a:cs typeface="Times New Roman"/>
                        </a:rPr>
                        <a:t>Integer Arithmetic</a:t>
                      </a:r>
                      <a:endParaRPr sz="2000">
                        <a:latin typeface="Times New Roman"/>
                        <a:cs typeface="Times New Roman"/>
                      </a:endParaRPr>
                    </a:p>
                  </a:txBody>
                  <a:tcPr marL="0" marR="0" marT="11430" marB="0">
                    <a:lnL w="9525">
                      <a:solidFill>
                        <a:srgbClr val="C6CCBD"/>
                      </a:solidFill>
                      <a:prstDash val="solid"/>
                    </a:lnL>
                    <a:lnR w="9525">
                      <a:solidFill>
                        <a:srgbClr val="C6CCBD"/>
                      </a:solidFill>
                      <a:prstDash val="solid"/>
                    </a:lnR>
                    <a:lnB w="9525">
                      <a:solidFill>
                        <a:srgbClr val="C6CCBD"/>
                      </a:solidFill>
                      <a:prstDash val="solid"/>
                    </a:lnB>
                  </a:tcPr>
                </a:tc>
              </a:tr>
              <a:tr h="890905">
                <a:tc>
                  <a:txBody>
                    <a:bodyPr/>
                    <a:lstStyle/>
                    <a:p>
                      <a:pPr marL="40005" marR="33655">
                        <a:lnSpc>
                          <a:spcPct val="100000"/>
                        </a:lnSpc>
                        <a:spcBef>
                          <a:spcPts val="125"/>
                        </a:spcBef>
                      </a:pPr>
                      <a:r>
                        <a:rPr sz="2000" dirty="0">
                          <a:solidFill>
                            <a:srgbClr val="333333"/>
                          </a:solidFill>
                          <a:latin typeface="Times New Roman"/>
                          <a:cs typeface="Times New Roman"/>
                        </a:rPr>
                        <a:t>2.</a:t>
                      </a:r>
                      <a:r>
                        <a:rPr sz="2000" spc="180" dirty="0">
                          <a:solidFill>
                            <a:srgbClr val="333333"/>
                          </a:solidFill>
                          <a:latin typeface="Times New Roman"/>
                          <a:cs typeface="Times New Roman"/>
                        </a:rPr>
                        <a:t> </a:t>
                      </a:r>
                      <a:r>
                        <a:rPr sz="2000" dirty="0">
                          <a:solidFill>
                            <a:srgbClr val="333333"/>
                          </a:solidFill>
                          <a:latin typeface="Times New Roman"/>
                          <a:cs typeface="Times New Roman"/>
                        </a:rPr>
                        <a:t>DDA</a:t>
                      </a:r>
                      <a:r>
                        <a:rPr sz="2000" spc="75" dirty="0">
                          <a:solidFill>
                            <a:srgbClr val="333333"/>
                          </a:solidFill>
                          <a:latin typeface="Times New Roman"/>
                          <a:cs typeface="Times New Roman"/>
                        </a:rPr>
                        <a:t> </a:t>
                      </a:r>
                      <a:r>
                        <a:rPr sz="2000" dirty="0">
                          <a:solidFill>
                            <a:srgbClr val="333333"/>
                          </a:solidFill>
                          <a:latin typeface="Times New Roman"/>
                          <a:cs typeface="Times New Roman"/>
                        </a:rPr>
                        <a:t>Algorithms</a:t>
                      </a:r>
                      <a:r>
                        <a:rPr sz="2000" spc="180" dirty="0">
                          <a:solidFill>
                            <a:srgbClr val="333333"/>
                          </a:solidFill>
                          <a:latin typeface="Times New Roman"/>
                          <a:cs typeface="Times New Roman"/>
                        </a:rPr>
                        <a:t> </a:t>
                      </a:r>
                      <a:r>
                        <a:rPr sz="2000" dirty="0">
                          <a:solidFill>
                            <a:srgbClr val="333333"/>
                          </a:solidFill>
                          <a:latin typeface="Times New Roman"/>
                          <a:cs typeface="Times New Roman"/>
                        </a:rPr>
                        <a:t>uses</a:t>
                      </a:r>
                      <a:r>
                        <a:rPr sz="2000" spc="180" dirty="0">
                          <a:solidFill>
                            <a:srgbClr val="333333"/>
                          </a:solidFill>
                          <a:latin typeface="Times New Roman"/>
                          <a:cs typeface="Times New Roman"/>
                        </a:rPr>
                        <a:t> </a:t>
                      </a:r>
                      <a:r>
                        <a:rPr sz="2000" dirty="0">
                          <a:solidFill>
                            <a:srgbClr val="333333"/>
                          </a:solidFill>
                          <a:latin typeface="Times New Roman"/>
                          <a:cs typeface="Times New Roman"/>
                        </a:rPr>
                        <a:t>multiplication</a:t>
                      </a:r>
                      <a:r>
                        <a:rPr sz="2000" spc="180" dirty="0">
                          <a:solidFill>
                            <a:srgbClr val="333333"/>
                          </a:solidFill>
                          <a:latin typeface="Times New Roman"/>
                          <a:cs typeface="Times New Roman"/>
                        </a:rPr>
                        <a:t> </a:t>
                      </a:r>
                      <a:r>
                        <a:rPr sz="2000" dirty="0">
                          <a:solidFill>
                            <a:srgbClr val="333333"/>
                          </a:solidFill>
                          <a:latin typeface="Times New Roman"/>
                          <a:cs typeface="Times New Roman"/>
                        </a:rPr>
                        <a:t>&amp;</a:t>
                      </a:r>
                      <a:r>
                        <a:rPr sz="2000" spc="170" dirty="0">
                          <a:solidFill>
                            <a:srgbClr val="333333"/>
                          </a:solidFill>
                          <a:latin typeface="Times New Roman"/>
                          <a:cs typeface="Times New Roman"/>
                        </a:rPr>
                        <a:t> </a:t>
                      </a:r>
                      <a:r>
                        <a:rPr sz="2000" dirty="0">
                          <a:solidFill>
                            <a:srgbClr val="333333"/>
                          </a:solidFill>
                          <a:latin typeface="Times New Roman"/>
                          <a:cs typeface="Times New Roman"/>
                        </a:rPr>
                        <a:t>division</a:t>
                      </a:r>
                      <a:r>
                        <a:rPr sz="2000" spc="175" dirty="0">
                          <a:solidFill>
                            <a:srgbClr val="333333"/>
                          </a:solidFill>
                          <a:latin typeface="Times New Roman"/>
                          <a:cs typeface="Times New Roman"/>
                        </a:rPr>
                        <a:t> </a:t>
                      </a:r>
                      <a:r>
                        <a:rPr sz="2000" dirty="0">
                          <a:solidFill>
                            <a:srgbClr val="333333"/>
                          </a:solidFill>
                          <a:latin typeface="Times New Roman"/>
                          <a:cs typeface="Times New Roman"/>
                        </a:rPr>
                        <a:t>on</a:t>
                      </a:r>
                      <a:r>
                        <a:rPr sz="2000" spc="180" dirty="0">
                          <a:solidFill>
                            <a:srgbClr val="333333"/>
                          </a:solidFill>
                          <a:latin typeface="Times New Roman"/>
                          <a:cs typeface="Times New Roman"/>
                        </a:rPr>
                        <a:t> </a:t>
                      </a:r>
                      <a:r>
                        <a:rPr sz="2000" spc="-25" dirty="0">
                          <a:solidFill>
                            <a:srgbClr val="333333"/>
                          </a:solidFill>
                          <a:latin typeface="Times New Roman"/>
                          <a:cs typeface="Times New Roman"/>
                        </a:rPr>
                        <a:t>its </a:t>
                      </a:r>
                      <a:r>
                        <a:rPr sz="2000" spc="-10" dirty="0">
                          <a:solidFill>
                            <a:srgbClr val="333333"/>
                          </a:solidFill>
                          <a:latin typeface="Times New Roman"/>
                          <a:cs typeface="Times New Roman"/>
                        </a:rPr>
                        <a:t>operation</a:t>
                      </a:r>
                      <a:endParaRPr sz="2000">
                        <a:latin typeface="Times New Roman"/>
                        <a:cs typeface="Times New Roman"/>
                      </a:endParaRPr>
                    </a:p>
                  </a:txBody>
                  <a:tcPr marL="0" marR="0" marT="15875" marB="0">
                    <a:lnL w="6350">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EF0EB"/>
                    </a:solidFill>
                  </a:tcPr>
                </a:tc>
                <a:tc>
                  <a:txBody>
                    <a:bodyPr/>
                    <a:lstStyle/>
                    <a:p>
                      <a:pPr marL="42545" marR="33655">
                        <a:lnSpc>
                          <a:spcPct val="100000"/>
                        </a:lnSpc>
                        <a:spcBef>
                          <a:spcPts val="125"/>
                        </a:spcBef>
                        <a:tabLst>
                          <a:tab pos="1728470" algn="l"/>
                          <a:tab pos="2402205" algn="l"/>
                          <a:tab pos="3663950" algn="l"/>
                          <a:tab pos="4309110" algn="l"/>
                          <a:tab pos="5642610" algn="l"/>
                        </a:tabLst>
                      </a:pPr>
                      <a:r>
                        <a:rPr sz="2000" spc="-10" dirty="0">
                          <a:solidFill>
                            <a:srgbClr val="333333"/>
                          </a:solidFill>
                          <a:latin typeface="Times New Roman"/>
                          <a:cs typeface="Times New Roman"/>
                        </a:rPr>
                        <a:t>2.Bresenham's</a:t>
                      </a:r>
                      <a:r>
                        <a:rPr sz="2000" dirty="0">
                          <a:solidFill>
                            <a:srgbClr val="333333"/>
                          </a:solidFill>
                          <a:latin typeface="Times New Roman"/>
                          <a:cs typeface="Times New Roman"/>
                        </a:rPr>
                        <a:t>	</a:t>
                      </a:r>
                      <a:r>
                        <a:rPr sz="2000" spc="-20" dirty="0">
                          <a:solidFill>
                            <a:srgbClr val="333333"/>
                          </a:solidFill>
                          <a:latin typeface="Times New Roman"/>
                          <a:cs typeface="Times New Roman"/>
                        </a:rPr>
                        <a:t>Line</a:t>
                      </a:r>
                      <a:r>
                        <a:rPr sz="2000" dirty="0">
                          <a:solidFill>
                            <a:srgbClr val="333333"/>
                          </a:solidFill>
                          <a:latin typeface="Times New Roman"/>
                          <a:cs typeface="Times New Roman"/>
                        </a:rPr>
                        <a:t>	</a:t>
                      </a:r>
                      <a:r>
                        <a:rPr sz="2000" spc="-10" dirty="0">
                          <a:solidFill>
                            <a:srgbClr val="333333"/>
                          </a:solidFill>
                          <a:latin typeface="Times New Roman"/>
                          <a:cs typeface="Times New Roman"/>
                        </a:rPr>
                        <a:t>Algorithm</a:t>
                      </a:r>
                      <a:r>
                        <a:rPr sz="2000" dirty="0">
                          <a:solidFill>
                            <a:srgbClr val="333333"/>
                          </a:solidFill>
                          <a:latin typeface="Times New Roman"/>
                          <a:cs typeface="Times New Roman"/>
                        </a:rPr>
                        <a:t>	</a:t>
                      </a:r>
                      <a:r>
                        <a:rPr sz="2000" spc="-20" dirty="0">
                          <a:solidFill>
                            <a:srgbClr val="333333"/>
                          </a:solidFill>
                          <a:latin typeface="Times New Roman"/>
                          <a:cs typeface="Times New Roman"/>
                        </a:rPr>
                        <a:t>uses</a:t>
                      </a:r>
                      <a:r>
                        <a:rPr sz="2000" dirty="0">
                          <a:solidFill>
                            <a:srgbClr val="333333"/>
                          </a:solidFill>
                          <a:latin typeface="Times New Roman"/>
                          <a:cs typeface="Times New Roman"/>
                        </a:rPr>
                        <a:t>	</a:t>
                      </a:r>
                      <a:r>
                        <a:rPr sz="2000" spc="-10" dirty="0">
                          <a:solidFill>
                            <a:srgbClr val="333333"/>
                          </a:solidFill>
                          <a:latin typeface="Times New Roman"/>
                          <a:cs typeface="Times New Roman"/>
                        </a:rPr>
                        <a:t>subtraction</a:t>
                      </a:r>
                      <a:r>
                        <a:rPr sz="2000" dirty="0">
                          <a:solidFill>
                            <a:srgbClr val="333333"/>
                          </a:solidFill>
                          <a:latin typeface="Times New Roman"/>
                          <a:cs typeface="Times New Roman"/>
                        </a:rPr>
                        <a:t>	</a:t>
                      </a:r>
                      <a:r>
                        <a:rPr sz="2000" spc="-25" dirty="0">
                          <a:solidFill>
                            <a:srgbClr val="333333"/>
                          </a:solidFill>
                          <a:latin typeface="Times New Roman"/>
                          <a:cs typeface="Times New Roman"/>
                        </a:rPr>
                        <a:t>and </a:t>
                      </a:r>
                      <a:r>
                        <a:rPr sz="2000" dirty="0">
                          <a:solidFill>
                            <a:srgbClr val="333333"/>
                          </a:solidFill>
                          <a:latin typeface="Times New Roman"/>
                          <a:cs typeface="Times New Roman"/>
                        </a:rPr>
                        <a:t>addition</a:t>
                      </a:r>
                      <a:r>
                        <a:rPr sz="2000" spc="-40" dirty="0">
                          <a:solidFill>
                            <a:srgbClr val="333333"/>
                          </a:solidFill>
                          <a:latin typeface="Times New Roman"/>
                          <a:cs typeface="Times New Roman"/>
                        </a:rPr>
                        <a:t> </a:t>
                      </a:r>
                      <a:r>
                        <a:rPr sz="2000" dirty="0">
                          <a:solidFill>
                            <a:srgbClr val="333333"/>
                          </a:solidFill>
                          <a:latin typeface="Times New Roman"/>
                          <a:cs typeface="Times New Roman"/>
                        </a:rPr>
                        <a:t>on</a:t>
                      </a:r>
                      <a:r>
                        <a:rPr sz="2000" spc="-10" dirty="0">
                          <a:solidFill>
                            <a:srgbClr val="333333"/>
                          </a:solidFill>
                          <a:latin typeface="Times New Roman"/>
                          <a:cs typeface="Times New Roman"/>
                        </a:rPr>
                        <a:t> </a:t>
                      </a:r>
                      <a:r>
                        <a:rPr sz="2000" dirty="0">
                          <a:solidFill>
                            <a:srgbClr val="333333"/>
                          </a:solidFill>
                          <a:latin typeface="Times New Roman"/>
                          <a:cs typeface="Times New Roman"/>
                        </a:rPr>
                        <a:t>its</a:t>
                      </a:r>
                      <a:r>
                        <a:rPr sz="2000" spc="-10" dirty="0">
                          <a:solidFill>
                            <a:srgbClr val="333333"/>
                          </a:solidFill>
                          <a:latin typeface="Times New Roman"/>
                          <a:cs typeface="Times New Roman"/>
                        </a:rPr>
                        <a:t> operation</a:t>
                      </a:r>
                      <a:endParaRPr sz="2000">
                        <a:latin typeface="Times New Roman"/>
                        <a:cs typeface="Times New Roman"/>
                      </a:endParaRPr>
                    </a:p>
                  </a:txBody>
                  <a:tcPr marL="0" marR="0" marT="1587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EF0EB"/>
                    </a:solidFill>
                  </a:tcPr>
                </a:tc>
              </a:tr>
              <a:tr h="1667510">
                <a:tc>
                  <a:txBody>
                    <a:bodyPr/>
                    <a:lstStyle/>
                    <a:p>
                      <a:pPr marL="40005" marR="34290" algn="just">
                        <a:lnSpc>
                          <a:spcPct val="100000"/>
                        </a:lnSpc>
                        <a:spcBef>
                          <a:spcPts val="125"/>
                        </a:spcBef>
                      </a:pPr>
                      <a:r>
                        <a:rPr sz="2000" dirty="0">
                          <a:solidFill>
                            <a:srgbClr val="333333"/>
                          </a:solidFill>
                          <a:latin typeface="Times New Roman"/>
                          <a:cs typeface="Times New Roman"/>
                        </a:rPr>
                        <a:t>3.</a:t>
                      </a:r>
                      <a:r>
                        <a:rPr sz="2000" spc="125" dirty="0">
                          <a:solidFill>
                            <a:srgbClr val="333333"/>
                          </a:solidFill>
                          <a:latin typeface="Times New Roman"/>
                          <a:cs typeface="Times New Roman"/>
                        </a:rPr>
                        <a:t>  </a:t>
                      </a:r>
                      <a:r>
                        <a:rPr sz="2000" dirty="0">
                          <a:solidFill>
                            <a:srgbClr val="333333"/>
                          </a:solidFill>
                          <a:latin typeface="Times New Roman"/>
                          <a:cs typeface="Times New Roman"/>
                        </a:rPr>
                        <a:t>DDA</a:t>
                      </a:r>
                      <a:r>
                        <a:rPr sz="2000" spc="80"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125" dirty="0">
                          <a:solidFill>
                            <a:srgbClr val="333333"/>
                          </a:solidFill>
                          <a:latin typeface="Times New Roman"/>
                          <a:cs typeface="Times New Roman"/>
                        </a:rPr>
                        <a:t>  </a:t>
                      </a:r>
                      <a:r>
                        <a:rPr sz="2000" dirty="0">
                          <a:solidFill>
                            <a:srgbClr val="333333"/>
                          </a:solidFill>
                          <a:latin typeface="Times New Roman"/>
                          <a:cs typeface="Times New Roman"/>
                        </a:rPr>
                        <a:t>is</a:t>
                      </a:r>
                      <a:r>
                        <a:rPr sz="2000" spc="130" dirty="0">
                          <a:solidFill>
                            <a:srgbClr val="333333"/>
                          </a:solidFill>
                          <a:latin typeface="Times New Roman"/>
                          <a:cs typeface="Times New Roman"/>
                        </a:rPr>
                        <a:t>  </a:t>
                      </a:r>
                      <a:r>
                        <a:rPr sz="2000" dirty="0">
                          <a:solidFill>
                            <a:srgbClr val="333333"/>
                          </a:solidFill>
                          <a:latin typeface="Times New Roman"/>
                          <a:cs typeface="Times New Roman"/>
                        </a:rPr>
                        <a:t>slower</a:t>
                      </a:r>
                      <a:r>
                        <a:rPr sz="2000" spc="130" dirty="0">
                          <a:solidFill>
                            <a:srgbClr val="333333"/>
                          </a:solidFill>
                          <a:latin typeface="Times New Roman"/>
                          <a:cs typeface="Times New Roman"/>
                        </a:rPr>
                        <a:t>  </a:t>
                      </a:r>
                      <a:r>
                        <a:rPr sz="2000" dirty="0">
                          <a:solidFill>
                            <a:srgbClr val="333333"/>
                          </a:solidFill>
                          <a:latin typeface="Times New Roman"/>
                          <a:cs typeface="Times New Roman"/>
                        </a:rPr>
                        <a:t>than</a:t>
                      </a:r>
                      <a:r>
                        <a:rPr sz="2000" spc="135" dirty="0">
                          <a:solidFill>
                            <a:srgbClr val="333333"/>
                          </a:solidFill>
                          <a:latin typeface="Times New Roman"/>
                          <a:cs typeface="Times New Roman"/>
                        </a:rPr>
                        <a:t>  </a:t>
                      </a:r>
                      <a:r>
                        <a:rPr sz="2000" dirty="0">
                          <a:solidFill>
                            <a:srgbClr val="333333"/>
                          </a:solidFill>
                          <a:latin typeface="Times New Roman"/>
                          <a:cs typeface="Times New Roman"/>
                        </a:rPr>
                        <a:t>Bresenham's</a:t>
                      </a:r>
                      <a:r>
                        <a:rPr sz="2000" spc="135" dirty="0">
                          <a:solidFill>
                            <a:srgbClr val="333333"/>
                          </a:solidFill>
                          <a:latin typeface="Times New Roman"/>
                          <a:cs typeface="Times New Roman"/>
                        </a:rPr>
                        <a:t>  </a:t>
                      </a:r>
                      <a:r>
                        <a:rPr sz="2000" spc="-20" dirty="0">
                          <a:solidFill>
                            <a:srgbClr val="333333"/>
                          </a:solidFill>
                          <a:latin typeface="Times New Roman"/>
                          <a:cs typeface="Times New Roman"/>
                        </a:rPr>
                        <a:t>Line </a:t>
                      </a:r>
                      <a:r>
                        <a:rPr sz="2000" dirty="0">
                          <a:solidFill>
                            <a:srgbClr val="333333"/>
                          </a:solidFill>
                          <a:latin typeface="Times New Roman"/>
                          <a:cs typeface="Times New Roman"/>
                        </a:rPr>
                        <a:t>Algorithm</a:t>
                      </a:r>
                      <a:r>
                        <a:rPr sz="2000" spc="180" dirty="0">
                          <a:solidFill>
                            <a:srgbClr val="333333"/>
                          </a:solidFill>
                          <a:latin typeface="Times New Roman"/>
                          <a:cs typeface="Times New Roman"/>
                        </a:rPr>
                        <a:t> </a:t>
                      </a:r>
                      <a:r>
                        <a:rPr sz="2000" dirty="0">
                          <a:solidFill>
                            <a:srgbClr val="333333"/>
                          </a:solidFill>
                          <a:latin typeface="Times New Roman"/>
                          <a:cs typeface="Times New Roman"/>
                        </a:rPr>
                        <a:t>in</a:t>
                      </a:r>
                      <a:r>
                        <a:rPr sz="2000" spc="190" dirty="0">
                          <a:solidFill>
                            <a:srgbClr val="333333"/>
                          </a:solidFill>
                          <a:latin typeface="Times New Roman"/>
                          <a:cs typeface="Times New Roman"/>
                        </a:rPr>
                        <a:t> </a:t>
                      </a:r>
                      <a:r>
                        <a:rPr sz="2000" dirty="0">
                          <a:solidFill>
                            <a:srgbClr val="333333"/>
                          </a:solidFill>
                          <a:latin typeface="Times New Roman"/>
                          <a:cs typeface="Times New Roman"/>
                        </a:rPr>
                        <a:t>line</a:t>
                      </a:r>
                      <a:r>
                        <a:rPr sz="2000" spc="185" dirty="0">
                          <a:solidFill>
                            <a:srgbClr val="333333"/>
                          </a:solidFill>
                          <a:latin typeface="Times New Roman"/>
                          <a:cs typeface="Times New Roman"/>
                        </a:rPr>
                        <a:t> </a:t>
                      </a:r>
                      <a:r>
                        <a:rPr sz="2000" dirty="0">
                          <a:solidFill>
                            <a:srgbClr val="333333"/>
                          </a:solidFill>
                          <a:latin typeface="Times New Roman"/>
                          <a:cs typeface="Times New Roman"/>
                        </a:rPr>
                        <a:t>drawing</a:t>
                      </a:r>
                      <a:r>
                        <a:rPr sz="2000" spc="195" dirty="0">
                          <a:solidFill>
                            <a:srgbClr val="333333"/>
                          </a:solidFill>
                          <a:latin typeface="Times New Roman"/>
                          <a:cs typeface="Times New Roman"/>
                        </a:rPr>
                        <a:t> </a:t>
                      </a:r>
                      <a:r>
                        <a:rPr sz="2000" dirty="0">
                          <a:solidFill>
                            <a:srgbClr val="333333"/>
                          </a:solidFill>
                          <a:latin typeface="Times New Roman"/>
                          <a:cs typeface="Times New Roman"/>
                        </a:rPr>
                        <a:t>because</a:t>
                      </a:r>
                      <a:r>
                        <a:rPr sz="2000" spc="185" dirty="0">
                          <a:solidFill>
                            <a:srgbClr val="333333"/>
                          </a:solidFill>
                          <a:latin typeface="Times New Roman"/>
                          <a:cs typeface="Times New Roman"/>
                        </a:rPr>
                        <a:t> </a:t>
                      </a:r>
                      <a:r>
                        <a:rPr sz="2000" dirty="0">
                          <a:solidFill>
                            <a:srgbClr val="333333"/>
                          </a:solidFill>
                          <a:latin typeface="Times New Roman"/>
                          <a:cs typeface="Times New Roman"/>
                        </a:rPr>
                        <a:t>it</a:t>
                      </a:r>
                      <a:r>
                        <a:rPr sz="2000" spc="185" dirty="0">
                          <a:solidFill>
                            <a:srgbClr val="333333"/>
                          </a:solidFill>
                          <a:latin typeface="Times New Roman"/>
                          <a:cs typeface="Times New Roman"/>
                        </a:rPr>
                        <a:t> </a:t>
                      </a:r>
                      <a:r>
                        <a:rPr sz="2000" dirty="0">
                          <a:solidFill>
                            <a:srgbClr val="333333"/>
                          </a:solidFill>
                          <a:latin typeface="Times New Roman"/>
                          <a:cs typeface="Times New Roman"/>
                        </a:rPr>
                        <a:t>uses</a:t>
                      </a:r>
                      <a:r>
                        <a:rPr sz="2000" spc="190" dirty="0">
                          <a:solidFill>
                            <a:srgbClr val="333333"/>
                          </a:solidFill>
                          <a:latin typeface="Times New Roman"/>
                          <a:cs typeface="Times New Roman"/>
                        </a:rPr>
                        <a:t> </a:t>
                      </a:r>
                      <a:r>
                        <a:rPr sz="2000" dirty="0">
                          <a:solidFill>
                            <a:srgbClr val="333333"/>
                          </a:solidFill>
                          <a:latin typeface="Times New Roman"/>
                          <a:cs typeface="Times New Roman"/>
                        </a:rPr>
                        <a:t>real</a:t>
                      </a:r>
                      <a:r>
                        <a:rPr sz="2000" spc="190" dirty="0">
                          <a:solidFill>
                            <a:srgbClr val="333333"/>
                          </a:solidFill>
                          <a:latin typeface="Times New Roman"/>
                          <a:cs typeface="Times New Roman"/>
                        </a:rPr>
                        <a:t> </a:t>
                      </a:r>
                      <a:r>
                        <a:rPr sz="2000" spc="-10" dirty="0">
                          <a:solidFill>
                            <a:srgbClr val="333333"/>
                          </a:solidFill>
                          <a:latin typeface="Times New Roman"/>
                          <a:cs typeface="Times New Roman"/>
                        </a:rPr>
                        <a:t>arithmetic </a:t>
                      </a:r>
                      <a:r>
                        <a:rPr sz="2000" dirty="0">
                          <a:solidFill>
                            <a:srgbClr val="333333"/>
                          </a:solidFill>
                          <a:latin typeface="Times New Roman"/>
                          <a:cs typeface="Times New Roman"/>
                        </a:rPr>
                        <a:t>(Floating</a:t>
                      </a:r>
                      <a:r>
                        <a:rPr sz="2000" spc="-35" dirty="0">
                          <a:solidFill>
                            <a:srgbClr val="333333"/>
                          </a:solidFill>
                          <a:latin typeface="Times New Roman"/>
                          <a:cs typeface="Times New Roman"/>
                        </a:rPr>
                        <a:t> </a:t>
                      </a:r>
                      <a:r>
                        <a:rPr sz="2000" dirty="0">
                          <a:solidFill>
                            <a:srgbClr val="333333"/>
                          </a:solidFill>
                          <a:latin typeface="Times New Roman"/>
                          <a:cs typeface="Times New Roman"/>
                        </a:rPr>
                        <a:t>Point</a:t>
                      </a:r>
                      <a:r>
                        <a:rPr sz="2000" spc="-30" dirty="0">
                          <a:solidFill>
                            <a:srgbClr val="333333"/>
                          </a:solidFill>
                          <a:latin typeface="Times New Roman"/>
                          <a:cs typeface="Times New Roman"/>
                        </a:rPr>
                        <a:t> </a:t>
                      </a:r>
                      <a:r>
                        <a:rPr sz="2000" spc="-10" dirty="0">
                          <a:solidFill>
                            <a:srgbClr val="333333"/>
                          </a:solidFill>
                          <a:latin typeface="Times New Roman"/>
                          <a:cs typeface="Times New Roman"/>
                        </a:rPr>
                        <a:t>operation)</a:t>
                      </a:r>
                      <a:endParaRPr sz="2000">
                        <a:latin typeface="Times New Roman"/>
                        <a:cs typeface="Times New Roman"/>
                      </a:endParaRPr>
                    </a:p>
                  </a:txBody>
                  <a:tcPr marL="0" marR="0" marT="15875" marB="0">
                    <a:lnL w="6350">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tcPr>
                </a:tc>
                <a:tc>
                  <a:txBody>
                    <a:bodyPr/>
                    <a:lstStyle/>
                    <a:p>
                      <a:pPr marL="42545" marR="31750" algn="just">
                        <a:lnSpc>
                          <a:spcPct val="100000"/>
                        </a:lnSpc>
                        <a:spcBef>
                          <a:spcPts val="125"/>
                        </a:spcBef>
                      </a:pPr>
                      <a:r>
                        <a:rPr sz="2000" dirty="0">
                          <a:solidFill>
                            <a:srgbClr val="333333"/>
                          </a:solidFill>
                          <a:latin typeface="Times New Roman"/>
                          <a:cs typeface="Times New Roman"/>
                        </a:rPr>
                        <a:t>3.</a:t>
                      </a:r>
                      <a:r>
                        <a:rPr sz="2000" spc="225" dirty="0">
                          <a:solidFill>
                            <a:srgbClr val="333333"/>
                          </a:solidFill>
                          <a:latin typeface="Times New Roman"/>
                          <a:cs typeface="Times New Roman"/>
                        </a:rPr>
                        <a:t> </a:t>
                      </a:r>
                      <a:r>
                        <a:rPr sz="2000" dirty="0">
                          <a:solidFill>
                            <a:srgbClr val="333333"/>
                          </a:solidFill>
                          <a:latin typeface="Times New Roman"/>
                          <a:cs typeface="Times New Roman"/>
                        </a:rPr>
                        <a:t>Bresenham's</a:t>
                      </a:r>
                      <a:r>
                        <a:rPr sz="2000" spc="235"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215" dirty="0">
                          <a:solidFill>
                            <a:srgbClr val="333333"/>
                          </a:solidFill>
                          <a:latin typeface="Times New Roman"/>
                          <a:cs typeface="Times New Roman"/>
                        </a:rPr>
                        <a:t> </a:t>
                      </a:r>
                      <a:r>
                        <a:rPr sz="2000" dirty="0">
                          <a:solidFill>
                            <a:srgbClr val="333333"/>
                          </a:solidFill>
                          <a:latin typeface="Times New Roman"/>
                          <a:cs typeface="Times New Roman"/>
                        </a:rPr>
                        <a:t>is</a:t>
                      </a:r>
                      <a:r>
                        <a:rPr sz="2000" spc="229" dirty="0">
                          <a:solidFill>
                            <a:srgbClr val="333333"/>
                          </a:solidFill>
                          <a:latin typeface="Times New Roman"/>
                          <a:cs typeface="Times New Roman"/>
                        </a:rPr>
                        <a:t> </a:t>
                      </a:r>
                      <a:r>
                        <a:rPr sz="2000" dirty="0">
                          <a:solidFill>
                            <a:srgbClr val="333333"/>
                          </a:solidFill>
                          <a:latin typeface="Times New Roman"/>
                          <a:cs typeface="Times New Roman"/>
                        </a:rPr>
                        <a:t>faster</a:t>
                      </a:r>
                      <a:r>
                        <a:rPr sz="2000" spc="220" dirty="0">
                          <a:solidFill>
                            <a:srgbClr val="333333"/>
                          </a:solidFill>
                          <a:latin typeface="Times New Roman"/>
                          <a:cs typeface="Times New Roman"/>
                        </a:rPr>
                        <a:t> </a:t>
                      </a:r>
                      <a:r>
                        <a:rPr sz="2000" dirty="0">
                          <a:solidFill>
                            <a:srgbClr val="333333"/>
                          </a:solidFill>
                          <a:latin typeface="Times New Roman"/>
                          <a:cs typeface="Times New Roman"/>
                        </a:rPr>
                        <a:t>than</a:t>
                      </a:r>
                      <a:r>
                        <a:rPr sz="2000" spc="235" dirty="0">
                          <a:solidFill>
                            <a:srgbClr val="333333"/>
                          </a:solidFill>
                          <a:latin typeface="Times New Roman"/>
                          <a:cs typeface="Times New Roman"/>
                        </a:rPr>
                        <a:t> </a:t>
                      </a:r>
                      <a:r>
                        <a:rPr sz="2000" dirty="0">
                          <a:solidFill>
                            <a:srgbClr val="333333"/>
                          </a:solidFill>
                          <a:latin typeface="Times New Roman"/>
                          <a:cs typeface="Times New Roman"/>
                        </a:rPr>
                        <a:t>DDA</a:t>
                      </a:r>
                      <a:r>
                        <a:rPr sz="2000" spc="135" dirty="0">
                          <a:solidFill>
                            <a:srgbClr val="333333"/>
                          </a:solidFill>
                          <a:latin typeface="Times New Roman"/>
                          <a:cs typeface="Times New Roman"/>
                        </a:rPr>
                        <a:t> </a:t>
                      </a:r>
                      <a:r>
                        <a:rPr sz="2000" spc="-10" dirty="0">
                          <a:solidFill>
                            <a:srgbClr val="333333"/>
                          </a:solidFill>
                          <a:latin typeface="Times New Roman"/>
                          <a:cs typeface="Times New Roman"/>
                        </a:rPr>
                        <a:t>Algorithm </a:t>
                      </a:r>
                      <a:r>
                        <a:rPr sz="2000" dirty="0">
                          <a:solidFill>
                            <a:srgbClr val="333333"/>
                          </a:solidFill>
                          <a:latin typeface="Times New Roman"/>
                          <a:cs typeface="Times New Roman"/>
                        </a:rPr>
                        <a:t>in</a:t>
                      </a:r>
                      <a:r>
                        <a:rPr sz="2000" spc="360" dirty="0">
                          <a:solidFill>
                            <a:srgbClr val="333333"/>
                          </a:solidFill>
                          <a:latin typeface="Times New Roman"/>
                          <a:cs typeface="Times New Roman"/>
                        </a:rPr>
                        <a:t> </a:t>
                      </a:r>
                      <a:r>
                        <a:rPr sz="2000" dirty="0">
                          <a:solidFill>
                            <a:srgbClr val="333333"/>
                          </a:solidFill>
                          <a:latin typeface="Times New Roman"/>
                          <a:cs typeface="Times New Roman"/>
                        </a:rPr>
                        <a:t>line</a:t>
                      </a:r>
                      <a:r>
                        <a:rPr sz="2000" spc="350" dirty="0">
                          <a:solidFill>
                            <a:srgbClr val="333333"/>
                          </a:solidFill>
                          <a:latin typeface="Times New Roman"/>
                          <a:cs typeface="Times New Roman"/>
                        </a:rPr>
                        <a:t> </a:t>
                      </a:r>
                      <a:r>
                        <a:rPr sz="2000" dirty="0">
                          <a:solidFill>
                            <a:srgbClr val="333333"/>
                          </a:solidFill>
                          <a:latin typeface="Times New Roman"/>
                          <a:cs typeface="Times New Roman"/>
                        </a:rPr>
                        <a:t>because</a:t>
                      </a:r>
                      <a:r>
                        <a:rPr sz="2000" spc="350" dirty="0">
                          <a:solidFill>
                            <a:srgbClr val="333333"/>
                          </a:solidFill>
                          <a:latin typeface="Times New Roman"/>
                          <a:cs typeface="Times New Roman"/>
                        </a:rPr>
                        <a:t> </a:t>
                      </a:r>
                      <a:r>
                        <a:rPr sz="2000" dirty="0">
                          <a:solidFill>
                            <a:srgbClr val="333333"/>
                          </a:solidFill>
                          <a:latin typeface="Times New Roman"/>
                          <a:cs typeface="Times New Roman"/>
                        </a:rPr>
                        <a:t>it</a:t>
                      </a:r>
                      <a:r>
                        <a:rPr sz="2000" spc="350" dirty="0">
                          <a:solidFill>
                            <a:srgbClr val="333333"/>
                          </a:solidFill>
                          <a:latin typeface="Times New Roman"/>
                          <a:cs typeface="Times New Roman"/>
                        </a:rPr>
                        <a:t> </a:t>
                      </a:r>
                      <a:r>
                        <a:rPr sz="2000" dirty="0">
                          <a:solidFill>
                            <a:srgbClr val="333333"/>
                          </a:solidFill>
                          <a:latin typeface="Times New Roman"/>
                          <a:cs typeface="Times New Roman"/>
                        </a:rPr>
                        <a:t>involves</a:t>
                      </a:r>
                      <a:r>
                        <a:rPr sz="2000" spc="355" dirty="0">
                          <a:solidFill>
                            <a:srgbClr val="333333"/>
                          </a:solidFill>
                          <a:latin typeface="Times New Roman"/>
                          <a:cs typeface="Times New Roman"/>
                        </a:rPr>
                        <a:t> </a:t>
                      </a:r>
                      <a:r>
                        <a:rPr sz="2000" dirty="0">
                          <a:solidFill>
                            <a:srgbClr val="333333"/>
                          </a:solidFill>
                          <a:latin typeface="Times New Roman"/>
                          <a:cs typeface="Times New Roman"/>
                        </a:rPr>
                        <a:t>addition</a:t>
                      </a:r>
                      <a:r>
                        <a:rPr sz="2000" spc="360" dirty="0">
                          <a:solidFill>
                            <a:srgbClr val="333333"/>
                          </a:solidFill>
                          <a:latin typeface="Times New Roman"/>
                          <a:cs typeface="Times New Roman"/>
                        </a:rPr>
                        <a:t> </a:t>
                      </a:r>
                      <a:r>
                        <a:rPr sz="2000" dirty="0">
                          <a:solidFill>
                            <a:srgbClr val="333333"/>
                          </a:solidFill>
                          <a:latin typeface="Times New Roman"/>
                          <a:cs typeface="Times New Roman"/>
                        </a:rPr>
                        <a:t>&amp;</a:t>
                      </a:r>
                      <a:r>
                        <a:rPr sz="2000" spc="345" dirty="0">
                          <a:solidFill>
                            <a:srgbClr val="333333"/>
                          </a:solidFill>
                          <a:latin typeface="Times New Roman"/>
                          <a:cs typeface="Times New Roman"/>
                        </a:rPr>
                        <a:t> </a:t>
                      </a:r>
                      <a:r>
                        <a:rPr sz="2000" dirty="0">
                          <a:solidFill>
                            <a:srgbClr val="333333"/>
                          </a:solidFill>
                          <a:latin typeface="Times New Roman"/>
                          <a:cs typeface="Times New Roman"/>
                        </a:rPr>
                        <a:t>subtraction</a:t>
                      </a:r>
                      <a:r>
                        <a:rPr sz="2000" spc="360" dirty="0">
                          <a:solidFill>
                            <a:srgbClr val="333333"/>
                          </a:solidFill>
                          <a:latin typeface="Times New Roman"/>
                          <a:cs typeface="Times New Roman"/>
                        </a:rPr>
                        <a:t> </a:t>
                      </a:r>
                      <a:r>
                        <a:rPr sz="2000" dirty="0">
                          <a:solidFill>
                            <a:srgbClr val="333333"/>
                          </a:solidFill>
                          <a:latin typeface="Times New Roman"/>
                          <a:cs typeface="Times New Roman"/>
                        </a:rPr>
                        <a:t>in</a:t>
                      </a:r>
                      <a:r>
                        <a:rPr sz="2000" spc="365" dirty="0">
                          <a:solidFill>
                            <a:srgbClr val="333333"/>
                          </a:solidFill>
                          <a:latin typeface="Times New Roman"/>
                          <a:cs typeface="Times New Roman"/>
                        </a:rPr>
                        <a:t> </a:t>
                      </a:r>
                      <a:r>
                        <a:rPr sz="2000" spc="-25" dirty="0">
                          <a:solidFill>
                            <a:srgbClr val="333333"/>
                          </a:solidFill>
                          <a:latin typeface="Times New Roman"/>
                          <a:cs typeface="Times New Roman"/>
                        </a:rPr>
                        <a:t>its </a:t>
                      </a:r>
                      <a:r>
                        <a:rPr sz="2000" dirty="0">
                          <a:solidFill>
                            <a:srgbClr val="333333"/>
                          </a:solidFill>
                          <a:latin typeface="Times New Roman"/>
                          <a:cs typeface="Times New Roman"/>
                        </a:rPr>
                        <a:t>calculation</a:t>
                      </a:r>
                      <a:r>
                        <a:rPr sz="2000" spc="-35" dirty="0">
                          <a:solidFill>
                            <a:srgbClr val="333333"/>
                          </a:solidFill>
                          <a:latin typeface="Times New Roman"/>
                          <a:cs typeface="Times New Roman"/>
                        </a:rPr>
                        <a:t> </a:t>
                      </a:r>
                      <a:r>
                        <a:rPr sz="2000" dirty="0">
                          <a:solidFill>
                            <a:srgbClr val="333333"/>
                          </a:solidFill>
                          <a:latin typeface="Times New Roman"/>
                          <a:cs typeface="Times New Roman"/>
                        </a:rPr>
                        <a:t>and</a:t>
                      </a:r>
                      <a:r>
                        <a:rPr sz="2000" spc="-10" dirty="0">
                          <a:solidFill>
                            <a:srgbClr val="333333"/>
                          </a:solidFill>
                          <a:latin typeface="Times New Roman"/>
                          <a:cs typeface="Times New Roman"/>
                        </a:rPr>
                        <a:t> </a:t>
                      </a:r>
                      <a:r>
                        <a:rPr sz="2000" dirty="0">
                          <a:solidFill>
                            <a:srgbClr val="333333"/>
                          </a:solidFill>
                          <a:latin typeface="Times New Roman"/>
                          <a:cs typeface="Times New Roman"/>
                        </a:rPr>
                        <a:t>uses</a:t>
                      </a:r>
                      <a:r>
                        <a:rPr sz="2000" spc="-25" dirty="0">
                          <a:solidFill>
                            <a:srgbClr val="333333"/>
                          </a:solidFill>
                          <a:latin typeface="Times New Roman"/>
                          <a:cs typeface="Times New Roman"/>
                        </a:rPr>
                        <a:t> </a:t>
                      </a:r>
                      <a:r>
                        <a:rPr sz="2000" dirty="0">
                          <a:solidFill>
                            <a:srgbClr val="333333"/>
                          </a:solidFill>
                          <a:latin typeface="Times New Roman"/>
                          <a:cs typeface="Times New Roman"/>
                        </a:rPr>
                        <a:t>only</a:t>
                      </a:r>
                      <a:r>
                        <a:rPr sz="2000" spc="-20" dirty="0">
                          <a:solidFill>
                            <a:srgbClr val="333333"/>
                          </a:solidFill>
                          <a:latin typeface="Times New Roman"/>
                          <a:cs typeface="Times New Roman"/>
                        </a:rPr>
                        <a:t> </a:t>
                      </a:r>
                      <a:r>
                        <a:rPr sz="2000" dirty="0">
                          <a:solidFill>
                            <a:srgbClr val="333333"/>
                          </a:solidFill>
                          <a:latin typeface="Times New Roman"/>
                          <a:cs typeface="Times New Roman"/>
                        </a:rPr>
                        <a:t>integer</a:t>
                      </a:r>
                      <a:r>
                        <a:rPr sz="2000" spc="-30" dirty="0">
                          <a:solidFill>
                            <a:srgbClr val="333333"/>
                          </a:solidFill>
                          <a:latin typeface="Times New Roman"/>
                          <a:cs typeface="Times New Roman"/>
                        </a:rPr>
                        <a:t> </a:t>
                      </a:r>
                      <a:r>
                        <a:rPr sz="2000" spc="-10" dirty="0">
                          <a:solidFill>
                            <a:srgbClr val="333333"/>
                          </a:solidFill>
                          <a:latin typeface="Times New Roman"/>
                          <a:cs typeface="Times New Roman"/>
                        </a:rPr>
                        <a:t>arithmetic.</a:t>
                      </a:r>
                      <a:endParaRPr sz="2000">
                        <a:latin typeface="Times New Roman"/>
                        <a:cs typeface="Times New Roman"/>
                      </a:endParaRPr>
                    </a:p>
                  </a:txBody>
                  <a:tcPr marL="0" marR="0" marT="1587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tcPr>
                </a:tc>
              </a:tr>
              <a:tr h="890905">
                <a:tc>
                  <a:txBody>
                    <a:bodyPr/>
                    <a:lstStyle/>
                    <a:p>
                      <a:pPr marL="40005" marR="34925">
                        <a:lnSpc>
                          <a:spcPct val="100000"/>
                        </a:lnSpc>
                        <a:spcBef>
                          <a:spcPts val="125"/>
                        </a:spcBef>
                        <a:tabLst>
                          <a:tab pos="410209" algn="l"/>
                          <a:tab pos="1126490" algn="l"/>
                          <a:tab pos="2359660" algn="l"/>
                          <a:tab pos="2707640" algn="l"/>
                          <a:tab pos="3208655" algn="l"/>
                          <a:tab pos="4232910" algn="l"/>
                          <a:tab pos="4777105" algn="l"/>
                          <a:tab pos="5793740" algn="l"/>
                        </a:tabLst>
                      </a:pPr>
                      <a:r>
                        <a:rPr sz="2000" spc="-25" dirty="0">
                          <a:solidFill>
                            <a:srgbClr val="333333"/>
                          </a:solidFill>
                          <a:latin typeface="Times New Roman"/>
                          <a:cs typeface="Times New Roman"/>
                        </a:rPr>
                        <a:t>4.</a:t>
                      </a:r>
                      <a:r>
                        <a:rPr sz="2000" dirty="0">
                          <a:solidFill>
                            <a:srgbClr val="333333"/>
                          </a:solidFill>
                          <a:latin typeface="Times New Roman"/>
                          <a:cs typeface="Times New Roman"/>
                        </a:rPr>
                        <a:t>	</a:t>
                      </a:r>
                      <a:r>
                        <a:rPr sz="2000" spc="-25" dirty="0">
                          <a:solidFill>
                            <a:srgbClr val="333333"/>
                          </a:solidFill>
                          <a:latin typeface="Times New Roman"/>
                          <a:cs typeface="Times New Roman"/>
                        </a:rPr>
                        <a:t>DDA</a:t>
                      </a:r>
                      <a:r>
                        <a:rPr sz="2000" dirty="0">
                          <a:solidFill>
                            <a:srgbClr val="333333"/>
                          </a:solidFill>
                          <a:latin typeface="Times New Roman"/>
                          <a:cs typeface="Times New Roman"/>
                        </a:rPr>
                        <a:t>	</a:t>
                      </a:r>
                      <a:r>
                        <a:rPr sz="2000" spc="-10" dirty="0">
                          <a:solidFill>
                            <a:srgbClr val="333333"/>
                          </a:solidFill>
                          <a:latin typeface="Times New Roman"/>
                          <a:cs typeface="Times New Roman"/>
                        </a:rPr>
                        <a:t>Algorithm</a:t>
                      </a:r>
                      <a:r>
                        <a:rPr sz="2000" dirty="0">
                          <a:solidFill>
                            <a:srgbClr val="333333"/>
                          </a:solidFill>
                          <a:latin typeface="Times New Roman"/>
                          <a:cs typeface="Times New Roman"/>
                        </a:rPr>
                        <a:t>	</a:t>
                      </a:r>
                      <a:r>
                        <a:rPr sz="2000" spc="-25" dirty="0">
                          <a:solidFill>
                            <a:srgbClr val="333333"/>
                          </a:solidFill>
                          <a:latin typeface="Times New Roman"/>
                          <a:cs typeface="Times New Roman"/>
                        </a:rPr>
                        <a:t>is</a:t>
                      </a:r>
                      <a:r>
                        <a:rPr sz="2000" dirty="0">
                          <a:solidFill>
                            <a:srgbClr val="333333"/>
                          </a:solidFill>
                          <a:latin typeface="Times New Roman"/>
                          <a:cs typeface="Times New Roman"/>
                        </a:rPr>
                        <a:t>	</a:t>
                      </a:r>
                      <a:r>
                        <a:rPr sz="2000" spc="-25" dirty="0">
                          <a:solidFill>
                            <a:srgbClr val="333333"/>
                          </a:solidFill>
                          <a:latin typeface="Times New Roman"/>
                          <a:cs typeface="Times New Roman"/>
                        </a:rPr>
                        <a:t>not</a:t>
                      </a:r>
                      <a:r>
                        <a:rPr sz="2000" dirty="0">
                          <a:solidFill>
                            <a:srgbClr val="333333"/>
                          </a:solidFill>
                          <a:latin typeface="Times New Roman"/>
                          <a:cs typeface="Times New Roman"/>
                        </a:rPr>
                        <a:t>	</a:t>
                      </a:r>
                      <a:r>
                        <a:rPr sz="2000" spc="-10" dirty="0">
                          <a:solidFill>
                            <a:srgbClr val="333333"/>
                          </a:solidFill>
                          <a:latin typeface="Times New Roman"/>
                          <a:cs typeface="Times New Roman"/>
                        </a:rPr>
                        <a:t>accurate</a:t>
                      </a:r>
                      <a:r>
                        <a:rPr sz="2000" dirty="0">
                          <a:solidFill>
                            <a:srgbClr val="333333"/>
                          </a:solidFill>
                          <a:latin typeface="Times New Roman"/>
                          <a:cs typeface="Times New Roman"/>
                        </a:rPr>
                        <a:t>	</a:t>
                      </a:r>
                      <a:r>
                        <a:rPr sz="2000" spc="-25" dirty="0">
                          <a:solidFill>
                            <a:srgbClr val="333333"/>
                          </a:solidFill>
                          <a:latin typeface="Times New Roman"/>
                          <a:cs typeface="Times New Roman"/>
                        </a:rPr>
                        <a:t>and</a:t>
                      </a:r>
                      <a:r>
                        <a:rPr sz="2000" dirty="0">
                          <a:solidFill>
                            <a:srgbClr val="333333"/>
                          </a:solidFill>
                          <a:latin typeface="Times New Roman"/>
                          <a:cs typeface="Times New Roman"/>
                        </a:rPr>
                        <a:t>	</a:t>
                      </a:r>
                      <a:r>
                        <a:rPr sz="2000" spc="-10" dirty="0">
                          <a:solidFill>
                            <a:srgbClr val="333333"/>
                          </a:solidFill>
                          <a:latin typeface="Times New Roman"/>
                          <a:cs typeface="Times New Roman"/>
                        </a:rPr>
                        <a:t>efficient</a:t>
                      </a:r>
                      <a:r>
                        <a:rPr sz="2000" dirty="0">
                          <a:solidFill>
                            <a:srgbClr val="333333"/>
                          </a:solidFill>
                          <a:latin typeface="Times New Roman"/>
                          <a:cs typeface="Times New Roman"/>
                        </a:rPr>
                        <a:t>	</a:t>
                      </a:r>
                      <a:r>
                        <a:rPr sz="2000" spc="-25" dirty="0">
                          <a:solidFill>
                            <a:srgbClr val="333333"/>
                          </a:solidFill>
                          <a:latin typeface="Times New Roman"/>
                          <a:cs typeface="Times New Roman"/>
                        </a:rPr>
                        <a:t>as </a:t>
                      </a:r>
                      <a:r>
                        <a:rPr sz="2000" dirty="0">
                          <a:solidFill>
                            <a:srgbClr val="333333"/>
                          </a:solidFill>
                          <a:latin typeface="Times New Roman"/>
                          <a:cs typeface="Times New Roman"/>
                        </a:rPr>
                        <a:t>Bresenham's</a:t>
                      </a:r>
                      <a:r>
                        <a:rPr sz="2000" spc="-45" dirty="0">
                          <a:solidFill>
                            <a:srgbClr val="333333"/>
                          </a:solidFill>
                          <a:latin typeface="Times New Roman"/>
                          <a:cs typeface="Times New Roman"/>
                        </a:rPr>
                        <a:t> </a:t>
                      </a:r>
                      <a:r>
                        <a:rPr sz="2000" dirty="0">
                          <a:solidFill>
                            <a:srgbClr val="333333"/>
                          </a:solidFill>
                          <a:latin typeface="Times New Roman"/>
                          <a:cs typeface="Times New Roman"/>
                        </a:rPr>
                        <a:t>Line</a:t>
                      </a:r>
                      <a:r>
                        <a:rPr sz="2000" spc="-125" dirty="0">
                          <a:solidFill>
                            <a:srgbClr val="333333"/>
                          </a:solidFill>
                          <a:latin typeface="Times New Roman"/>
                          <a:cs typeface="Times New Roman"/>
                        </a:rPr>
                        <a:t> </a:t>
                      </a:r>
                      <a:r>
                        <a:rPr sz="2000" spc="-10" dirty="0">
                          <a:solidFill>
                            <a:srgbClr val="333333"/>
                          </a:solidFill>
                          <a:latin typeface="Times New Roman"/>
                          <a:cs typeface="Times New Roman"/>
                        </a:rPr>
                        <a:t>Algorithm.</a:t>
                      </a:r>
                      <a:endParaRPr sz="2000">
                        <a:latin typeface="Times New Roman"/>
                        <a:cs typeface="Times New Roman"/>
                      </a:endParaRPr>
                    </a:p>
                  </a:txBody>
                  <a:tcPr marL="0" marR="0" marT="15875" marB="0">
                    <a:lnL w="6350">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EF0EB"/>
                    </a:solidFill>
                  </a:tcPr>
                </a:tc>
                <a:tc>
                  <a:txBody>
                    <a:bodyPr/>
                    <a:lstStyle/>
                    <a:p>
                      <a:pPr marL="42545" marR="34925">
                        <a:lnSpc>
                          <a:spcPct val="100000"/>
                        </a:lnSpc>
                        <a:spcBef>
                          <a:spcPts val="125"/>
                        </a:spcBef>
                        <a:tabLst>
                          <a:tab pos="386715" algn="l"/>
                          <a:tab pos="1824355" algn="l"/>
                          <a:tab pos="2443480" algn="l"/>
                          <a:tab pos="3648710" algn="l"/>
                          <a:tab pos="3970654" algn="l"/>
                          <a:tab pos="4642485" algn="l"/>
                          <a:tab pos="5641340" algn="l"/>
                        </a:tabLst>
                      </a:pPr>
                      <a:r>
                        <a:rPr sz="2000" spc="-25" dirty="0">
                          <a:solidFill>
                            <a:srgbClr val="333333"/>
                          </a:solidFill>
                          <a:latin typeface="Times New Roman"/>
                          <a:cs typeface="Times New Roman"/>
                        </a:rPr>
                        <a:t>4.</a:t>
                      </a:r>
                      <a:r>
                        <a:rPr sz="2000" dirty="0">
                          <a:solidFill>
                            <a:srgbClr val="333333"/>
                          </a:solidFill>
                          <a:latin typeface="Times New Roman"/>
                          <a:cs typeface="Times New Roman"/>
                        </a:rPr>
                        <a:t>	</a:t>
                      </a:r>
                      <a:r>
                        <a:rPr sz="2000" spc="-10" dirty="0">
                          <a:solidFill>
                            <a:srgbClr val="333333"/>
                          </a:solidFill>
                          <a:latin typeface="Times New Roman"/>
                          <a:cs typeface="Times New Roman"/>
                        </a:rPr>
                        <a:t>Bresenham's</a:t>
                      </a:r>
                      <a:r>
                        <a:rPr sz="2000" dirty="0">
                          <a:solidFill>
                            <a:srgbClr val="333333"/>
                          </a:solidFill>
                          <a:latin typeface="Times New Roman"/>
                          <a:cs typeface="Times New Roman"/>
                        </a:rPr>
                        <a:t>	</a:t>
                      </a:r>
                      <a:r>
                        <a:rPr sz="2000" spc="-20" dirty="0">
                          <a:solidFill>
                            <a:srgbClr val="333333"/>
                          </a:solidFill>
                          <a:latin typeface="Times New Roman"/>
                          <a:cs typeface="Times New Roman"/>
                        </a:rPr>
                        <a:t>Line</a:t>
                      </a:r>
                      <a:r>
                        <a:rPr sz="2000" dirty="0">
                          <a:solidFill>
                            <a:srgbClr val="333333"/>
                          </a:solidFill>
                          <a:latin typeface="Times New Roman"/>
                          <a:cs typeface="Times New Roman"/>
                        </a:rPr>
                        <a:t>	</a:t>
                      </a:r>
                      <a:r>
                        <a:rPr sz="2000" spc="-10" dirty="0">
                          <a:solidFill>
                            <a:srgbClr val="333333"/>
                          </a:solidFill>
                          <a:latin typeface="Times New Roman"/>
                          <a:cs typeface="Times New Roman"/>
                        </a:rPr>
                        <a:t>Algorithm</a:t>
                      </a:r>
                      <a:r>
                        <a:rPr sz="2000" dirty="0">
                          <a:solidFill>
                            <a:srgbClr val="333333"/>
                          </a:solidFill>
                          <a:latin typeface="Times New Roman"/>
                          <a:cs typeface="Times New Roman"/>
                        </a:rPr>
                        <a:t>	</a:t>
                      </a:r>
                      <a:r>
                        <a:rPr sz="2000" spc="-25" dirty="0">
                          <a:solidFill>
                            <a:srgbClr val="333333"/>
                          </a:solidFill>
                          <a:latin typeface="Times New Roman"/>
                          <a:cs typeface="Times New Roman"/>
                        </a:rPr>
                        <a:t>is</a:t>
                      </a:r>
                      <a:r>
                        <a:rPr sz="2000" dirty="0">
                          <a:solidFill>
                            <a:srgbClr val="333333"/>
                          </a:solidFill>
                          <a:latin typeface="Times New Roman"/>
                          <a:cs typeface="Times New Roman"/>
                        </a:rPr>
                        <a:t>	</a:t>
                      </a:r>
                      <a:r>
                        <a:rPr sz="2000" spc="-20" dirty="0">
                          <a:solidFill>
                            <a:srgbClr val="333333"/>
                          </a:solidFill>
                          <a:latin typeface="Times New Roman"/>
                          <a:cs typeface="Times New Roman"/>
                        </a:rPr>
                        <a:t>more</a:t>
                      </a:r>
                      <a:r>
                        <a:rPr sz="2000" dirty="0">
                          <a:solidFill>
                            <a:srgbClr val="333333"/>
                          </a:solidFill>
                          <a:latin typeface="Times New Roman"/>
                          <a:cs typeface="Times New Roman"/>
                        </a:rPr>
                        <a:t>	</a:t>
                      </a:r>
                      <a:r>
                        <a:rPr sz="2000" spc="-10" dirty="0">
                          <a:solidFill>
                            <a:srgbClr val="333333"/>
                          </a:solidFill>
                          <a:latin typeface="Times New Roman"/>
                          <a:cs typeface="Times New Roman"/>
                        </a:rPr>
                        <a:t>accurate</a:t>
                      </a:r>
                      <a:r>
                        <a:rPr sz="2000" dirty="0">
                          <a:solidFill>
                            <a:srgbClr val="333333"/>
                          </a:solidFill>
                          <a:latin typeface="Times New Roman"/>
                          <a:cs typeface="Times New Roman"/>
                        </a:rPr>
                        <a:t>	</a:t>
                      </a:r>
                      <a:r>
                        <a:rPr sz="2000" spc="-25" dirty="0">
                          <a:solidFill>
                            <a:srgbClr val="333333"/>
                          </a:solidFill>
                          <a:latin typeface="Times New Roman"/>
                          <a:cs typeface="Times New Roman"/>
                        </a:rPr>
                        <a:t>and </a:t>
                      </a:r>
                      <a:r>
                        <a:rPr sz="2000" dirty="0">
                          <a:solidFill>
                            <a:srgbClr val="333333"/>
                          </a:solidFill>
                          <a:latin typeface="Times New Roman"/>
                          <a:cs typeface="Times New Roman"/>
                        </a:rPr>
                        <a:t>efficient</a:t>
                      </a:r>
                      <a:r>
                        <a:rPr sz="2000" spc="-45" dirty="0">
                          <a:solidFill>
                            <a:srgbClr val="333333"/>
                          </a:solidFill>
                          <a:latin typeface="Times New Roman"/>
                          <a:cs typeface="Times New Roman"/>
                        </a:rPr>
                        <a:t> </a:t>
                      </a:r>
                      <a:r>
                        <a:rPr sz="2000" dirty="0">
                          <a:solidFill>
                            <a:srgbClr val="333333"/>
                          </a:solidFill>
                          <a:latin typeface="Times New Roman"/>
                          <a:cs typeface="Times New Roman"/>
                        </a:rPr>
                        <a:t>than</a:t>
                      </a:r>
                      <a:r>
                        <a:rPr sz="2000" spc="-20" dirty="0">
                          <a:solidFill>
                            <a:srgbClr val="333333"/>
                          </a:solidFill>
                          <a:latin typeface="Times New Roman"/>
                          <a:cs typeface="Times New Roman"/>
                        </a:rPr>
                        <a:t> DDA</a:t>
                      </a:r>
                      <a:r>
                        <a:rPr sz="2000" spc="-220" dirty="0">
                          <a:solidFill>
                            <a:srgbClr val="333333"/>
                          </a:solidFill>
                          <a:latin typeface="Times New Roman"/>
                          <a:cs typeface="Times New Roman"/>
                        </a:rPr>
                        <a:t> </a:t>
                      </a:r>
                      <a:r>
                        <a:rPr sz="2000" spc="-10" dirty="0">
                          <a:solidFill>
                            <a:srgbClr val="333333"/>
                          </a:solidFill>
                          <a:latin typeface="Times New Roman"/>
                          <a:cs typeface="Times New Roman"/>
                        </a:rPr>
                        <a:t>Algorithm.</a:t>
                      </a:r>
                      <a:endParaRPr sz="2000">
                        <a:latin typeface="Times New Roman"/>
                        <a:cs typeface="Times New Roman"/>
                      </a:endParaRPr>
                    </a:p>
                  </a:txBody>
                  <a:tcPr marL="0" marR="0" marT="1587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EF0EB"/>
                    </a:solidFill>
                  </a:tcPr>
                </a:tc>
              </a:tr>
              <a:tr h="1148080">
                <a:tc>
                  <a:txBody>
                    <a:bodyPr/>
                    <a:lstStyle/>
                    <a:p>
                      <a:pPr marL="40005" marR="32384">
                        <a:lnSpc>
                          <a:spcPct val="100000"/>
                        </a:lnSpc>
                        <a:spcBef>
                          <a:spcPts val="130"/>
                        </a:spcBef>
                      </a:pPr>
                      <a:r>
                        <a:rPr sz="2000" dirty="0">
                          <a:solidFill>
                            <a:srgbClr val="333333"/>
                          </a:solidFill>
                          <a:latin typeface="Times New Roman"/>
                          <a:cs typeface="Times New Roman"/>
                        </a:rPr>
                        <a:t>5.DDA</a:t>
                      </a:r>
                      <a:r>
                        <a:rPr sz="2000" spc="45"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145" dirty="0">
                          <a:solidFill>
                            <a:srgbClr val="333333"/>
                          </a:solidFill>
                          <a:latin typeface="Times New Roman"/>
                          <a:cs typeface="Times New Roman"/>
                        </a:rPr>
                        <a:t> </a:t>
                      </a:r>
                      <a:r>
                        <a:rPr sz="2000" dirty="0">
                          <a:solidFill>
                            <a:srgbClr val="333333"/>
                          </a:solidFill>
                          <a:latin typeface="Times New Roman"/>
                          <a:cs typeface="Times New Roman"/>
                        </a:rPr>
                        <a:t>can</a:t>
                      </a:r>
                      <a:r>
                        <a:rPr sz="2000" spc="145" dirty="0">
                          <a:solidFill>
                            <a:srgbClr val="333333"/>
                          </a:solidFill>
                          <a:latin typeface="Times New Roman"/>
                          <a:cs typeface="Times New Roman"/>
                        </a:rPr>
                        <a:t> </a:t>
                      </a:r>
                      <a:r>
                        <a:rPr sz="2000" dirty="0">
                          <a:solidFill>
                            <a:srgbClr val="333333"/>
                          </a:solidFill>
                          <a:latin typeface="Times New Roman"/>
                          <a:cs typeface="Times New Roman"/>
                        </a:rPr>
                        <a:t>draw</a:t>
                      </a:r>
                      <a:r>
                        <a:rPr sz="2000" spc="165" dirty="0">
                          <a:solidFill>
                            <a:srgbClr val="333333"/>
                          </a:solidFill>
                          <a:latin typeface="Times New Roman"/>
                          <a:cs typeface="Times New Roman"/>
                        </a:rPr>
                        <a:t> </a:t>
                      </a:r>
                      <a:r>
                        <a:rPr sz="2000" dirty="0">
                          <a:solidFill>
                            <a:srgbClr val="333333"/>
                          </a:solidFill>
                          <a:latin typeface="Times New Roman"/>
                          <a:cs typeface="Times New Roman"/>
                        </a:rPr>
                        <a:t>circle</a:t>
                      </a:r>
                      <a:r>
                        <a:rPr sz="2000" spc="150" dirty="0">
                          <a:solidFill>
                            <a:srgbClr val="333333"/>
                          </a:solidFill>
                          <a:latin typeface="Times New Roman"/>
                          <a:cs typeface="Times New Roman"/>
                        </a:rPr>
                        <a:t> </a:t>
                      </a:r>
                      <a:r>
                        <a:rPr sz="2000" dirty="0">
                          <a:solidFill>
                            <a:srgbClr val="333333"/>
                          </a:solidFill>
                          <a:latin typeface="Times New Roman"/>
                          <a:cs typeface="Times New Roman"/>
                        </a:rPr>
                        <a:t>and</a:t>
                      </a:r>
                      <a:r>
                        <a:rPr sz="2000" spc="160" dirty="0">
                          <a:solidFill>
                            <a:srgbClr val="333333"/>
                          </a:solidFill>
                          <a:latin typeface="Times New Roman"/>
                          <a:cs typeface="Times New Roman"/>
                        </a:rPr>
                        <a:t> </a:t>
                      </a:r>
                      <a:r>
                        <a:rPr sz="2000" dirty="0">
                          <a:solidFill>
                            <a:srgbClr val="333333"/>
                          </a:solidFill>
                          <a:latin typeface="Times New Roman"/>
                          <a:cs typeface="Times New Roman"/>
                        </a:rPr>
                        <a:t>curves</a:t>
                      </a:r>
                      <a:r>
                        <a:rPr sz="2000" spc="150" dirty="0">
                          <a:solidFill>
                            <a:srgbClr val="333333"/>
                          </a:solidFill>
                          <a:latin typeface="Times New Roman"/>
                          <a:cs typeface="Times New Roman"/>
                        </a:rPr>
                        <a:t> </a:t>
                      </a:r>
                      <a:r>
                        <a:rPr sz="2000" dirty="0">
                          <a:solidFill>
                            <a:srgbClr val="333333"/>
                          </a:solidFill>
                          <a:latin typeface="Times New Roman"/>
                          <a:cs typeface="Times New Roman"/>
                        </a:rPr>
                        <a:t>but</a:t>
                      </a:r>
                      <a:r>
                        <a:rPr sz="2000" spc="155" dirty="0">
                          <a:solidFill>
                            <a:srgbClr val="333333"/>
                          </a:solidFill>
                          <a:latin typeface="Times New Roman"/>
                          <a:cs typeface="Times New Roman"/>
                        </a:rPr>
                        <a:t> </a:t>
                      </a:r>
                      <a:r>
                        <a:rPr sz="2000" dirty="0">
                          <a:solidFill>
                            <a:srgbClr val="333333"/>
                          </a:solidFill>
                          <a:latin typeface="Times New Roman"/>
                          <a:cs typeface="Times New Roman"/>
                        </a:rPr>
                        <a:t>are</a:t>
                      </a:r>
                      <a:r>
                        <a:rPr sz="2000" spc="140" dirty="0">
                          <a:solidFill>
                            <a:srgbClr val="333333"/>
                          </a:solidFill>
                          <a:latin typeface="Times New Roman"/>
                          <a:cs typeface="Times New Roman"/>
                        </a:rPr>
                        <a:t> </a:t>
                      </a:r>
                      <a:r>
                        <a:rPr sz="2000" spc="-25" dirty="0">
                          <a:solidFill>
                            <a:srgbClr val="333333"/>
                          </a:solidFill>
                          <a:latin typeface="Times New Roman"/>
                          <a:cs typeface="Times New Roman"/>
                        </a:rPr>
                        <a:t>not </a:t>
                      </a:r>
                      <a:r>
                        <a:rPr sz="2000" dirty="0">
                          <a:solidFill>
                            <a:srgbClr val="333333"/>
                          </a:solidFill>
                          <a:latin typeface="Times New Roman"/>
                          <a:cs typeface="Times New Roman"/>
                        </a:rPr>
                        <a:t>accurate</a:t>
                      </a:r>
                      <a:r>
                        <a:rPr sz="2000" spc="-45" dirty="0">
                          <a:solidFill>
                            <a:srgbClr val="333333"/>
                          </a:solidFill>
                          <a:latin typeface="Times New Roman"/>
                          <a:cs typeface="Times New Roman"/>
                        </a:rPr>
                        <a:t> </a:t>
                      </a:r>
                      <a:r>
                        <a:rPr sz="2000" dirty="0">
                          <a:solidFill>
                            <a:srgbClr val="333333"/>
                          </a:solidFill>
                          <a:latin typeface="Times New Roman"/>
                          <a:cs typeface="Times New Roman"/>
                        </a:rPr>
                        <a:t>as</a:t>
                      </a:r>
                      <a:r>
                        <a:rPr sz="2000" spc="-20" dirty="0">
                          <a:solidFill>
                            <a:srgbClr val="333333"/>
                          </a:solidFill>
                          <a:latin typeface="Times New Roman"/>
                          <a:cs typeface="Times New Roman"/>
                        </a:rPr>
                        <a:t> </a:t>
                      </a:r>
                      <a:r>
                        <a:rPr sz="2000" dirty="0">
                          <a:solidFill>
                            <a:srgbClr val="333333"/>
                          </a:solidFill>
                          <a:latin typeface="Times New Roman"/>
                          <a:cs typeface="Times New Roman"/>
                        </a:rPr>
                        <a:t>Bresenham's</a:t>
                      </a:r>
                      <a:r>
                        <a:rPr sz="2000" spc="-15" dirty="0">
                          <a:solidFill>
                            <a:srgbClr val="333333"/>
                          </a:solidFill>
                          <a:latin typeface="Times New Roman"/>
                          <a:cs typeface="Times New Roman"/>
                        </a:rPr>
                        <a:t> </a:t>
                      </a:r>
                      <a:r>
                        <a:rPr sz="2000" dirty="0">
                          <a:solidFill>
                            <a:srgbClr val="333333"/>
                          </a:solidFill>
                          <a:latin typeface="Times New Roman"/>
                          <a:cs typeface="Times New Roman"/>
                        </a:rPr>
                        <a:t>Line</a:t>
                      </a:r>
                      <a:r>
                        <a:rPr sz="2000" spc="-125" dirty="0">
                          <a:solidFill>
                            <a:srgbClr val="333333"/>
                          </a:solidFill>
                          <a:latin typeface="Times New Roman"/>
                          <a:cs typeface="Times New Roman"/>
                        </a:rPr>
                        <a:t> </a:t>
                      </a:r>
                      <a:r>
                        <a:rPr sz="2000" spc="-10" dirty="0">
                          <a:solidFill>
                            <a:srgbClr val="333333"/>
                          </a:solidFill>
                          <a:latin typeface="Times New Roman"/>
                          <a:cs typeface="Times New Roman"/>
                        </a:rPr>
                        <a:t>Algorithm</a:t>
                      </a:r>
                      <a:endParaRPr sz="2000">
                        <a:latin typeface="Times New Roman"/>
                        <a:cs typeface="Times New Roman"/>
                      </a:endParaRPr>
                    </a:p>
                  </a:txBody>
                  <a:tcPr marL="0" marR="0" marT="16510" marB="0">
                    <a:lnL w="6350">
                      <a:solidFill>
                        <a:srgbClr val="C6CCBD"/>
                      </a:solidFill>
                      <a:prstDash val="solid"/>
                    </a:lnL>
                    <a:lnR w="9525">
                      <a:solidFill>
                        <a:srgbClr val="C6CCBD"/>
                      </a:solidFill>
                      <a:prstDash val="solid"/>
                    </a:lnR>
                    <a:lnT w="9525">
                      <a:solidFill>
                        <a:srgbClr val="C6CCBD"/>
                      </a:solidFill>
                      <a:prstDash val="solid"/>
                    </a:lnT>
                    <a:lnB w="6350">
                      <a:solidFill>
                        <a:srgbClr val="C6CCBD"/>
                      </a:solidFill>
                      <a:prstDash val="solid"/>
                    </a:lnB>
                  </a:tcPr>
                </a:tc>
                <a:tc>
                  <a:txBody>
                    <a:bodyPr/>
                    <a:lstStyle/>
                    <a:p>
                      <a:pPr marL="42545" marR="34290">
                        <a:lnSpc>
                          <a:spcPct val="100000"/>
                        </a:lnSpc>
                        <a:spcBef>
                          <a:spcPts val="130"/>
                        </a:spcBef>
                      </a:pPr>
                      <a:r>
                        <a:rPr sz="2000" dirty="0">
                          <a:solidFill>
                            <a:srgbClr val="333333"/>
                          </a:solidFill>
                          <a:latin typeface="Times New Roman"/>
                          <a:cs typeface="Times New Roman"/>
                        </a:rPr>
                        <a:t>5.</a:t>
                      </a:r>
                      <a:r>
                        <a:rPr sz="2000" spc="-25" dirty="0">
                          <a:solidFill>
                            <a:srgbClr val="333333"/>
                          </a:solidFill>
                          <a:latin typeface="Times New Roman"/>
                          <a:cs typeface="Times New Roman"/>
                        </a:rPr>
                        <a:t> </a:t>
                      </a:r>
                      <a:r>
                        <a:rPr sz="2000" dirty="0">
                          <a:solidFill>
                            <a:srgbClr val="333333"/>
                          </a:solidFill>
                          <a:latin typeface="Times New Roman"/>
                          <a:cs typeface="Times New Roman"/>
                        </a:rPr>
                        <a:t>Bresenham's Line</a:t>
                      </a:r>
                      <a:r>
                        <a:rPr sz="2000" spc="-15" dirty="0">
                          <a:solidFill>
                            <a:srgbClr val="333333"/>
                          </a:solidFill>
                          <a:latin typeface="Times New Roman"/>
                          <a:cs typeface="Times New Roman"/>
                        </a:rPr>
                        <a:t> </a:t>
                      </a:r>
                      <a:r>
                        <a:rPr sz="2000" dirty="0">
                          <a:solidFill>
                            <a:srgbClr val="333333"/>
                          </a:solidFill>
                          <a:latin typeface="Times New Roman"/>
                          <a:cs typeface="Times New Roman"/>
                        </a:rPr>
                        <a:t>Algorithm</a:t>
                      </a:r>
                      <a:r>
                        <a:rPr sz="2000" spc="-35" dirty="0">
                          <a:solidFill>
                            <a:srgbClr val="333333"/>
                          </a:solidFill>
                          <a:latin typeface="Times New Roman"/>
                          <a:cs typeface="Times New Roman"/>
                        </a:rPr>
                        <a:t> </a:t>
                      </a:r>
                      <a:r>
                        <a:rPr sz="2000" dirty="0">
                          <a:solidFill>
                            <a:srgbClr val="333333"/>
                          </a:solidFill>
                          <a:latin typeface="Times New Roman"/>
                          <a:cs typeface="Times New Roman"/>
                        </a:rPr>
                        <a:t>can</a:t>
                      </a:r>
                      <a:r>
                        <a:rPr sz="2000" spc="-20" dirty="0">
                          <a:solidFill>
                            <a:srgbClr val="333333"/>
                          </a:solidFill>
                          <a:latin typeface="Times New Roman"/>
                          <a:cs typeface="Times New Roman"/>
                        </a:rPr>
                        <a:t> </a:t>
                      </a:r>
                      <a:r>
                        <a:rPr sz="2000" dirty="0">
                          <a:solidFill>
                            <a:srgbClr val="333333"/>
                          </a:solidFill>
                          <a:latin typeface="Times New Roman"/>
                          <a:cs typeface="Times New Roman"/>
                        </a:rPr>
                        <a:t>draw</a:t>
                      </a:r>
                      <a:r>
                        <a:rPr sz="2000" spc="-10" dirty="0">
                          <a:solidFill>
                            <a:srgbClr val="333333"/>
                          </a:solidFill>
                          <a:latin typeface="Times New Roman"/>
                          <a:cs typeface="Times New Roman"/>
                        </a:rPr>
                        <a:t> </a:t>
                      </a:r>
                      <a:r>
                        <a:rPr sz="2000" dirty="0">
                          <a:solidFill>
                            <a:srgbClr val="333333"/>
                          </a:solidFill>
                          <a:latin typeface="Times New Roman"/>
                          <a:cs typeface="Times New Roman"/>
                        </a:rPr>
                        <a:t>circle</a:t>
                      </a:r>
                      <a:r>
                        <a:rPr sz="2000" spc="-15" dirty="0">
                          <a:solidFill>
                            <a:srgbClr val="333333"/>
                          </a:solidFill>
                          <a:latin typeface="Times New Roman"/>
                          <a:cs typeface="Times New Roman"/>
                        </a:rPr>
                        <a:t> </a:t>
                      </a:r>
                      <a:r>
                        <a:rPr sz="2000" dirty="0">
                          <a:solidFill>
                            <a:srgbClr val="333333"/>
                          </a:solidFill>
                          <a:latin typeface="Times New Roman"/>
                          <a:cs typeface="Times New Roman"/>
                        </a:rPr>
                        <a:t>and</a:t>
                      </a:r>
                      <a:r>
                        <a:rPr sz="2000" spc="-15" dirty="0">
                          <a:solidFill>
                            <a:srgbClr val="333333"/>
                          </a:solidFill>
                          <a:latin typeface="Times New Roman"/>
                          <a:cs typeface="Times New Roman"/>
                        </a:rPr>
                        <a:t> </a:t>
                      </a:r>
                      <a:r>
                        <a:rPr sz="2000" spc="-10" dirty="0">
                          <a:solidFill>
                            <a:srgbClr val="333333"/>
                          </a:solidFill>
                          <a:latin typeface="Times New Roman"/>
                          <a:cs typeface="Times New Roman"/>
                        </a:rPr>
                        <a:t>curves </a:t>
                      </a:r>
                      <a:r>
                        <a:rPr sz="2000" dirty="0">
                          <a:solidFill>
                            <a:srgbClr val="333333"/>
                          </a:solidFill>
                          <a:latin typeface="Times New Roman"/>
                          <a:cs typeface="Times New Roman"/>
                        </a:rPr>
                        <a:t>with</a:t>
                      </a:r>
                      <a:r>
                        <a:rPr sz="2000" spc="-20" dirty="0">
                          <a:solidFill>
                            <a:srgbClr val="333333"/>
                          </a:solidFill>
                          <a:latin typeface="Times New Roman"/>
                          <a:cs typeface="Times New Roman"/>
                        </a:rPr>
                        <a:t> </a:t>
                      </a:r>
                      <a:r>
                        <a:rPr sz="2000" dirty="0">
                          <a:solidFill>
                            <a:srgbClr val="333333"/>
                          </a:solidFill>
                          <a:latin typeface="Times New Roman"/>
                          <a:cs typeface="Times New Roman"/>
                        </a:rPr>
                        <a:t>more</a:t>
                      </a:r>
                      <a:r>
                        <a:rPr sz="2000" spc="5" dirty="0">
                          <a:solidFill>
                            <a:srgbClr val="333333"/>
                          </a:solidFill>
                          <a:latin typeface="Times New Roman"/>
                          <a:cs typeface="Times New Roman"/>
                        </a:rPr>
                        <a:t> </a:t>
                      </a:r>
                      <a:r>
                        <a:rPr sz="2000" dirty="0">
                          <a:solidFill>
                            <a:srgbClr val="333333"/>
                          </a:solidFill>
                          <a:latin typeface="Times New Roman"/>
                          <a:cs typeface="Times New Roman"/>
                        </a:rPr>
                        <a:t>accurate</a:t>
                      </a:r>
                      <a:r>
                        <a:rPr sz="2000" spc="-25" dirty="0">
                          <a:solidFill>
                            <a:srgbClr val="333333"/>
                          </a:solidFill>
                          <a:latin typeface="Times New Roman"/>
                          <a:cs typeface="Times New Roman"/>
                        </a:rPr>
                        <a:t> </a:t>
                      </a:r>
                      <a:r>
                        <a:rPr sz="2000" dirty="0">
                          <a:solidFill>
                            <a:srgbClr val="333333"/>
                          </a:solidFill>
                          <a:latin typeface="Times New Roman"/>
                          <a:cs typeface="Times New Roman"/>
                        </a:rPr>
                        <a:t>than</a:t>
                      </a:r>
                      <a:r>
                        <a:rPr sz="2000" spc="-10" dirty="0">
                          <a:solidFill>
                            <a:srgbClr val="333333"/>
                          </a:solidFill>
                          <a:latin typeface="Times New Roman"/>
                          <a:cs typeface="Times New Roman"/>
                        </a:rPr>
                        <a:t> </a:t>
                      </a:r>
                      <a:r>
                        <a:rPr sz="2000" spc="-20" dirty="0">
                          <a:solidFill>
                            <a:srgbClr val="333333"/>
                          </a:solidFill>
                          <a:latin typeface="Times New Roman"/>
                          <a:cs typeface="Times New Roman"/>
                        </a:rPr>
                        <a:t>DDA</a:t>
                      </a:r>
                      <a:r>
                        <a:rPr sz="2000" spc="-220" dirty="0">
                          <a:solidFill>
                            <a:srgbClr val="333333"/>
                          </a:solidFill>
                          <a:latin typeface="Times New Roman"/>
                          <a:cs typeface="Times New Roman"/>
                        </a:rPr>
                        <a:t> </a:t>
                      </a:r>
                      <a:r>
                        <a:rPr sz="2000" spc="-10" dirty="0">
                          <a:solidFill>
                            <a:srgbClr val="333333"/>
                          </a:solidFill>
                          <a:latin typeface="Times New Roman"/>
                          <a:cs typeface="Times New Roman"/>
                        </a:rPr>
                        <a:t>Algorithm.</a:t>
                      </a:r>
                      <a:endParaRPr sz="2000">
                        <a:latin typeface="Times New Roman"/>
                        <a:cs typeface="Times New Roman"/>
                      </a:endParaRPr>
                    </a:p>
                  </a:txBody>
                  <a:tcPr marL="0" marR="0" marT="16510" marB="0">
                    <a:lnL w="9525">
                      <a:solidFill>
                        <a:srgbClr val="C6CCBD"/>
                      </a:solidFill>
                      <a:prstDash val="solid"/>
                    </a:lnL>
                    <a:lnR w="9525">
                      <a:solidFill>
                        <a:srgbClr val="C6CCBD"/>
                      </a:solidFill>
                      <a:prstDash val="solid"/>
                    </a:lnR>
                    <a:lnT w="9525">
                      <a:solidFill>
                        <a:srgbClr val="C6CCBD"/>
                      </a:solidFill>
                      <a:prstDash val="solid"/>
                    </a:lnT>
                    <a:lnB w="6350">
                      <a:solidFill>
                        <a:srgbClr val="C6CCBD"/>
                      </a:solidFill>
                      <a:prstDash val="solid"/>
                    </a:lnB>
                  </a:tcPr>
                </a:tc>
              </a:tr>
            </a:tbl>
          </a:graphicData>
        </a:graphic>
      </p:graphicFrame>
      <p:sp>
        <p:nvSpPr>
          <p:cNvPr id="3" name="object 3"/>
          <p:cNvSpPr txBox="1">
            <a:spLocks noGrp="1"/>
          </p:cNvSpPr>
          <p:nvPr>
            <p:ph type="title"/>
          </p:nvPr>
        </p:nvSpPr>
        <p:spPr>
          <a:xfrm>
            <a:off x="1219200" y="274638"/>
            <a:ext cx="10363200" cy="382156"/>
          </a:xfrm>
          <a:prstGeom prst="rect">
            <a:avLst/>
          </a:prstGeom>
        </p:spPr>
        <p:txBody>
          <a:bodyPr vert="horz" wrap="square" lIns="0" tIns="12700" rIns="0" bIns="0" rtlCol="0">
            <a:spAutoFit/>
          </a:bodyPr>
          <a:lstStyle/>
          <a:p>
            <a:pPr marL="909955">
              <a:lnSpc>
                <a:spcPct val="100000"/>
              </a:lnSpc>
              <a:spcBef>
                <a:spcPts val="100"/>
              </a:spcBef>
            </a:pPr>
            <a:r>
              <a:rPr sz="2400" b="0" dirty="0">
                <a:solidFill>
                  <a:srgbClr val="600A38"/>
                </a:solidFill>
                <a:latin typeface="Times New Roman"/>
                <a:cs typeface="Times New Roman"/>
              </a:rPr>
              <a:t>Differentiate</a:t>
            </a:r>
            <a:r>
              <a:rPr sz="2400" b="0" spc="-65" dirty="0">
                <a:solidFill>
                  <a:srgbClr val="600A38"/>
                </a:solidFill>
                <a:latin typeface="Times New Roman"/>
                <a:cs typeface="Times New Roman"/>
              </a:rPr>
              <a:t> </a:t>
            </a:r>
            <a:r>
              <a:rPr sz="2400" b="0" dirty="0">
                <a:solidFill>
                  <a:srgbClr val="600A38"/>
                </a:solidFill>
                <a:latin typeface="Times New Roman"/>
                <a:cs typeface="Times New Roman"/>
              </a:rPr>
              <a:t>between</a:t>
            </a:r>
            <a:r>
              <a:rPr sz="2400" b="0" spc="-15" dirty="0">
                <a:solidFill>
                  <a:srgbClr val="600A38"/>
                </a:solidFill>
                <a:latin typeface="Times New Roman"/>
                <a:cs typeface="Times New Roman"/>
              </a:rPr>
              <a:t> </a:t>
            </a:r>
            <a:r>
              <a:rPr sz="2400" b="0" spc="-30" dirty="0">
                <a:solidFill>
                  <a:srgbClr val="600A38"/>
                </a:solidFill>
                <a:latin typeface="Times New Roman"/>
                <a:cs typeface="Times New Roman"/>
              </a:rPr>
              <a:t>DDA</a:t>
            </a:r>
            <a:r>
              <a:rPr sz="2400" b="0" spc="-250" dirty="0">
                <a:solidFill>
                  <a:srgbClr val="600A38"/>
                </a:solidFill>
                <a:latin typeface="Times New Roman"/>
                <a:cs typeface="Times New Roman"/>
              </a:rPr>
              <a:t> </a:t>
            </a:r>
            <a:r>
              <a:rPr sz="2400" b="0" dirty="0">
                <a:solidFill>
                  <a:srgbClr val="600A38"/>
                </a:solidFill>
                <a:latin typeface="Times New Roman"/>
                <a:cs typeface="Times New Roman"/>
              </a:rPr>
              <a:t>Algorithm</a:t>
            </a:r>
            <a:r>
              <a:rPr sz="2400" b="0" spc="-45" dirty="0">
                <a:solidFill>
                  <a:srgbClr val="600A38"/>
                </a:solidFill>
                <a:latin typeface="Times New Roman"/>
                <a:cs typeface="Times New Roman"/>
              </a:rPr>
              <a:t> </a:t>
            </a:r>
            <a:r>
              <a:rPr sz="2400" b="0" dirty="0">
                <a:solidFill>
                  <a:srgbClr val="600A38"/>
                </a:solidFill>
                <a:latin typeface="Times New Roman"/>
                <a:cs typeface="Times New Roman"/>
              </a:rPr>
              <a:t>and</a:t>
            </a:r>
            <a:r>
              <a:rPr sz="2400" b="0" spc="-20" dirty="0">
                <a:solidFill>
                  <a:srgbClr val="600A38"/>
                </a:solidFill>
                <a:latin typeface="Times New Roman"/>
                <a:cs typeface="Times New Roman"/>
              </a:rPr>
              <a:t> </a:t>
            </a:r>
            <a:r>
              <a:rPr sz="2400" b="0" dirty="0">
                <a:solidFill>
                  <a:srgbClr val="600A38"/>
                </a:solidFill>
                <a:latin typeface="Times New Roman"/>
                <a:cs typeface="Times New Roman"/>
              </a:rPr>
              <a:t>Bresenham's</a:t>
            </a:r>
            <a:r>
              <a:rPr sz="2400" b="0" spc="-5" dirty="0">
                <a:solidFill>
                  <a:srgbClr val="600A38"/>
                </a:solidFill>
                <a:latin typeface="Times New Roman"/>
                <a:cs typeface="Times New Roman"/>
              </a:rPr>
              <a:t> </a:t>
            </a:r>
            <a:r>
              <a:rPr sz="2400" b="0" dirty="0">
                <a:solidFill>
                  <a:srgbClr val="600A38"/>
                </a:solidFill>
                <a:latin typeface="Times New Roman"/>
                <a:cs typeface="Times New Roman"/>
              </a:rPr>
              <a:t>Line</a:t>
            </a:r>
            <a:r>
              <a:rPr sz="2400" b="0" spc="-150" dirty="0">
                <a:solidFill>
                  <a:srgbClr val="600A38"/>
                </a:solidFill>
                <a:latin typeface="Times New Roman"/>
                <a:cs typeface="Times New Roman"/>
              </a:rPr>
              <a:t> </a:t>
            </a:r>
            <a:r>
              <a:rPr sz="2400" b="0" spc="-10" dirty="0">
                <a:solidFill>
                  <a:srgbClr val="600A38"/>
                </a:solidFill>
                <a:latin typeface="Times New Roman"/>
                <a:cs typeface="Times New Roman"/>
              </a:rPr>
              <a:t>Algorithm:</a:t>
            </a:r>
            <a:endParaRPr sz="24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274640"/>
            <a:ext cx="10363200" cy="603421"/>
          </a:xfrm>
          <a:prstGeom prst="rect">
            <a:avLst/>
          </a:prstGeom>
        </p:spPr>
        <p:txBody>
          <a:bodyPr vert="horz" wrap="square" lIns="0" tIns="109905" rIns="0" bIns="0" rtlCol="0">
            <a:spAutoFit/>
          </a:bodyPr>
          <a:lstStyle/>
          <a:p>
            <a:pPr marL="445134">
              <a:lnSpc>
                <a:spcPct val="100000"/>
              </a:lnSpc>
              <a:spcBef>
                <a:spcPts val="100"/>
              </a:spcBef>
            </a:pPr>
            <a:r>
              <a:rPr sz="3200" u="sng" spc="-20" dirty="0">
                <a:uFill>
                  <a:solidFill>
                    <a:srgbClr val="000000"/>
                  </a:solidFill>
                </a:uFill>
              </a:rPr>
              <a:t>Circle</a:t>
            </a:r>
            <a:endParaRPr sz="3200"/>
          </a:p>
        </p:txBody>
      </p:sp>
      <p:sp>
        <p:nvSpPr>
          <p:cNvPr id="3" name="object 3"/>
          <p:cNvSpPr txBox="1"/>
          <p:nvPr/>
        </p:nvSpPr>
        <p:spPr>
          <a:xfrm>
            <a:off x="270256" y="730961"/>
            <a:ext cx="11078211" cy="4000454"/>
          </a:xfrm>
          <a:prstGeom prst="rect">
            <a:avLst/>
          </a:prstGeom>
        </p:spPr>
        <p:txBody>
          <a:bodyPr vert="horz" wrap="square" lIns="0" tIns="12065" rIns="0" bIns="0" rtlCol="0">
            <a:spAutoFit/>
          </a:bodyPr>
          <a:lstStyle/>
          <a:p>
            <a:pPr marL="254000" marR="17780" indent="-228600">
              <a:lnSpc>
                <a:spcPct val="100000"/>
              </a:lnSpc>
              <a:spcBef>
                <a:spcPts val="95"/>
              </a:spcBef>
              <a:buFont typeface="Microsoft Sans Serif"/>
              <a:buChar char="•"/>
              <a:tabLst>
                <a:tab pos="254000" algn="l"/>
              </a:tabLst>
            </a:pPr>
            <a:r>
              <a:rPr sz="2800" dirty="0">
                <a:latin typeface="Times New Roman"/>
                <a:cs typeface="Times New Roman"/>
              </a:rPr>
              <a:t>Circle</a:t>
            </a:r>
            <a:r>
              <a:rPr sz="2800" spc="-50" dirty="0">
                <a:latin typeface="Times New Roman"/>
                <a:cs typeface="Times New Roman"/>
              </a:rPr>
              <a:t> </a:t>
            </a:r>
            <a:r>
              <a:rPr sz="2800" dirty="0">
                <a:latin typeface="Times New Roman"/>
                <a:cs typeface="Times New Roman"/>
              </a:rPr>
              <a:t>is</a:t>
            </a:r>
            <a:r>
              <a:rPr sz="2800" spc="-55" dirty="0">
                <a:latin typeface="Times New Roman"/>
                <a:cs typeface="Times New Roman"/>
              </a:rPr>
              <a:t> </a:t>
            </a:r>
            <a:r>
              <a:rPr sz="2800" dirty="0">
                <a:latin typeface="Times New Roman"/>
                <a:cs typeface="Times New Roman"/>
              </a:rPr>
              <a:t>defined</a:t>
            </a:r>
            <a:r>
              <a:rPr sz="2800" spc="-65" dirty="0">
                <a:latin typeface="Times New Roman"/>
                <a:cs typeface="Times New Roman"/>
              </a:rPr>
              <a:t> </a:t>
            </a:r>
            <a:r>
              <a:rPr sz="2800" dirty="0">
                <a:latin typeface="Times New Roman"/>
                <a:cs typeface="Times New Roman"/>
              </a:rPr>
              <a:t>as</a:t>
            </a:r>
            <a:r>
              <a:rPr sz="2800" spc="-15" dirty="0">
                <a:latin typeface="Times New Roman"/>
                <a:cs typeface="Times New Roman"/>
              </a:rPr>
              <a:t> </a:t>
            </a:r>
            <a:r>
              <a:rPr sz="2800" dirty="0">
                <a:latin typeface="Times New Roman"/>
                <a:cs typeface="Times New Roman"/>
              </a:rPr>
              <a:t>a</a:t>
            </a:r>
            <a:r>
              <a:rPr sz="2800" spc="-15" dirty="0">
                <a:latin typeface="Times New Roman"/>
                <a:cs typeface="Times New Roman"/>
              </a:rPr>
              <a:t> </a:t>
            </a:r>
            <a:r>
              <a:rPr sz="2800" dirty="0">
                <a:latin typeface="Times New Roman"/>
                <a:cs typeface="Times New Roman"/>
              </a:rPr>
              <a:t>set</a:t>
            </a:r>
            <a:r>
              <a:rPr sz="2800" spc="-40" dirty="0">
                <a:latin typeface="Times New Roman"/>
                <a:cs typeface="Times New Roman"/>
              </a:rPr>
              <a:t> </a:t>
            </a:r>
            <a:r>
              <a:rPr sz="2800" dirty="0">
                <a:latin typeface="Times New Roman"/>
                <a:cs typeface="Times New Roman"/>
              </a:rPr>
              <a:t>of points</a:t>
            </a:r>
            <a:r>
              <a:rPr sz="2800" spc="-65" dirty="0">
                <a:latin typeface="Times New Roman"/>
                <a:cs typeface="Times New Roman"/>
              </a:rPr>
              <a:t> </a:t>
            </a:r>
            <a:r>
              <a:rPr sz="2800" dirty="0">
                <a:latin typeface="Times New Roman"/>
                <a:cs typeface="Times New Roman"/>
              </a:rPr>
              <a:t>that</a:t>
            </a:r>
            <a:r>
              <a:rPr sz="2800" spc="-50" dirty="0">
                <a:latin typeface="Times New Roman"/>
                <a:cs typeface="Times New Roman"/>
              </a:rPr>
              <a:t> </a:t>
            </a:r>
            <a:r>
              <a:rPr sz="2800" dirty="0">
                <a:latin typeface="Times New Roman"/>
                <a:cs typeface="Times New Roman"/>
              </a:rPr>
              <a:t>are all</a:t>
            </a:r>
            <a:r>
              <a:rPr sz="2800" spc="-30" dirty="0">
                <a:latin typeface="Times New Roman"/>
                <a:cs typeface="Times New Roman"/>
              </a:rPr>
              <a:t> </a:t>
            </a:r>
            <a:r>
              <a:rPr sz="2800" dirty="0">
                <a:latin typeface="Times New Roman"/>
                <a:cs typeface="Times New Roman"/>
              </a:rPr>
              <a:t>at</a:t>
            </a:r>
            <a:r>
              <a:rPr sz="2800" spc="-45" dirty="0">
                <a:latin typeface="Times New Roman"/>
                <a:cs typeface="Times New Roman"/>
              </a:rPr>
              <a:t> </a:t>
            </a:r>
            <a:r>
              <a:rPr sz="2800" dirty="0">
                <a:latin typeface="Times New Roman"/>
                <a:cs typeface="Times New Roman"/>
              </a:rPr>
              <a:t>a</a:t>
            </a:r>
            <a:r>
              <a:rPr sz="2800" spc="-15" dirty="0">
                <a:latin typeface="Times New Roman"/>
                <a:cs typeface="Times New Roman"/>
              </a:rPr>
              <a:t> </a:t>
            </a:r>
            <a:r>
              <a:rPr sz="2800" dirty="0">
                <a:latin typeface="Times New Roman"/>
                <a:cs typeface="Times New Roman"/>
              </a:rPr>
              <a:t>given</a:t>
            </a:r>
            <a:r>
              <a:rPr sz="2800" spc="-40" dirty="0">
                <a:latin typeface="Times New Roman"/>
                <a:cs typeface="Times New Roman"/>
              </a:rPr>
              <a:t> </a:t>
            </a:r>
            <a:r>
              <a:rPr sz="2800" dirty="0">
                <a:latin typeface="Times New Roman"/>
                <a:cs typeface="Times New Roman"/>
              </a:rPr>
              <a:t>distance</a:t>
            </a:r>
            <a:r>
              <a:rPr sz="2800" spc="-60" dirty="0">
                <a:latin typeface="Times New Roman"/>
                <a:cs typeface="Times New Roman"/>
              </a:rPr>
              <a:t> </a:t>
            </a:r>
            <a:r>
              <a:rPr sz="2800" dirty="0">
                <a:latin typeface="Times New Roman"/>
                <a:cs typeface="Times New Roman"/>
              </a:rPr>
              <a:t>‘r’</a:t>
            </a:r>
            <a:r>
              <a:rPr sz="2800" spc="-229" dirty="0">
                <a:latin typeface="Times New Roman"/>
                <a:cs typeface="Times New Roman"/>
              </a:rPr>
              <a:t> </a:t>
            </a:r>
            <a:r>
              <a:rPr sz="2800" dirty="0">
                <a:latin typeface="Times New Roman"/>
                <a:cs typeface="Times New Roman"/>
              </a:rPr>
              <a:t>from</a:t>
            </a:r>
            <a:r>
              <a:rPr sz="2800" spc="-30" dirty="0">
                <a:latin typeface="Times New Roman"/>
                <a:cs typeface="Times New Roman"/>
              </a:rPr>
              <a:t> </a:t>
            </a:r>
            <a:r>
              <a:rPr sz="2800" spc="-25" dirty="0">
                <a:latin typeface="Times New Roman"/>
                <a:cs typeface="Times New Roman"/>
              </a:rPr>
              <a:t>the </a:t>
            </a:r>
            <a:r>
              <a:rPr sz="2800" dirty="0">
                <a:latin typeface="Times New Roman"/>
                <a:cs typeface="Times New Roman"/>
              </a:rPr>
              <a:t>center</a:t>
            </a:r>
            <a:r>
              <a:rPr sz="2800" spc="75" dirty="0">
                <a:latin typeface="Times New Roman"/>
                <a:cs typeface="Times New Roman"/>
              </a:rPr>
              <a:t> </a:t>
            </a:r>
            <a:r>
              <a:rPr sz="2800" dirty="0">
                <a:latin typeface="Times New Roman"/>
                <a:cs typeface="Times New Roman"/>
              </a:rPr>
              <a:t>position</a:t>
            </a:r>
            <a:r>
              <a:rPr sz="2800" spc="-70" dirty="0">
                <a:latin typeface="Times New Roman"/>
                <a:cs typeface="Times New Roman"/>
              </a:rPr>
              <a:t> </a:t>
            </a:r>
            <a:r>
              <a:rPr sz="2800" spc="-280" dirty="0">
                <a:latin typeface="Microsoft Sans Serif"/>
                <a:cs typeface="Microsoft Sans Serif"/>
              </a:rPr>
              <a:t>(</a:t>
            </a:r>
            <a:r>
              <a:rPr sz="2800" spc="-280" dirty="0">
                <a:latin typeface="Cambria Math"/>
                <a:cs typeface="Cambria Math"/>
              </a:rPr>
              <a:t>𝑥</a:t>
            </a:r>
            <a:r>
              <a:rPr sz="3150" spc="-419" baseline="-13227" dirty="0">
                <a:latin typeface="Cambria Math"/>
                <a:cs typeface="Cambria Math"/>
              </a:rPr>
              <a:t>𝑐</a:t>
            </a:r>
            <a:r>
              <a:rPr sz="2800" spc="-280" dirty="0">
                <a:latin typeface="Microsoft Sans Serif"/>
                <a:cs typeface="Microsoft Sans Serif"/>
              </a:rPr>
              <a:t>,</a:t>
            </a:r>
            <a:r>
              <a:rPr sz="2800" spc="25" dirty="0">
                <a:latin typeface="Microsoft Sans Serif"/>
                <a:cs typeface="Microsoft Sans Serif"/>
              </a:rPr>
              <a:t> </a:t>
            </a:r>
            <a:r>
              <a:rPr sz="2800" spc="-20" dirty="0">
                <a:latin typeface="Cambria Math"/>
                <a:cs typeface="Cambria Math"/>
              </a:rPr>
              <a:t>𝑦</a:t>
            </a:r>
            <a:r>
              <a:rPr sz="3150" spc="-30" baseline="-13227" dirty="0">
                <a:latin typeface="Cambria Math"/>
                <a:cs typeface="Cambria Math"/>
              </a:rPr>
              <a:t>𝑐</a:t>
            </a:r>
            <a:r>
              <a:rPr sz="2800" spc="-20" dirty="0">
                <a:latin typeface="Microsoft Sans Serif"/>
                <a:cs typeface="Microsoft Sans Serif"/>
              </a:rPr>
              <a:t>)</a:t>
            </a:r>
            <a:r>
              <a:rPr sz="2800" spc="-20" dirty="0">
                <a:latin typeface="Times New Roman"/>
                <a:cs typeface="Times New Roman"/>
              </a:rPr>
              <a:t>.</a:t>
            </a:r>
            <a:endParaRPr sz="2800">
              <a:latin typeface="Times New Roman"/>
              <a:cs typeface="Times New Roman"/>
            </a:endParaRPr>
          </a:p>
          <a:p>
            <a:pPr marL="254000" indent="-228600">
              <a:lnSpc>
                <a:spcPct val="100000"/>
              </a:lnSpc>
              <a:spcBef>
                <a:spcPts val="810"/>
              </a:spcBef>
              <a:buFont typeface="Microsoft Sans Serif"/>
              <a:buChar char="•"/>
              <a:tabLst>
                <a:tab pos="254000" algn="l"/>
              </a:tabLst>
            </a:pPr>
            <a:r>
              <a:rPr sz="2800" dirty="0">
                <a:latin typeface="Times New Roman"/>
                <a:cs typeface="Times New Roman"/>
              </a:rPr>
              <a:t>Equation</a:t>
            </a:r>
            <a:r>
              <a:rPr sz="2800" spc="-120" dirty="0">
                <a:latin typeface="Times New Roman"/>
                <a:cs typeface="Times New Roman"/>
              </a:rPr>
              <a:t> </a:t>
            </a:r>
            <a:r>
              <a:rPr sz="2800" dirty="0">
                <a:latin typeface="Times New Roman"/>
                <a:cs typeface="Times New Roman"/>
              </a:rPr>
              <a:t>of</a:t>
            </a:r>
            <a:r>
              <a:rPr sz="2800" spc="-5" dirty="0">
                <a:latin typeface="Times New Roman"/>
                <a:cs typeface="Times New Roman"/>
              </a:rPr>
              <a:t> </a:t>
            </a:r>
            <a:r>
              <a:rPr sz="2800" dirty="0">
                <a:latin typeface="Times New Roman"/>
                <a:cs typeface="Times New Roman"/>
              </a:rPr>
              <a:t>circle</a:t>
            </a:r>
            <a:r>
              <a:rPr sz="2800" spc="-55" dirty="0">
                <a:latin typeface="Times New Roman"/>
                <a:cs typeface="Times New Roman"/>
              </a:rPr>
              <a:t> </a:t>
            </a:r>
            <a:r>
              <a:rPr sz="2800" dirty="0">
                <a:latin typeface="Times New Roman"/>
                <a:cs typeface="Times New Roman"/>
              </a:rPr>
              <a:t>centered</a:t>
            </a:r>
            <a:r>
              <a:rPr sz="2800" spc="-30" dirty="0">
                <a:latin typeface="Times New Roman"/>
                <a:cs typeface="Times New Roman"/>
              </a:rPr>
              <a:t> </a:t>
            </a:r>
            <a:r>
              <a:rPr sz="2800" dirty="0">
                <a:latin typeface="Times New Roman"/>
                <a:cs typeface="Times New Roman"/>
              </a:rPr>
              <a:t>at</a:t>
            </a:r>
            <a:r>
              <a:rPr sz="2800" spc="-65" dirty="0">
                <a:latin typeface="Times New Roman"/>
                <a:cs typeface="Times New Roman"/>
              </a:rPr>
              <a:t> </a:t>
            </a:r>
            <a:r>
              <a:rPr sz="2800" spc="-204" dirty="0">
                <a:latin typeface="Microsoft Sans Serif"/>
                <a:cs typeface="Microsoft Sans Serif"/>
              </a:rPr>
              <a:t>(</a:t>
            </a:r>
            <a:r>
              <a:rPr sz="2800" spc="-204" dirty="0">
                <a:latin typeface="Cambria Math"/>
                <a:cs typeface="Cambria Math"/>
              </a:rPr>
              <a:t>𝑥</a:t>
            </a:r>
            <a:r>
              <a:rPr sz="3150" spc="-307" baseline="-13227" dirty="0">
                <a:latin typeface="Cambria Math"/>
                <a:cs typeface="Cambria Math"/>
              </a:rPr>
              <a:t>𝑐</a:t>
            </a:r>
            <a:r>
              <a:rPr sz="2800" spc="-204" dirty="0">
                <a:latin typeface="Microsoft Sans Serif"/>
                <a:cs typeface="Microsoft Sans Serif"/>
              </a:rPr>
              <a:t>,</a:t>
            </a:r>
            <a:r>
              <a:rPr sz="2800" spc="15" dirty="0">
                <a:latin typeface="Microsoft Sans Serif"/>
                <a:cs typeface="Microsoft Sans Serif"/>
              </a:rPr>
              <a:t> </a:t>
            </a:r>
            <a:r>
              <a:rPr sz="2800" spc="-275" dirty="0">
                <a:latin typeface="Cambria Math"/>
                <a:cs typeface="Cambria Math"/>
              </a:rPr>
              <a:t>𝑦</a:t>
            </a:r>
            <a:r>
              <a:rPr sz="3150" spc="-412" baseline="-13227" dirty="0">
                <a:latin typeface="Cambria Math"/>
                <a:cs typeface="Cambria Math"/>
              </a:rPr>
              <a:t>𝑐</a:t>
            </a:r>
            <a:r>
              <a:rPr sz="2800" spc="-275" dirty="0">
                <a:latin typeface="Microsoft Sans Serif"/>
                <a:cs typeface="Microsoft Sans Serif"/>
              </a:rPr>
              <a:t>)</a:t>
            </a:r>
            <a:r>
              <a:rPr sz="2800" spc="305" dirty="0">
                <a:latin typeface="Microsoft Sans Serif"/>
                <a:cs typeface="Microsoft Sans Serif"/>
              </a:rPr>
              <a:t> </a:t>
            </a:r>
            <a:r>
              <a:rPr sz="2800" dirty="0">
                <a:latin typeface="Times New Roman"/>
                <a:cs typeface="Times New Roman"/>
              </a:rPr>
              <a:t>with</a:t>
            </a:r>
            <a:r>
              <a:rPr sz="2800" spc="-45" dirty="0">
                <a:latin typeface="Times New Roman"/>
                <a:cs typeface="Times New Roman"/>
              </a:rPr>
              <a:t> </a:t>
            </a:r>
            <a:r>
              <a:rPr sz="2800" dirty="0">
                <a:latin typeface="Times New Roman"/>
                <a:cs typeface="Times New Roman"/>
              </a:rPr>
              <a:t>radius</a:t>
            </a:r>
            <a:r>
              <a:rPr sz="2800" spc="-80" dirty="0">
                <a:latin typeface="Times New Roman"/>
                <a:cs typeface="Times New Roman"/>
              </a:rPr>
              <a:t> </a:t>
            </a:r>
            <a:r>
              <a:rPr sz="2800" dirty="0">
                <a:latin typeface="Times New Roman"/>
                <a:cs typeface="Times New Roman"/>
              </a:rPr>
              <a:t>‘r’</a:t>
            </a:r>
            <a:r>
              <a:rPr sz="2800" spc="-175" dirty="0">
                <a:latin typeface="Times New Roman"/>
                <a:cs typeface="Times New Roman"/>
              </a:rPr>
              <a:t> </a:t>
            </a:r>
            <a:r>
              <a:rPr sz="2800" spc="-25" dirty="0">
                <a:latin typeface="Times New Roman"/>
                <a:cs typeface="Times New Roman"/>
              </a:rPr>
              <a:t>is</a:t>
            </a:r>
            <a:endParaRPr sz="2800">
              <a:latin typeface="Times New Roman"/>
              <a:cs typeface="Times New Roman"/>
            </a:endParaRPr>
          </a:p>
          <a:p>
            <a:pPr marL="852169" algn="ctr">
              <a:lnSpc>
                <a:spcPct val="100000"/>
              </a:lnSpc>
              <a:spcBef>
                <a:spcPts val="1739"/>
              </a:spcBef>
              <a:tabLst>
                <a:tab pos="2286000" algn="l"/>
              </a:tabLst>
            </a:pPr>
            <a:r>
              <a:rPr sz="2800" spc="-240" dirty="0">
                <a:latin typeface="Microsoft Sans Serif"/>
                <a:cs typeface="Microsoft Sans Serif"/>
              </a:rPr>
              <a:t>(</a:t>
            </a:r>
            <a:r>
              <a:rPr sz="2800" spc="-240" dirty="0">
                <a:latin typeface="Cambria Math"/>
                <a:cs typeface="Cambria Math"/>
              </a:rPr>
              <a:t>𝑥</a:t>
            </a:r>
            <a:r>
              <a:rPr sz="2800" spc="-310" dirty="0">
                <a:latin typeface="Cambria Math"/>
                <a:cs typeface="Cambria Math"/>
              </a:rPr>
              <a:t> </a:t>
            </a:r>
            <a:r>
              <a:rPr sz="2800" dirty="0">
                <a:latin typeface="Microsoft Sans Serif"/>
                <a:cs typeface="Microsoft Sans Serif"/>
              </a:rPr>
              <a:t>−</a:t>
            </a:r>
            <a:r>
              <a:rPr sz="2800" spc="-45" dirty="0">
                <a:latin typeface="Microsoft Sans Serif"/>
                <a:cs typeface="Microsoft Sans Serif"/>
              </a:rPr>
              <a:t> </a:t>
            </a:r>
            <a:r>
              <a:rPr sz="2800" spc="-254" dirty="0">
                <a:latin typeface="Cambria Math"/>
                <a:cs typeface="Cambria Math"/>
              </a:rPr>
              <a:t>𝑥</a:t>
            </a:r>
            <a:r>
              <a:rPr sz="3150" spc="-382" baseline="-13227" dirty="0">
                <a:latin typeface="Cambria Math"/>
                <a:cs typeface="Cambria Math"/>
              </a:rPr>
              <a:t>𝑐</a:t>
            </a:r>
            <a:r>
              <a:rPr sz="2800" spc="-254" dirty="0">
                <a:latin typeface="Microsoft Sans Serif"/>
                <a:cs typeface="Microsoft Sans Serif"/>
              </a:rPr>
              <a:t>)</a:t>
            </a:r>
            <a:r>
              <a:rPr sz="3150" spc="-382" baseline="23809" dirty="0">
                <a:latin typeface="Microsoft Sans Serif"/>
                <a:cs typeface="Microsoft Sans Serif"/>
              </a:rPr>
              <a:t>2</a:t>
            </a:r>
            <a:r>
              <a:rPr sz="3150" spc="-315" baseline="23809" dirty="0">
                <a:latin typeface="Microsoft Sans Serif"/>
                <a:cs typeface="Microsoft Sans Serif"/>
              </a:rPr>
              <a:t> </a:t>
            </a:r>
            <a:r>
              <a:rPr sz="2800" spc="-50" dirty="0">
                <a:latin typeface="Microsoft Sans Serif"/>
                <a:cs typeface="Microsoft Sans Serif"/>
              </a:rPr>
              <a:t>+</a:t>
            </a:r>
            <a:r>
              <a:rPr sz="2800" dirty="0">
                <a:latin typeface="Microsoft Sans Serif"/>
                <a:cs typeface="Microsoft Sans Serif"/>
              </a:rPr>
              <a:t>	</a:t>
            </a:r>
            <a:r>
              <a:rPr sz="2800" spc="-229" dirty="0">
                <a:latin typeface="Microsoft Sans Serif"/>
                <a:cs typeface="Microsoft Sans Serif"/>
              </a:rPr>
              <a:t>(</a:t>
            </a:r>
            <a:r>
              <a:rPr sz="2800" spc="-229" dirty="0">
                <a:latin typeface="Cambria Math"/>
                <a:cs typeface="Cambria Math"/>
              </a:rPr>
              <a:t>𝑦</a:t>
            </a:r>
            <a:r>
              <a:rPr sz="2800" spc="-300" dirty="0">
                <a:latin typeface="Cambria Math"/>
                <a:cs typeface="Cambria Math"/>
              </a:rPr>
              <a:t> </a:t>
            </a:r>
            <a:r>
              <a:rPr sz="2800" dirty="0">
                <a:latin typeface="Microsoft Sans Serif"/>
                <a:cs typeface="Microsoft Sans Serif"/>
              </a:rPr>
              <a:t>−</a:t>
            </a:r>
            <a:r>
              <a:rPr sz="2800" spc="-80" dirty="0">
                <a:latin typeface="Microsoft Sans Serif"/>
                <a:cs typeface="Microsoft Sans Serif"/>
              </a:rPr>
              <a:t> </a:t>
            </a:r>
            <a:r>
              <a:rPr sz="2800" spc="-265" dirty="0">
                <a:latin typeface="Cambria Math"/>
                <a:cs typeface="Cambria Math"/>
              </a:rPr>
              <a:t>𝑦</a:t>
            </a:r>
            <a:r>
              <a:rPr sz="3150" spc="-397" baseline="-13227" dirty="0">
                <a:latin typeface="Cambria Math"/>
                <a:cs typeface="Cambria Math"/>
              </a:rPr>
              <a:t>𝑐</a:t>
            </a:r>
            <a:r>
              <a:rPr sz="2800" spc="-265" dirty="0">
                <a:latin typeface="Microsoft Sans Serif"/>
                <a:cs typeface="Microsoft Sans Serif"/>
              </a:rPr>
              <a:t>)</a:t>
            </a:r>
            <a:r>
              <a:rPr sz="3150" spc="-397" baseline="23809" dirty="0">
                <a:latin typeface="Microsoft Sans Serif"/>
                <a:cs typeface="Microsoft Sans Serif"/>
              </a:rPr>
              <a:t>2</a:t>
            </a:r>
            <a:r>
              <a:rPr sz="3150" spc="-262" baseline="23809" dirty="0">
                <a:latin typeface="Microsoft Sans Serif"/>
                <a:cs typeface="Microsoft Sans Serif"/>
              </a:rPr>
              <a:t> </a:t>
            </a:r>
            <a:r>
              <a:rPr sz="2800" dirty="0">
                <a:latin typeface="Microsoft Sans Serif"/>
                <a:cs typeface="Microsoft Sans Serif"/>
              </a:rPr>
              <a:t>=</a:t>
            </a:r>
            <a:r>
              <a:rPr sz="2800" spc="-155" dirty="0">
                <a:latin typeface="Microsoft Sans Serif"/>
                <a:cs typeface="Microsoft Sans Serif"/>
              </a:rPr>
              <a:t> </a:t>
            </a:r>
            <a:r>
              <a:rPr sz="2800" spc="-25" dirty="0">
                <a:latin typeface="Cambria Math"/>
                <a:cs typeface="Cambria Math"/>
              </a:rPr>
              <a:t>𝑟</a:t>
            </a:r>
            <a:r>
              <a:rPr sz="3150" spc="-37" baseline="23809" dirty="0">
                <a:latin typeface="Microsoft Sans Serif"/>
                <a:cs typeface="Microsoft Sans Serif"/>
              </a:rPr>
              <a:t>2</a:t>
            </a:r>
            <a:endParaRPr sz="3150" baseline="23809">
              <a:latin typeface="Microsoft Sans Serif"/>
              <a:cs typeface="Microsoft Sans Serif"/>
            </a:endParaRPr>
          </a:p>
          <a:p>
            <a:pPr marL="398780" algn="just">
              <a:lnSpc>
                <a:spcPct val="100000"/>
              </a:lnSpc>
              <a:spcBef>
                <a:spcPts val="1120"/>
              </a:spcBef>
            </a:pPr>
            <a:r>
              <a:rPr sz="2800" b="1" dirty="0">
                <a:latin typeface="Times New Roman"/>
                <a:cs typeface="Times New Roman"/>
              </a:rPr>
              <a:t>Symmetry</a:t>
            </a:r>
            <a:r>
              <a:rPr sz="2800" b="1" spc="-70" dirty="0">
                <a:latin typeface="Times New Roman"/>
                <a:cs typeface="Times New Roman"/>
              </a:rPr>
              <a:t> </a:t>
            </a:r>
            <a:r>
              <a:rPr sz="2800" b="1" dirty="0">
                <a:latin typeface="Times New Roman"/>
                <a:cs typeface="Times New Roman"/>
              </a:rPr>
              <a:t>of</a:t>
            </a:r>
            <a:r>
              <a:rPr sz="2800" b="1" spc="-145" dirty="0">
                <a:latin typeface="Times New Roman"/>
                <a:cs typeface="Times New Roman"/>
              </a:rPr>
              <a:t> </a:t>
            </a:r>
            <a:r>
              <a:rPr sz="2800" b="1" spc="-10" dirty="0">
                <a:latin typeface="Times New Roman"/>
                <a:cs typeface="Times New Roman"/>
              </a:rPr>
              <a:t>Circle</a:t>
            </a:r>
            <a:endParaRPr sz="2800">
              <a:latin typeface="Times New Roman"/>
              <a:cs typeface="Times New Roman"/>
            </a:endParaRPr>
          </a:p>
          <a:p>
            <a:pPr marL="187960" marR="4582795" algn="just">
              <a:lnSpc>
                <a:spcPts val="3229"/>
              </a:lnSpc>
              <a:spcBef>
                <a:spcPts val="1050"/>
              </a:spcBef>
            </a:pPr>
            <a:r>
              <a:rPr sz="2800" spc="-10" dirty="0">
                <a:latin typeface="Times New Roman"/>
                <a:cs typeface="Times New Roman"/>
              </a:rPr>
              <a:t>Calculation</a:t>
            </a:r>
            <a:r>
              <a:rPr sz="2800" spc="390" dirty="0">
                <a:latin typeface="Times New Roman"/>
                <a:cs typeface="Times New Roman"/>
              </a:rPr>
              <a:t> </a:t>
            </a:r>
            <a:r>
              <a:rPr sz="2800" dirty="0">
                <a:latin typeface="Times New Roman"/>
                <a:cs typeface="Times New Roman"/>
              </a:rPr>
              <a:t>of</a:t>
            </a:r>
            <a:r>
              <a:rPr sz="2800" spc="430" dirty="0">
                <a:latin typeface="Times New Roman"/>
                <a:cs typeface="Times New Roman"/>
              </a:rPr>
              <a:t> </a:t>
            </a:r>
            <a:r>
              <a:rPr sz="2800" spc="-20" dirty="0">
                <a:latin typeface="Times New Roman"/>
                <a:cs typeface="Times New Roman"/>
              </a:rPr>
              <a:t>circle</a:t>
            </a:r>
            <a:r>
              <a:rPr sz="2800" spc="360" dirty="0">
                <a:latin typeface="Times New Roman"/>
                <a:cs typeface="Times New Roman"/>
              </a:rPr>
              <a:t> </a:t>
            </a:r>
            <a:r>
              <a:rPr sz="2800" spc="-15" dirty="0">
                <a:latin typeface="Times New Roman"/>
                <a:cs typeface="Times New Roman"/>
              </a:rPr>
              <a:t>point</a:t>
            </a:r>
            <a:r>
              <a:rPr sz="2800" spc="355" dirty="0">
                <a:latin typeface="Times New Roman"/>
                <a:cs typeface="Times New Roman"/>
              </a:rPr>
              <a:t> </a:t>
            </a:r>
            <a:r>
              <a:rPr sz="2800" spc="-10" dirty="0">
                <a:latin typeface="Microsoft Sans Serif"/>
                <a:cs typeface="Microsoft Sans Serif"/>
              </a:rPr>
              <a:t>(</a:t>
            </a:r>
            <a:r>
              <a:rPr sz="2800" spc="-190" dirty="0">
                <a:latin typeface="Microsoft Sans Serif"/>
                <a:cs typeface="Microsoft Sans Serif"/>
              </a:rPr>
              <a:t> </a:t>
            </a:r>
            <a:r>
              <a:rPr sz="2800" dirty="0">
                <a:latin typeface="Cambria Math"/>
                <a:cs typeface="Cambria Math"/>
              </a:rPr>
              <a:t>𝑥</a:t>
            </a:r>
            <a:r>
              <a:rPr sz="2800" spc="-65" dirty="0">
                <a:latin typeface="Cambria Math"/>
                <a:cs typeface="Cambria Math"/>
              </a:rPr>
              <a:t> </a:t>
            </a:r>
            <a:r>
              <a:rPr sz="2800" dirty="0">
                <a:latin typeface="Microsoft Sans Serif"/>
                <a:cs typeface="Microsoft Sans Serif"/>
              </a:rPr>
              <a:t>,</a:t>
            </a:r>
            <a:r>
              <a:rPr sz="2800" spc="905" dirty="0">
                <a:latin typeface="Microsoft Sans Serif"/>
                <a:cs typeface="Microsoft Sans Serif"/>
              </a:rPr>
              <a:t> </a:t>
            </a:r>
            <a:r>
              <a:rPr sz="2800" dirty="0">
                <a:latin typeface="Cambria Math"/>
                <a:cs typeface="Cambria Math"/>
              </a:rPr>
              <a:t>𝑦</a:t>
            </a:r>
            <a:r>
              <a:rPr sz="2800" spc="35" dirty="0">
                <a:latin typeface="Cambria Math"/>
                <a:cs typeface="Cambria Math"/>
              </a:rPr>
              <a:t> </a:t>
            </a:r>
            <a:r>
              <a:rPr sz="2800" spc="-10" dirty="0">
                <a:latin typeface="Microsoft Sans Serif"/>
                <a:cs typeface="Microsoft Sans Serif"/>
              </a:rPr>
              <a:t>)</a:t>
            </a:r>
            <a:r>
              <a:rPr sz="2800" spc="1040" dirty="0">
                <a:latin typeface="Microsoft Sans Serif"/>
                <a:cs typeface="Microsoft Sans Serif"/>
              </a:rPr>
              <a:t> </a:t>
            </a:r>
            <a:r>
              <a:rPr sz="2800" spc="-25" dirty="0">
                <a:latin typeface="Times New Roman"/>
                <a:cs typeface="Times New Roman"/>
              </a:rPr>
              <a:t>i</a:t>
            </a:r>
            <a:r>
              <a:rPr sz="2800" dirty="0">
                <a:latin typeface="Times New Roman"/>
                <a:cs typeface="Times New Roman"/>
              </a:rPr>
              <a:t>n</a:t>
            </a:r>
            <a:r>
              <a:rPr sz="2800" spc="385" dirty="0">
                <a:latin typeface="Times New Roman"/>
                <a:cs typeface="Times New Roman"/>
              </a:rPr>
              <a:t> </a:t>
            </a:r>
            <a:r>
              <a:rPr sz="2800" spc="-15" dirty="0">
                <a:latin typeface="Times New Roman"/>
                <a:cs typeface="Times New Roman"/>
              </a:rPr>
              <a:t>one</a:t>
            </a:r>
            <a:r>
              <a:rPr sz="2800" spc="-10" dirty="0">
                <a:latin typeface="Times New Roman"/>
                <a:cs typeface="Times New Roman"/>
              </a:rPr>
              <a:t> octant</a:t>
            </a:r>
            <a:r>
              <a:rPr sz="2800" spc="730" dirty="0">
                <a:latin typeface="Times New Roman"/>
                <a:cs typeface="Times New Roman"/>
              </a:rPr>
              <a:t> </a:t>
            </a:r>
            <a:r>
              <a:rPr sz="2800" spc="-20" dirty="0">
                <a:latin typeface="Times New Roman"/>
                <a:cs typeface="Times New Roman"/>
              </a:rPr>
              <a:t>yields</a:t>
            </a:r>
            <a:r>
              <a:rPr sz="2800" spc="5" dirty="0">
                <a:latin typeface="Times New Roman"/>
                <a:cs typeface="Times New Roman"/>
              </a:rPr>
              <a:t> </a:t>
            </a:r>
            <a:r>
              <a:rPr sz="2800" dirty="0">
                <a:latin typeface="Times New Roman"/>
                <a:cs typeface="Times New Roman"/>
              </a:rPr>
              <a:t>t</a:t>
            </a:r>
            <a:r>
              <a:rPr sz="2800" spc="5" dirty="0">
                <a:latin typeface="Times New Roman"/>
                <a:cs typeface="Times New Roman"/>
              </a:rPr>
              <a:t>h</a:t>
            </a:r>
            <a:r>
              <a:rPr sz="2800" dirty="0">
                <a:latin typeface="Times New Roman"/>
                <a:cs typeface="Times New Roman"/>
              </a:rPr>
              <a:t>e</a:t>
            </a:r>
            <a:r>
              <a:rPr sz="2800" spc="15" dirty="0">
                <a:latin typeface="Times New Roman"/>
                <a:cs typeface="Times New Roman"/>
              </a:rPr>
              <a:t> </a:t>
            </a:r>
            <a:r>
              <a:rPr sz="2800" spc="-15" dirty="0">
                <a:latin typeface="Times New Roman"/>
                <a:cs typeface="Times New Roman"/>
              </a:rPr>
              <a:t>circle</a:t>
            </a:r>
            <a:r>
              <a:rPr sz="2800" dirty="0">
                <a:latin typeface="Times New Roman"/>
                <a:cs typeface="Times New Roman"/>
              </a:rPr>
              <a:t> </a:t>
            </a:r>
            <a:r>
              <a:rPr sz="2800" spc="-10" dirty="0">
                <a:latin typeface="Times New Roman"/>
                <a:cs typeface="Times New Roman"/>
              </a:rPr>
              <a:t>points</a:t>
            </a:r>
            <a:r>
              <a:rPr sz="2800" spc="15" dirty="0">
                <a:latin typeface="Times New Roman"/>
                <a:cs typeface="Times New Roman"/>
              </a:rPr>
              <a:t> </a:t>
            </a:r>
            <a:r>
              <a:rPr sz="2800" spc="-20" dirty="0">
                <a:latin typeface="Times New Roman"/>
                <a:cs typeface="Times New Roman"/>
              </a:rPr>
              <a:t>shown</a:t>
            </a:r>
            <a:r>
              <a:rPr sz="2800" spc="40" dirty="0">
                <a:latin typeface="Times New Roman"/>
                <a:cs typeface="Times New Roman"/>
              </a:rPr>
              <a:t> </a:t>
            </a:r>
            <a:r>
              <a:rPr sz="2800" spc="-20" dirty="0">
                <a:latin typeface="Times New Roman"/>
                <a:cs typeface="Times New Roman"/>
              </a:rPr>
              <a:t>for</a:t>
            </a:r>
            <a:r>
              <a:rPr sz="2800" spc="15" dirty="0">
                <a:latin typeface="Times New Roman"/>
                <a:cs typeface="Times New Roman"/>
              </a:rPr>
              <a:t> </a:t>
            </a:r>
            <a:r>
              <a:rPr sz="2800" spc="-10" dirty="0">
                <a:latin typeface="Times New Roman"/>
                <a:cs typeface="Times New Roman"/>
              </a:rPr>
              <a:t>t</a:t>
            </a:r>
            <a:r>
              <a:rPr sz="2800" dirty="0">
                <a:latin typeface="Times New Roman"/>
                <a:cs typeface="Times New Roman"/>
              </a:rPr>
              <a:t>he </a:t>
            </a:r>
            <a:r>
              <a:rPr sz="2800" spc="-15" dirty="0">
                <a:latin typeface="Times New Roman"/>
                <a:cs typeface="Times New Roman"/>
              </a:rPr>
              <a:t>other</a:t>
            </a:r>
            <a:r>
              <a:rPr sz="2800" spc="-35" dirty="0">
                <a:latin typeface="Times New Roman"/>
                <a:cs typeface="Times New Roman"/>
              </a:rPr>
              <a:t> </a:t>
            </a:r>
            <a:r>
              <a:rPr sz="2800" spc="-15" dirty="0">
                <a:latin typeface="Times New Roman"/>
                <a:cs typeface="Times New Roman"/>
              </a:rPr>
              <a:t>seven</a:t>
            </a:r>
            <a:r>
              <a:rPr sz="2800" spc="675" dirty="0">
                <a:latin typeface="Times New Roman"/>
                <a:cs typeface="Times New Roman"/>
              </a:rPr>
              <a:t> </a:t>
            </a:r>
            <a:r>
              <a:rPr sz="2800" spc="-5" dirty="0">
                <a:latin typeface="Times New Roman"/>
                <a:cs typeface="Times New Roman"/>
              </a:rPr>
              <a:t>octants.</a:t>
            </a:r>
            <a:endParaRPr sz="2800">
              <a:latin typeface="Times New Roman"/>
              <a:cs typeface="Times New Roman"/>
            </a:endParaRPr>
          </a:p>
        </p:txBody>
      </p:sp>
      <p:pic>
        <p:nvPicPr>
          <p:cNvPr id="4" name="object 4"/>
          <p:cNvPicPr/>
          <p:nvPr/>
        </p:nvPicPr>
        <p:blipFill>
          <a:blip r:embed="rId2" cstate="print"/>
          <a:stretch>
            <a:fillRect/>
          </a:stretch>
        </p:blipFill>
        <p:spPr>
          <a:xfrm>
            <a:off x="7095481" y="3024029"/>
            <a:ext cx="4496027" cy="375126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 Point Circle Algorithm</a:t>
            </a:r>
            <a:endParaRPr lang="en-US" dirty="0"/>
          </a:p>
        </p:txBody>
      </p:sp>
      <p:sp>
        <p:nvSpPr>
          <p:cNvPr id="3" name="Content Placeholder 2"/>
          <p:cNvSpPr>
            <a:spLocks noGrp="1"/>
          </p:cNvSpPr>
          <p:nvPr>
            <p:ph idx="1"/>
          </p:nvPr>
        </p:nvSpPr>
        <p:spPr/>
        <p:txBody>
          <a:bodyPr/>
          <a:lstStyle/>
          <a:p>
            <a:r>
              <a:rPr lang="en-US" dirty="0" smtClean="0"/>
              <a:t>To apply the mid point circle algorithm, we define a circle function as</a:t>
            </a:r>
            <a:endParaRPr lang="en-US" dirty="0"/>
          </a:p>
        </p:txBody>
      </p:sp>
      <p:sp>
        <p:nvSpPr>
          <p:cNvPr id="4" name="Date Placeholder 3"/>
          <p:cNvSpPr>
            <a:spLocks noGrp="1"/>
          </p:cNvSpPr>
          <p:nvPr>
            <p:ph type="dt" sz="half" idx="10"/>
          </p:nvPr>
        </p:nvSpPr>
        <p:spPr/>
        <p:txBody>
          <a:bodyPr/>
          <a:lstStyle/>
          <a:p>
            <a:fld id="{D58FE1F3-BC03-4185-9B7C-3EABB300DB64}" type="datetime9">
              <a:rPr lang="en-US" smtClean="0"/>
              <a:pPr/>
              <a:t>02/12/2024 7:17:06 PM</a:t>
            </a:fld>
            <a:endParaRPr lang="en-US"/>
          </a:p>
        </p:txBody>
      </p:sp>
      <p:sp>
        <p:nvSpPr>
          <p:cNvPr id="5" name="Slide Number Placeholder 4"/>
          <p:cNvSpPr>
            <a:spLocks noGrp="1"/>
          </p:cNvSpPr>
          <p:nvPr>
            <p:ph type="sldNum" sz="quarter" idx="12"/>
          </p:nvPr>
        </p:nvSpPr>
        <p:spPr/>
        <p:txBody>
          <a:bodyPr/>
          <a:lstStyle/>
          <a:p>
            <a:fld id="{C035F14A-A27E-41FD-AF31-55E4B9026E80}" type="slidenum">
              <a:rPr lang="en-US" smtClean="0"/>
              <a:pPr/>
              <a:t>53</a:t>
            </a:fld>
            <a:endParaRPr lang="en-US"/>
          </a:p>
        </p:txBody>
      </p:sp>
      <p:pic>
        <p:nvPicPr>
          <p:cNvPr id="6" name="object 6"/>
          <p:cNvPicPr/>
          <p:nvPr/>
        </p:nvPicPr>
        <p:blipFill rotWithShape="1">
          <a:blip r:embed="rId2" cstate="print"/>
          <a:srcRect t="18181" b="19697"/>
          <a:stretch/>
        </p:blipFill>
        <p:spPr>
          <a:xfrm>
            <a:off x="1754108" y="2550017"/>
            <a:ext cx="8961115" cy="3626946"/>
          </a:xfrm>
          <a:prstGeom prst="rect">
            <a:avLst/>
          </a:prstGeom>
        </p:spPr>
      </p:pic>
    </p:spTree>
    <p:extLst>
      <p:ext uri="{BB962C8B-B14F-4D97-AF65-F5344CB8AC3E}">
        <p14:creationId xmlns="" xmlns:p14="http://schemas.microsoft.com/office/powerpoint/2010/main" val="3394363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8FE1F3-BC03-4185-9B7C-3EABB300DB64}" type="datetime9">
              <a:rPr lang="en-US" smtClean="0"/>
              <a:pPr/>
              <a:t>02/12/2024 7:17:06 PM</a:t>
            </a:fld>
            <a:endParaRPr lang="en-US"/>
          </a:p>
        </p:txBody>
      </p:sp>
      <p:sp>
        <p:nvSpPr>
          <p:cNvPr id="5" name="Slide Number Placeholder 4"/>
          <p:cNvSpPr>
            <a:spLocks noGrp="1"/>
          </p:cNvSpPr>
          <p:nvPr>
            <p:ph type="sldNum" sz="quarter" idx="12"/>
          </p:nvPr>
        </p:nvSpPr>
        <p:spPr/>
        <p:txBody>
          <a:bodyPr/>
          <a:lstStyle/>
          <a:p>
            <a:fld id="{C035F14A-A27E-41FD-AF31-55E4B9026E80}" type="slidenum">
              <a:rPr lang="en-US" smtClean="0"/>
              <a:pPr/>
              <a:t>54</a:t>
            </a:fld>
            <a:endParaRPr lang="en-US"/>
          </a:p>
        </p:txBody>
      </p:sp>
      <p:pic>
        <p:nvPicPr>
          <p:cNvPr id="6" name="object 6"/>
          <p:cNvPicPr>
            <a:picLocks noGrp="1"/>
          </p:cNvPicPr>
          <p:nvPr>
            <p:ph idx="1"/>
          </p:nvPr>
        </p:nvPicPr>
        <p:blipFill>
          <a:blip r:embed="rId2" cstate="print"/>
          <a:stretch>
            <a:fillRect/>
          </a:stretch>
        </p:blipFill>
        <p:spPr>
          <a:xfrm>
            <a:off x="838200" y="643945"/>
            <a:ext cx="7082307" cy="3644720"/>
          </a:xfrm>
          <a:prstGeom prst="rect">
            <a:avLst/>
          </a:prstGeom>
        </p:spPr>
      </p:pic>
      <p:sp>
        <p:nvSpPr>
          <p:cNvPr id="2" name="TextBox 1"/>
          <p:cNvSpPr txBox="1"/>
          <p:nvPr/>
        </p:nvSpPr>
        <p:spPr>
          <a:xfrm>
            <a:off x="838200" y="4675031"/>
            <a:ext cx="10211873" cy="954107"/>
          </a:xfrm>
          <a:prstGeom prst="rect">
            <a:avLst/>
          </a:prstGeom>
          <a:noFill/>
        </p:spPr>
        <p:txBody>
          <a:bodyPr wrap="square" rtlCol="0">
            <a:spAutoFit/>
          </a:bodyPr>
          <a:lstStyle/>
          <a:p>
            <a:r>
              <a:rPr lang="en-US" sz="2800" dirty="0" smtClean="0"/>
              <a:t>For this, the sign of </a:t>
            </a:r>
            <a:r>
              <a:rPr lang="en-US" sz="2800" dirty="0" err="1" smtClean="0"/>
              <a:t>f</a:t>
            </a:r>
            <a:r>
              <a:rPr lang="en-US" sz="2800" baseline="-25000" dirty="0" err="1" smtClean="0"/>
              <a:t>circle</a:t>
            </a:r>
            <a:r>
              <a:rPr lang="en-US" sz="2800" dirty="0" smtClean="0"/>
              <a:t>(x, y) is tested for the midpoint (x</a:t>
            </a:r>
            <a:r>
              <a:rPr lang="en-US" sz="2800" baseline="-25000" dirty="0" smtClean="0"/>
              <a:t>k+1</a:t>
            </a:r>
            <a:r>
              <a:rPr lang="en-US" sz="2800" dirty="0" smtClean="0"/>
              <a:t>,y</a:t>
            </a:r>
            <a:r>
              <a:rPr lang="en-US" sz="2800" baseline="-25000" dirty="0" smtClean="0"/>
              <a:t>k-1/2</a:t>
            </a:r>
            <a:r>
              <a:rPr lang="en-US" sz="2800" dirty="0" smtClean="0"/>
              <a:t>) </a:t>
            </a:r>
            <a:r>
              <a:rPr lang="en-US" sz="2800" dirty="0" err="1" smtClean="0"/>
              <a:t>i.e</a:t>
            </a:r>
            <a:r>
              <a:rPr lang="en-US" sz="2800" dirty="0" smtClean="0"/>
              <a:t> between two probable pixels.</a:t>
            </a:r>
            <a:endParaRPr lang="en-US" sz="2800" dirty="0"/>
          </a:p>
        </p:txBody>
      </p:sp>
    </p:spTree>
    <p:extLst>
      <p:ext uri="{BB962C8B-B14F-4D97-AF65-F5344CB8AC3E}">
        <p14:creationId xmlns="" xmlns:p14="http://schemas.microsoft.com/office/powerpoint/2010/main" val="2304704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8FE1F3-BC03-4185-9B7C-3EABB300DB64}" type="datetime9">
              <a:rPr lang="en-US" smtClean="0"/>
              <a:pPr/>
              <a:t>02/12/2024 7:17:06 PM</a:t>
            </a:fld>
            <a:endParaRPr lang="en-US"/>
          </a:p>
        </p:txBody>
      </p:sp>
      <p:sp>
        <p:nvSpPr>
          <p:cNvPr id="5" name="Slide Number Placeholder 4"/>
          <p:cNvSpPr>
            <a:spLocks noGrp="1"/>
          </p:cNvSpPr>
          <p:nvPr>
            <p:ph type="sldNum" sz="quarter" idx="12"/>
          </p:nvPr>
        </p:nvSpPr>
        <p:spPr/>
        <p:txBody>
          <a:bodyPr/>
          <a:lstStyle/>
          <a:p>
            <a:fld id="{C035F14A-A27E-41FD-AF31-55E4B9026E80}" type="slidenum">
              <a:rPr lang="en-US" smtClean="0"/>
              <a:pPr/>
              <a:t>55</a:t>
            </a:fld>
            <a:endParaRPr lang="en-US"/>
          </a:p>
        </p:txBody>
      </p:sp>
      <p:grpSp>
        <p:nvGrpSpPr>
          <p:cNvPr id="3" name="object 7"/>
          <p:cNvGrpSpPr/>
          <p:nvPr/>
        </p:nvGrpSpPr>
        <p:grpSpPr>
          <a:xfrm rot="16200000">
            <a:off x="3373437" y="-1312751"/>
            <a:ext cx="5445125" cy="8861425"/>
            <a:chOff x="803275" y="228600"/>
            <a:chExt cx="5445125" cy="8861425"/>
          </a:xfrm>
        </p:grpSpPr>
        <p:sp>
          <p:nvSpPr>
            <p:cNvPr id="7" name="object 8"/>
            <p:cNvSpPr/>
            <p:nvPr/>
          </p:nvSpPr>
          <p:spPr>
            <a:xfrm>
              <a:off x="812800" y="8531732"/>
              <a:ext cx="396240" cy="548640"/>
            </a:xfrm>
            <a:custGeom>
              <a:avLst/>
              <a:gdLst/>
              <a:ahLst/>
              <a:cxnLst/>
              <a:rect l="l" t="t" r="r" b="b"/>
              <a:pathLst>
                <a:path w="396240" h="548640">
                  <a:moveTo>
                    <a:pt x="0" y="71120"/>
                  </a:moveTo>
                  <a:lnTo>
                    <a:pt x="20829" y="20843"/>
                  </a:lnTo>
                  <a:lnTo>
                    <a:pt x="71120" y="0"/>
                  </a:lnTo>
                  <a:lnTo>
                    <a:pt x="325120" y="0"/>
                  </a:lnTo>
                  <a:lnTo>
                    <a:pt x="352804" y="5593"/>
                  </a:lnTo>
                  <a:lnTo>
                    <a:pt x="375410" y="20843"/>
                  </a:lnTo>
                  <a:lnTo>
                    <a:pt x="390651" y="43451"/>
                  </a:lnTo>
                  <a:lnTo>
                    <a:pt x="396240" y="71120"/>
                  </a:lnTo>
                </a:path>
                <a:path w="396240" h="548640">
                  <a:moveTo>
                    <a:pt x="396240" y="477520"/>
                  </a:moveTo>
                  <a:lnTo>
                    <a:pt x="390651" y="505241"/>
                  </a:lnTo>
                  <a:lnTo>
                    <a:pt x="375410" y="527843"/>
                  </a:lnTo>
                  <a:lnTo>
                    <a:pt x="352804" y="543063"/>
                  </a:lnTo>
                  <a:lnTo>
                    <a:pt x="325120" y="548640"/>
                  </a:lnTo>
                  <a:lnTo>
                    <a:pt x="71120" y="548640"/>
                  </a:lnTo>
                  <a:lnTo>
                    <a:pt x="43435" y="543063"/>
                  </a:lnTo>
                  <a:lnTo>
                    <a:pt x="20829" y="527843"/>
                  </a:lnTo>
                  <a:lnTo>
                    <a:pt x="5588" y="505241"/>
                  </a:lnTo>
                  <a:lnTo>
                    <a:pt x="0" y="477520"/>
                  </a:lnTo>
                </a:path>
              </a:pathLst>
            </a:custGeom>
            <a:ln w="19050">
              <a:solidFill>
                <a:srgbClr val="FFFFFF"/>
              </a:solidFill>
            </a:ln>
          </p:spPr>
          <p:txBody>
            <a:bodyPr wrap="square" lIns="0" tIns="0" rIns="0" bIns="0" rtlCol="0"/>
            <a:lstStyle/>
            <a:p>
              <a:endParaRPr/>
            </a:p>
          </p:txBody>
        </p:sp>
        <p:pic>
          <p:nvPicPr>
            <p:cNvPr id="8" name="object 9"/>
            <p:cNvPicPr/>
            <p:nvPr/>
          </p:nvPicPr>
          <p:blipFill>
            <a:blip r:embed="rId2" cstate="print"/>
            <a:stretch>
              <a:fillRect/>
            </a:stretch>
          </p:blipFill>
          <p:spPr>
            <a:xfrm>
              <a:off x="838200" y="228600"/>
              <a:ext cx="5410200" cy="8039607"/>
            </a:xfrm>
            <a:prstGeom prst="rect">
              <a:avLst/>
            </a:prstGeom>
          </p:spPr>
        </p:pic>
      </p:grpSp>
      <p:sp>
        <p:nvSpPr>
          <p:cNvPr id="2" name="TextBox 1"/>
          <p:cNvSpPr txBox="1"/>
          <p:nvPr/>
        </p:nvSpPr>
        <p:spPr>
          <a:xfrm>
            <a:off x="1774371" y="3265714"/>
            <a:ext cx="3334657" cy="369332"/>
          </a:xfrm>
          <a:prstGeom prst="rect">
            <a:avLst/>
          </a:prstGeom>
          <a:noFill/>
        </p:spPr>
        <p:txBody>
          <a:bodyPr wrap="square" rtlCol="0">
            <a:spAutoFit/>
          </a:bodyPr>
          <a:lstStyle/>
          <a:p>
            <a:r>
              <a:rPr lang="en-US" dirty="0" smtClean="0"/>
              <a:t>Successive decision parameter is</a:t>
            </a:r>
            <a:endParaRPr lang="en-US" dirty="0"/>
          </a:p>
        </p:txBody>
      </p:sp>
    </p:spTree>
    <p:extLst>
      <p:ext uri="{BB962C8B-B14F-4D97-AF65-F5344CB8AC3E}">
        <p14:creationId xmlns="" xmlns:p14="http://schemas.microsoft.com/office/powerpoint/2010/main" val="28159409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065799" y="4236719"/>
            <a:ext cx="53340"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sz="1350">
              <a:solidFill>
                <a:prstClr val="black"/>
              </a:solidFill>
            </a:endParaRPr>
          </a:p>
        </p:txBody>
      </p:sp>
      <p:sp>
        <p:nvSpPr>
          <p:cNvPr id="4" name="object 4"/>
          <p:cNvSpPr/>
          <p:nvPr/>
        </p:nvSpPr>
        <p:spPr>
          <a:xfrm>
            <a:off x="9423940" y="4236719"/>
            <a:ext cx="53340"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sz="1350">
              <a:solidFill>
                <a:prstClr val="black"/>
              </a:solidFill>
            </a:endParaRPr>
          </a:p>
        </p:txBody>
      </p:sp>
      <p:pic>
        <p:nvPicPr>
          <p:cNvPr id="6" name="object 6"/>
          <p:cNvPicPr/>
          <p:nvPr/>
        </p:nvPicPr>
        <p:blipFill>
          <a:blip r:embed="rId2" cstate="print"/>
          <a:stretch>
            <a:fillRect/>
          </a:stretch>
        </p:blipFill>
        <p:spPr>
          <a:xfrm>
            <a:off x="2357342" y="229451"/>
            <a:ext cx="5762816" cy="641375"/>
          </a:xfrm>
          <a:prstGeom prst="rect">
            <a:avLst/>
          </a:prstGeom>
        </p:spPr>
      </p:pic>
      <p:sp>
        <p:nvSpPr>
          <p:cNvPr id="7" name="object 7"/>
          <p:cNvSpPr txBox="1"/>
          <p:nvPr/>
        </p:nvSpPr>
        <p:spPr>
          <a:xfrm>
            <a:off x="2178795" y="1200150"/>
            <a:ext cx="4222005" cy="1318310"/>
          </a:xfrm>
          <a:prstGeom prst="rect">
            <a:avLst/>
          </a:prstGeom>
          <a:ln w="9525">
            <a:solidFill>
              <a:srgbClr val="FFC000"/>
            </a:solidFill>
          </a:ln>
        </p:spPr>
        <p:txBody>
          <a:bodyPr vert="horz" wrap="square" lIns="0" tIns="22860" rIns="0" bIns="0" rtlCol="0">
            <a:spAutoFit/>
          </a:bodyPr>
          <a:lstStyle/>
          <a:p>
            <a:pPr marL="68104">
              <a:spcBef>
                <a:spcPts val="180"/>
              </a:spcBef>
            </a:pPr>
            <a:r>
              <a:rPr sz="1500" b="1" spc="-8" dirty="0">
                <a:solidFill>
                  <a:srgbClr val="FF0000"/>
                </a:solidFill>
                <a:cs typeface="Calibri"/>
              </a:rPr>
              <a:t>Case</a:t>
            </a:r>
            <a:r>
              <a:rPr sz="1500" b="1" spc="8" dirty="0">
                <a:solidFill>
                  <a:srgbClr val="FF0000"/>
                </a:solidFill>
                <a:cs typeface="Calibri"/>
              </a:rPr>
              <a:t> </a:t>
            </a:r>
            <a:r>
              <a:rPr sz="1500" b="1" spc="-4" dirty="0">
                <a:solidFill>
                  <a:srgbClr val="FF0000"/>
                </a:solidFill>
                <a:cs typeface="Calibri"/>
              </a:rPr>
              <a:t>1</a:t>
            </a:r>
            <a:r>
              <a:rPr sz="1500" b="1" spc="-8" dirty="0">
                <a:solidFill>
                  <a:srgbClr val="FF0000"/>
                </a:solidFill>
                <a:cs typeface="Calibri"/>
              </a:rPr>
              <a:t> </a:t>
            </a:r>
            <a:r>
              <a:rPr sz="1500" b="1" spc="-4" dirty="0">
                <a:solidFill>
                  <a:srgbClr val="FF0000"/>
                </a:solidFill>
                <a:cs typeface="Calibri"/>
              </a:rPr>
              <a:t>: </a:t>
            </a:r>
            <a:r>
              <a:rPr sz="1500" b="1" spc="-8" dirty="0">
                <a:solidFill>
                  <a:srgbClr val="FF0000"/>
                </a:solidFill>
                <a:cs typeface="Calibri"/>
              </a:rPr>
              <a:t>P</a:t>
            </a:r>
            <a:r>
              <a:rPr sz="1500" b="1" spc="-8" baseline="-25000" dirty="0">
                <a:solidFill>
                  <a:srgbClr val="FF0000"/>
                </a:solidFill>
                <a:cs typeface="Calibri"/>
              </a:rPr>
              <a:t>k</a:t>
            </a:r>
            <a:r>
              <a:rPr sz="1500" b="1" spc="-4" dirty="0">
                <a:solidFill>
                  <a:srgbClr val="FF0000"/>
                </a:solidFill>
                <a:cs typeface="Calibri"/>
              </a:rPr>
              <a:t> &lt;</a:t>
            </a:r>
            <a:r>
              <a:rPr sz="1500" b="1" dirty="0">
                <a:solidFill>
                  <a:srgbClr val="FF0000"/>
                </a:solidFill>
                <a:cs typeface="Calibri"/>
              </a:rPr>
              <a:t> </a:t>
            </a:r>
            <a:r>
              <a:rPr sz="1500" b="1" spc="-4" dirty="0">
                <a:solidFill>
                  <a:srgbClr val="FF0000"/>
                </a:solidFill>
                <a:cs typeface="Calibri"/>
              </a:rPr>
              <a:t>0</a:t>
            </a:r>
            <a:endParaRPr sz="1500" dirty="0">
              <a:solidFill>
                <a:srgbClr val="FF0000"/>
              </a:solidFill>
              <a:cs typeface="Calibri"/>
            </a:endParaRPr>
          </a:p>
          <a:p>
            <a:pPr marL="68580"/>
            <a:r>
              <a:rPr lang="en-US" sz="1500" spc="-8" dirty="0" smtClean="0">
                <a:solidFill>
                  <a:srgbClr val="FF0000"/>
                </a:solidFill>
                <a:cs typeface="Calibri"/>
              </a:rPr>
              <a:t>x</a:t>
            </a:r>
            <a:r>
              <a:rPr sz="1519" spc="-11" baseline="-20576" dirty="0" smtClean="0">
                <a:solidFill>
                  <a:srgbClr val="FF0000"/>
                </a:solidFill>
                <a:cs typeface="Calibri"/>
              </a:rPr>
              <a:t>k+1</a:t>
            </a:r>
            <a:r>
              <a:rPr sz="1519" spc="134" baseline="-20576" dirty="0" smtClean="0">
                <a:solidFill>
                  <a:srgbClr val="FF0000"/>
                </a:solidFill>
                <a:cs typeface="Calibri"/>
              </a:rPr>
              <a:t> </a:t>
            </a:r>
            <a:r>
              <a:rPr sz="1500" spc="-4" dirty="0">
                <a:solidFill>
                  <a:srgbClr val="FF0000"/>
                </a:solidFill>
                <a:cs typeface="Calibri"/>
              </a:rPr>
              <a:t>=</a:t>
            </a:r>
            <a:r>
              <a:rPr sz="1500" spc="-15" dirty="0">
                <a:solidFill>
                  <a:srgbClr val="FF0000"/>
                </a:solidFill>
                <a:cs typeface="Calibri"/>
              </a:rPr>
              <a:t> </a:t>
            </a:r>
            <a:r>
              <a:rPr lang="en-US" sz="1500" spc="-8" dirty="0" err="1" smtClean="0">
                <a:solidFill>
                  <a:srgbClr val="FF0000"/>
                </a:solidFill>
                <a:cs typeface="Calibri"/>
              </a:rPr>
              <a:t>x</a:t>
            </a:r>
            <a:r>
              <a:rPr sz="1519" spc="-11" baseline="-20576" dirty="0" err="1" smtClean="0">
                <a:solidFill>
                  <a:srgbClr val="FF0000"/>
                </a:solidFill>
                <a:cs typeface="Calibri"/>
              </a:rPr>
              <a:t>k</a:t>
            </a:r>
            <a:r>
              <a:rPr sz="1519" spc="134" baseline="-20576" dirty="0" smtClean="0">
                <a:solidFill>
                  <a:srgbClr val="FF0000"/>
                </a:solidFill>
                <a:cs typeface="Calibri"/>
              </a:rPr>
              <a:t> </a:t>
            </a:r>
            <a:r>
              <a:rPr sz="1500" spc="-8" dirty="0">
                <a:solidFill>
                  <a:srgbClr val="FF0000"/>
                </a:solidFill>
                <a:cs typeface="Calibri"/>
              </a:rPr>
              <a:t>+1</a:t>
            </a:r>
            <a:endParaRPr sz="1500" dirty="0">
              <a:solidFill>
                <a:srgbClr val="FF0000"/>
              </a:solidFill>
              <a:cs typeface="Calibri"/>
            </a:endParaRPr>
          </a:p>
          <a:p>
            <a:pPr marL="68580">
              <a:lnSpc>
                <a:spcPts val="1620"/>
              </a:lnSpc>
              <a:spcBef>
                <a:spcPts val="360"/>
              </a:spcBef>
            </a:pPr>
            <a:r>
              <a:rPr lang="en-US" sz="2250" spc="-11" baseline="13888" dirty="0" smtClean="0">
                <a:solidFill>
                  <a:srgbClr val="FF0000"/>
                </a:solidFill>
                <a:cs typeface="Calibri"/>
              </a:rPr>
              <a:t>y</a:t>
            </a:r>
            <a:r>
              <a:rPr sz="1013" spc="-8" dirty="0" smtClean="0">
                <a:solidFill>
                  <a:srgbClr val="FF0000"/>
                </a:solidFill>
                <a:cs typeface="Calibri"/>
              </a:rPr>
              <a:t>k+1</a:t>
            </a:r>
            <a:r>
              <a:rPr sz="1013" spc="-19" dirty="0" smtClean="0">
                <a:solidFill>
                  <a:srgbClr val="FF0000"/>
                </a:solidFill>
                <a:cs typeface="Calibri"/>
              </a:rPr>
              <a:t> </a:t>
            </a:r>
            <a:r>
              <a:rPr sz="2250" spc="-5" baseline="13888" dirty="0">
                <a:solidFill>
                  <a:srgbClr val="FF0000"/>
                </a:solidFill>
                <a:cs typeface="Calibri"/>
              </a:rPr>
              <a:t>=</a:t>
            </a:r>
            <a:r>
              <a:rPr sz="2250" spc="-33" baseline="13888" dirty="0">
                <a:solidFill>
                  <a:srgbClr val="FF0000"/>
                </a:solidFill>
                <a:cs typeface="Calibri"/>
              </a:rPr>
              <a:t> </a:t>
            </a:r>
            <a:r>
              <a:rPr lang="en-US" sz="2250" spc="-17" baseline="13888" dirty="0" err="1" smtClean="0">
                <a:solidFill>
                  <a:srgbClr val="FF0000"/>
                </a:solidFill>
                <a:cs typeface="Calibri"/>
              </a:rPr>
              <a:t>y</a:t>
            </a:r>
            <a:r>
              <a:rPr sz="1013" spc="-11" dirty="0" err="1" smtClean="0">
                <a:solidFill>
                  <a:srgbClr val="FF0000"/>
                </a:solidFill>
                <a:cs typeface="Calibri"/>
              </a:rPr>
              <a:t>k</a:t>
            </a:r>
            <a:endParaRPr sz="1013" dirty="0">
              <a:solidFill>
                <a:srgbClr val="FF0000"/>
              </a:solidFill>
              <a:cs typeface="Calibri"/>
            </a:endParaRPr>
          </a:p>
          <a:p>
            <a:pPr marL="68580">
              <a:lnSpc>
                <a:spcPts val="1594"/>
              </a:lnSpc>
            </a:pPr>
            <a:r>
              <a:rPr lang="en-US" sz="1500" spc="-4" dirty="0" smtClean="0">
                <a:solidFill>
                  <a:prstClr val="black"/>
                </a:solidFill>
                <a:cs typeface="Calibri"/>
              </a:rPr>
              <a:t>p</a:t>
            </a:r>
            <a:r>
              <a:rPr sz="1519" spc="-5" baseline="-20576" dirty="0" smtClean="0">
                <a:solidFill>
                  <a:prstClr val="black"/>
                </a:solidFill>
                <a:cs typeface="Calibri"/>
              </a:rPr>
              <a:t>k+1</a:t>
            </a:r>
            <a:r>
              <a:rPr sz="1519" spc="140" baseline="-20576" dirty="0" smtClean="0">
                <a:solidFill>
                  <a:prstClr val="black"/>
                </a:solidFill>
                <a:cs typeface="Calibri"/>
              </a:rPr>
              <a:t> </a:t>
            </a:r>
            <a:r>
              <a:rPr sz="1500" spc="-4" dirty="0">
                <a:solidFill>
                  <a:prstClr val="black"/>
                </a:solidFill>
                <a:cs typeface="Calibri"/>
              </a:rPr>
              <a:t>=</a:t>
            </a:r>
            <a:r>
              <a:rPr sz="1500" spc="-11" dirty="0">
                <a:solidFill>
                  <a:prstClr val="black"/>
                </a:solidFill>
                <a:cs typeface="Calibri"/>
              </a:rPr>
              <a:t> </a:t>
            </a:r>
            <a:r>
              <a:rPr sz="1500" spc="-4" dirty="0" err="1" smtClean="0">
                <a:solidFill>
                  <a:prstClr val="black"/>
                </a:solidFill>
                <a:cs typeface="Calibri"/>
              </a:rPr>
              <a:t>P</a:t>
            </a:r>
            <a:r>
              <a:rPr lang="en-US" sz="1500" spc="-4" baseline="-25000" dirty="0" err="1" smtClean="0">
                <a:solidFill>
                  <a:prstClr val="black"/>
                </a:solidFill>
                <a:cs typeface="Calibri"/>
              </a:rPr>
              <a:t>k</a:t>
            </a:r>
            <a:r>
              <a:rPr sz="1500" dirty="0" smtClean="0">
                <a:solidFill>
                  <a:prstClr val="black"/>
                </a:solidFill>
                <a:cs typeface="Calibri"/>
              </a:rPr>
              <a:t> </a:t>
            </a:r>
            <a:r>
              <a:rPr sz="1500" spc="-4" dirty="0">
                <a:solidFill>
                  <a:prstClr val="black"/>
                </a:solidFill>
                <a:cs typeface="Calibri"/>
              </a:rPr>
              <a:t>+</a:t>
            </a:r>
            <a:r>
              <a:rPr sz="1500" dirty="0">
                <a:solidFill>
                  <a:prstClr val="black"/>
                </a:solidFill>
                <a:cs typeface="Calibri"/>
              </a:rPr>
              <a:t> </a:t>
            </a:r>
            <a:r>
              <a:rPr sz="1500" spc="-8" dirty="0" smtClean="0">
                <a:solidFill>
                  <a:prstClr val="black"/>
                </a:solidFill>
                <a:cs typeface="Calibri"/>
              </a:rPr>
              <a:t>2(</a:t>
            </a:r>
            <a:r>
              <a:rPr lang="en-US" sz="1500" spc="-8" dirty="0" smtClean="0">
                <a:solidFill>
                  <a:prstClr val="black"/>
                </a:solidFill>
                <a:cs typeface="Calibri"/>
              </a:rPr>
              <a:t>x</a:t>
            </a:r>
            <a:r>
              <a:rPr sz="1519" spc="-11" baseline="-20576" dirty="0" smtClean="0">
                <a:solidFill>
                  <a:prstClr val="black"/>
                </a:solidFill>
                <a:cs typeface="Calibri"/>
              </a:rPr>
              <a:t>k</a:t>
            </a:r>
            <a:r>
              <a:rPr sz="1500" spc="-8" dirty="0" smtClean="0">
                <a:solidFill>
                  <a:prstClr val="black"/>
                </a:solidFill>
                <a:cs typeface="Calibri"/>
              </a:rPr>
              <a:t>+1</a:t>
            </a:r>
            <a:r>
              <a:rPr sz="1500" spc="-8" dirty="0">
                <a:solidFill>
                  <a:prstClr val="black"/>
                </a:solidFill>
                <a:cs typeface="Calibri"/>
              </a:rPr>
              <a:t>)</a:t>
            </a:r>
            <a:r>
              <a:rPr sz="1500" spc="30" dirty="0">
                <a:solidFill>
                  <a:prstClr val="black"/>
                </a:solidFill>
                <a:cs typeface="Calibri"/>
              </a:rPr>
              <a:t> </a:t>
            </a:r>
            <a:r>
              <a:rPr sz="1500" spc="-4" dirty="0">
                <a:solidFill>
                  <a:prstClr val="black"/>
                </a:solidFill>
                <a:cs typeface="Calibri"/>
              </a:rPr>
              <a:t>+</a:t>
            </a:r>
            <a:r>
              <a:rPr sz="1500" spc="-15" dirty="0">
                <a:solidFill>
                  <a:prstClr val="black"/>
                </a:solidFill>
                <a:cs typeface="Calibri"/>
              </a:rPr>
              <a:t> </a:t>
            </a:r>
            <a:r>
              <a:rPr sz="1500" spc="-4" dirty="0">
                <a:solidFill>
                  <a:prstClr val="black"/>
                </a:solidFill>
                <a:cs typeface="Calibri"/>
              </a:rPr>
              <a:t>1</a:t>
            </a:r>
            <a:endParaRPr sz="1500" dirty="0">
              <a:solidFill>
                <a:prstClr val="black"/>
              </a:solidFill>
              <a:cs typeface="Calibri"/>
            </a:endParaRPr>
          </a:p>
          <a:p>
            <a:pPr marL="68580">
              <a:lnSpc>
                <a:spcPts val="2853"/>
              </a:lnSpc>
            </a:pPr>
            <a:r>
              <a:rPr lang="en-US" sz="2400" b="1" spc="8" dirty="0" smtClean="0">
                <a:solidFill>
                  <a:srgbClr val="FF0000"/>
                </a:solidFill>
                <a:cs typeface="Calibri"/>
              </a:rPr>
              <a:t>p</a:t>
            </a:r>
            <a:r>
              <a:rPr sz="2363" b="1" spc="11" baseline="-19841" dirty="0" smtClean="0">
                <a:solidFill>
                  <a:srgbClr val="FF0000"/>
                </a:solidFill>
                <a:cs typeface="Calibri"/>
              </a:rPr>
              <a:t>k+1</a:t>
            </a:r>
            <a:r>
              <a:rPr sz="2363" b="1" spc="259" baseline="-19841" dirty="0" smtClean="0">
                <a:solidFill>
                  <a:srgbClr val="FF0000"/>
                </a:solidFill>
                <a:cs typeface="Calibri"/>
              </a:rPr>
              <a:t> </a:t>
            </a:r>
            <a:r>
              <a:rPr sz="2400" b="1" spc="-4" dirty="0">
                <a:solidFill>
                  <a:srgbClr val="FF0000"/>
                </a:solidFill>
                <a:cs typeface="Calibri"/>
              </a:rPr>
              <a:t>=</a:t>
            </a:r>
            <a:r>
              <a:rPr sz="2400" b="1" spc="4" dirty="0">
                <a:solidFill>
                  <a:srgbClr val="FF0000"/>
                </a:solidFill>
                <a:cs typeface="Calibri"/>
              </a:rPr>
              <a:t> </a:t>
            </a:r>
            <a:r>
              <a:rPr lang="en-US" sz="2400" b="1" spc="4" dirty="0" err="1" smtClean="0">
                <a:solidFill>
                  <a:srgbClr val="FF0000"/>
                </a:solidFill>
                <a:cs typeface="Calibri"/>
              </a:rPr>
              <a:t>p</a:t>
            </a:r>
            <a:r>
              <a:rPr sz="2363" b="1" spc="5" baseline="-19841" dirty="0" err="1" smtClean="0">
                <a:solidFill>
                  <a:srgbClr val="FF0000"/>
                </a:solidFill>
                <a:cs typeface="Calibri"/>
              </a:rPr>
              <a:t>k</a:t>
            </a:r>
            <a:r>
              <a:rPr sz="2363" b="1" spc="269" baseline="-19841" dirty="0" smtClean="0">
                <a:solidFill>
                  <a:srgbClr val="FF0000"/>
                </a:solidFill>
                <a:cs typeface="Calibri"/>
              </a:rPr>
              <a:t> </a:t>
            </a:r>
            <a:r>
              <a:rPr sz="2400" b="1" spc="-4" dirty="0">
                <a:solidFill>
                  <a:srgbClr val="FF0000"/>
                </a:solidFill>
                <a:cs typeface="Calibri"/>
              </a:rPr>
              <a:t>+</a:t>
            </a:r>
            <a:r>
              <a:rPr sz="2400" b="1" dirty="0">
                <a:solidFill>
                  <a:srgbClr val="FF0000"/>
                </a:solidFill>
                <a:cs typeface="Calibri"/>
              </a:rPr>
              <a:t> </a:t>
            </a:r>
            <a:r>
              <a:rPr sz="2400" b="1" dirty="0" smtClean="0">
                <a:solidFill>
                  <a:srgbClr val="FF0000"/>
                </a:solidFill>
                <a:cs typeface="Calibri"/>
              </a:rPr>
              <a:t>2</a:t>
            </a:r>
            <a:r>
              <a:rPr lang="en-US" sz="2400" b="1" dirty="0" smtClean="0">
                <a:solidFill>
                  <a:srgbClr val="FF0000"/>
                </a:solidFill>
                <a:cs typeface="Calibri"/>
              </a:rPr>
              <a:t>x</a:t>
            </a:r>
            <a:r>
              <a:rPr sz="2363" b="1" baseline="-19841" dirty="0" smtClean="0">
                <a:solidFill>
                  <a:srgbClr val="FF0000"/>
                </a:solidFill>
                <a:cs typeface="Calibri"/>
              </a:rPr>
              <a:t>k+1</a:t>
            </a:r>
            <a:r>
              <a:rPr sz="2363" b="1" spc="281" baseline="-19841" dirty="0" smtClean="0">
                <a:solidFill>
                  <a:srgbClr val="FF0000"/>
                </a:solidFill>
                <a:cs typeface="Calibri"/>
              </a:rPr>
              <a:t> </a:t>
            </a:r>
            <a:r>
              <a:rPr sz="2400" b="1" spc="-4" dirty="0">
                <a:solidFill>
                  <a:srgbClr val="FF0000"/>
                </a:solidFill>
                <a:cs typeface="Calibri"/>
              </a:rPr>
              <a:t>+</a:t>
            </a:r>
            <a:r>
              <a:rPr sz="2400" b="1" spc="4" dirty="0">
                <a:solidFill>
                  <a:srgbClr val="FF0000"/>
                </a:solidFill>
                <a:cs typeface="Calibri"/>
              </a:rPr>
              <a:t> </a:t>
            </a:r>
            <a:r>
              <a:rPr sz="2400" b="1" spc="-4" dirty="0">
                <a:solidFill>
                  <a:srgbClr val="FF0000"/>
                </a:solidFill>
                <a:cs typeface="Calibri"/>
              </a:rPr>
              <a:t>1</a:t>
            </a:r>
            <a:endParaRPr sz="2400" dirty="0">
              <a:solidFill>
                <a:srgbClr val="FF0000"/>
              </a:solidFill>
              <a:cs typeface="Calibri"/>
            </a:endParaRPr>
          </a:p>
        </p:txBody>
      </p:sp>
      <p:sp>
        <p:nvSpPr>
          <p:cNvPr id="8" name="object 8"/>
          <p:cNvSpPr/>
          <p:nvPr/>
        </p:nvSpPr>
        <p:spPr>
          <a:xfrm>
            <a:off x="2003796" y="2851978"/>
            <a:ext cx="5732317" cy="3127908"/>
          </a:xfrm>
          <a:custGeom>
            <a:avLst/>
            <a:gdLst/>
            <a:ahLst/>
            <a:cxnLst/>
            <a:rect l="l" t="t" r="r" b="b"/>
            <a:pathLst>
              <a:path w="6096000" h="2677795">
                <a:moveTo>
                  <a:pt x="0" y="2677668"/>
                </a:moveTo>
                <a:lnTo>
                  <a:pt x="6096000" y="2677668"/>
                </a:lnTo>
                <a:lnTo>
                  <a:pt x="6096000" y="0"/>
                </a:lnTo>
                <a:lnTo>
                  <a:pt x="0" y="0"/>
                </a:lnTo>
                <a:lnTo>
                  <a:pt x="0" y="2677668"/>
                </a:lnTo>
                <a:close/>
              </a:path>
            </a:pathLst>
          </a:custGeom>
          <a:ln w="9524">
            <a:solidFill>
              <a:srgbClr val="FFC000"/>
            </a:solidFill>
          </a:ln>
        </p:spPr>
        <p:txBody>
          <a:bodyPr wrap="square" lIns="0" tIns="0" rIns="0" bIns="0" rtlCol="0"/>
          <a:lstStyle/>
          <a:p>
            <a:endParaRPr sz="1350">
              <a:solidFill>
                <a:prstClr val="black"/>
              </a:solidFill>
            </a:endParaRPr>
          </a:p>
        </p:txBody>
      </p:sp>
      <p:sp>
        <p:nvSpPr>
          <p:cNvPr id="9" name="object 9"/>
          <p:cNvSpPr txBox="1"/>
          <p:nvPr/>
        </p:nvSpPr>
        <p:spPr>
          <a:xfrm>
            <a:off x="3002508" y="3035617"/>
            <a:ext cx="1119188" cy="701154"/>
          </a:xfrm>
          <a:prstGeom prst="rect">
            <a:avLst/>
          </a:prstGeom>
        </p:spPr>
        <p:txBody>
          <a:bodyPr vert="horz" wrap="square" lIns="0" tIns="8573" rIns="0" bIns="0" rtlCol="0">
            <a:spAutoFit/>
          </a:bodyPr>
          <a:lstStyle/>
          <a:p>
            <a:pPr marL="19050" marR="22860">
              <a:spcBef>
                <a:spcPts val="68"/>
              </a:spcBef>
            </a:pPr>
            <a:r>
              <a:rPr sz="1500" b="1" spc="-8" dirty="0">
                <a:solidFill>
                  <a:srgbClr val="FF0000"/>
                </a:solidFill>
                <a:cs typeface="Calibri"/>
              </a:rPr>
              <a:t>Case </a:t>
            </a:r>
            <a:r>
              <a:rPr sz="1500" b="1" spc="-4" dirty="0">
                <a:solidFill>
                  <a:srgbClr val="FF0000"/>
                </a:solidFill>
                <a:cs typeface="Calibri"/>
              </a:rPr>
              <a:t>2: </a:t>
            </a:r>
            <a:r>
              <a:rPr lang="en-US" sz="1500" b="1" spc="-4" dirty="0" err="1" smtClean="0">
                <a:solidFill>
                  <a:srgbClr val="FF0000"/>
                </a:solidFill>
                <a:cs typeface="Calibri"/>
              </a:rPr>
              <a:t>p</a:t>
            </a:r>
            <a:r>
              <a:rPr sz="1500" b="1" spc="-8" dirty="0" err="1" smtClean="0">
                <a:solidFill>
                  <a:srgbClr val="FF0000"/>
                </a:solidFill>
                <a:cs typeface="Calibri"/>
              </a:rPr>
              <a:t>k</a:t>
            </a:r>
            <a:r>
              <a:rPr sz="1500" b="1" spc="-8" dirty="0" smtClean="0">
                <a:solidFill>
                  <a:srgbClr val="FF0000"/>
                </a:solidFill>
                <a:cs typeface="Calibri"/>
              </a:rPr>
              <a:t> </a:t>
            </a:r>
            <a:r>
              <a:rPr sz="1500" b="1" spc="-4" dirty="0">
                <a:solidFill>
                  <a:srgbClr val="FF0000"/>
                </a:solidFill>
                <a:cs typeface="Calibri"/>
              </a:rPr>
              <a:t>≥ 0 </a:t>
            </a:r>
            <a:r>
              <a:rPr sz="1500" b="1" spc="-334" dirty="0">
                <a:solidFill>
                  <a:srgbClr val="FF0000"/>
                </a:solidFill>
                <a:cs typeface="Calibri"/>
              </a:rPr>
              <a:t> </a:t>
            </a:r>
            <a:r>
              <a:rPr lang="en-US" sz="1500" spc="-8" dirty="0" smtClean="0">
                <a:solidFill>
                  <a:srgbClr val="FF0000"/>
                </a:solidFill>
                <a:cs typeface="Calibri"/>
              </a:rPr>
              <a:t>x</a:t>
            </a:r>
            <a:r>
              <a:rPr sz="1519" spc="-11" baseline="-20576" dirty="0" smtClean="0">
                <a:solidFill>
                  <a:srgbClr val="FF0000"/>
                </a:solidFill>
                <a:cs typeface="Calibri"/>
              </a:rPr>
              <a:t>k+1</a:t>
            </a:r>
            <a:r>
              <a:rPr sz="1519" spc="-5" baseline="-20576" dirty="0" smtClean="0">
                <a:solidFill>
                  <a:srgbClr val="FF0000"/>
                </a:solidFill>
                <a:cs typeface="Calibri"/>
              </a:rPr>
              <a:t> </a:t>
            </a:r>
            <a:r>
              <a:rPr sz="1500" spc="-4" dirty="0">
                <a:solidFill>
                  <a:srgbClr val="FF0000"/>
                </a:solidFill>
                <a:cs typeface="Calibri"/>
              </a:rPr>
              <a:t>= </a:t>
            </a:r>
            <a:r>
              <a:rPr lang="en-US" sz="1500" spc="-4" dirty="0" err="1" smtClean="0">
                <a:solidFill>
                  <a:srgbClr val="FF0000"/>
                </a:solidFill>
                <a:cs typeface="Calibri"/>
              </a:rPr>
              <a:t>x</a:t>
            </a:r>
            <a:r>
              <a:rPr sz="1519" spc="-5" baseline="-20576" dirty="0" err="1" smtClean="0">
                <a:solidFill>
                  <a:srgbClr val="FF0000"/>
                </a:solidFill>
                <a:cs typeface="Calibri"/>
              </a:rPr>
              <a:t>k</a:t>
            </a:r>
            <a:r>
              <a:rPr sz="1519" spc="-5" baseline="-20576" dirty="0" smtClean="0">
                <a:solidFill>
                  <a:srgbClr val="FF0000"/>
                </a:solidFill>
                <a:cs typeface="Calibri"/>
              </a:rPr>
              <a:t> </a:t>
            </a:r>
            <a:r>
              <a:rPr sz="1500" spc="-11" dirty="0">
                <a:solidFill>
                  <a:srgbClr val="FF0000"/>
                </a:solidFill>
                <a:cs typeface="Calibri"/>
              </a:rPr>
              <a:t>+1 </a:t>
            </a:r>
            <a:r>
              <a:rPr sz="1500" spc="-8" dirty="0">
                <a:solidFill>
                  <a:srgbClr val="FF0000"/>
                </a:solidFill>
                <a:cs typeface="Calibri"/>
              </a:rPr>
              <a:t> </a:t>
            </a:r>
            <a:r>
              <a:rPr lang="en-US" sz="1500" spc="-11" dirty="0" smtClean="0">
                <a:solidFill>
                  <a:srgbClr val="FF0000"/>
                </a:solidFill>
                <a:cs typeface="Calibri"/>
              </a:rPr>
              <a:t>y</a:t>
            </a:r>
            <a:r>
              <a:rPr sz="1519" spc="-17" baseline="-20576" dirty="0" smtClean="0">
                <a:solidFill>
                  <a:srgbClr val="FF0000"/>
                </a:solidFill>
                <a:cs typeface="Calibri"/>
              </a:rPr>
              <a:t>k+1</a:t>
            </a:r>
            <a:r>
              <a:rPr sz="1519" spc="-11" baseline="-20576" dirty="0" smtClean="0">
                <a:solidFill>
                  <a:srgbClr val="FF0000"/>
                </a:solidFill>
                <a:cs typeface="Calibri"/>
              </a:rPr>
              <a:t> </a:t>
            </a:r>
            <a:r>
              <a:rPr sz="1500" spc="-4" dirty="0">
                <a:solidFill>
                  <a:srgbClr val="FF0000"/>
                </a:solidFill>
                <a:cs typeface="Calibri"/>
              </a:rPr>
              <a:t>=</a:t>
            </a:r>
            <a:r>
              <a:rPr sz="1500" spc="-11" dirty="0">
                <a:solidFill>
                  <a:srgbClr val="FF0000"/>
                </a:solidFill>
                <a:cs typeface="Calibri"/>
              </a:rPr>
              <a:t> </a:t>
            </a:r>
            <a:r>
              <a:rPr lang="en-US" sz="1500" spc="-8" dirty="0" err="1" smtClean="0">
                <a:solidFill>
                  <a:srgbClr val="FF0000"/>
                </a:solidFill>
                <a:cs typeface="Calibri"/>
              </a:rPr>
              <a:t>y</a:t>
            </a:r>
            <a:r>
              <a:rPr sz="1519" spc="-11" baseline="-20576" dirty="0" err="1" smtClean="0">
                <a:solidFill>
                  <a:srgbClr val="FF0000"/>
                </a:solidFill>
                <a:cs typeface="Calibri"/>
              </a:rPr>
              <a:t>k</a:t>
            </a:r>
            <a:r>
              <a:rPr sz="1519" spc="-11" baseline="-20576" dirty="0" smtClean="0">
                <a:solidFill>
                  <a:srgbClr val="FF0000"/>
                </a:solidFill>
                <a:cs typeface="Calibri"/>
              </a:rPr>
              <a:t> </a:t>
            </a:r>
            <a:r>
              <a:rPr sz="1500" spc="-4" dirty="0">
                <a:solidFill>
                  <a:srgbClr val="FF0000"/>
                </a:solidFill>
                <a:cs typeface="Calibri"/>
              </a:rPr>
              <a:t>-</a:t>
            </a:r>
            <a:r>
              <a:rPr sz="1500" spc="8" dirty="0">
                <a:solidFill>
                  <a:srgbClr val="FF0000"/>
                </a:solidFill>
                <a:cs typeface="Calibri"/>
              </a:rPr>
              <a:t> </a:t>
            </a:r>
            <a:r>
              <a:rPr sz="1500" spc="-4" dirty="0">
                <a:solidFill>
                  <a:srgbClr val="FF0000"/>
                </a:solidFill>
                <a:cs typeface="Calibri"/>
              </a:rPr>
              <a:t>1</a:t>
            </a:r>
            <a:endParaRPr sz="1500" dirty="0">
              <a:solidFill>
                <a:srgbClr val="FF0000"/>
              </a:solidFill>
              <a:cs typeface="Calibri"/>
            </a:endParaRPr>
          </a:p>
        </p:txBody>
      </p:sp>
      <p:sp>
        <p:nvSpPr>
          <p:cNvPr id="10" name="object 10"/>
          <p:cNvSpPr txBox="1"/>
          <p:nvPr/>
        </p:nvSpPr>
        <p:spPr>
          <a:xfrm>
            <a:off x="3002509" y="3767422"/>
            <a:ext cx="331946" cy="239489"/>
          </a:xfrm>
          <a:prstGeom prst="rect">
            <a:avLst/>
          </a:prstGeom>
        </p:spPr>
        <p:txBody>
          <a:bodyPr vert="horz" wrap="square" lIns="0" tIns="8573" rIns="0" bIns="0" rtlCol="0">
            <a:spAutoFit/>
          </a:bodyPr>
          <a:lstStyle/>
          <a:p>
            <a:pPr marL="19050">
              <a:spcBef>
                <a:spcPts val="68"/>
              </a:spcBef>
            </a:pPr>
            <a:r>
              <a:rPr lang="en-US" sz="2250" spc="-11" baseline="13888" dirty="0" smtClean="0">
                <a:solidFill>
                  <a:prstClr val="black"/>
                </a:solidFill>
                <a:cs typeface="Calibri"/>
              </a:rPr>
              <a:t>p</a:t>
            </a:r>
            <a:r>
              <a:rPr sz="1013" spc="-8" dirty="0" smtClean="0">
                <a:solidFill>
                  <a:prstClr val="black"/>
                </a:solidFill>
                <a:cs typeface="Calibri"/>
              </a:rPr>
              <a:t>k+1</a:t>
            </a:r>
            <a:endParaRPr sz="1013" dirty="0">
              <a:solidFill>
                <a:prstClr val="black"/>
              </a:solidFill>
              <a:cs typeface="Calibri"/>
            </a:endParaRPr>
          </a:p>
        </p:txBody>
      </p:sp>
      <p:sp>
        <p:nvSpPr>
          <p:cNvPr id="11" name="object 11"/>
          <p:cNvSpPr txBox="1"/>
          <p:nvPr/>
        </p:nvSpPr>
        <p:spPr>
          <a:xfrm>
            <a:off x="5770245" y="3829145"/>
            <a:ext cx="68104" cy="164533"/>
          </a:xfrm>
          <a:prstGeom prst="rect">
            <a:avLst/>
          </a:prstGeom>
        </p:spPr>
        <p:txBody>
          <a:bodyPr vert="horz" wrap="square" lIns="0" tIns="8573" rIns="0" bIns="0" rtlCol="0">
            <a:spAutoFit/>
          </a:bodyPr>
          <a:lstStyle/>
          <a:p>
            <a:pPr>
              <a:spcBef>
                <a:spcPts val="68"/>
              </a:spcBef>
            </a:pPr>
            <a:r>
              <a:rPr sz="1013" spc="-4" dirty="0">
                <a:solidFill>
                  <a:prstClr val="black"/>
                </a:solidFill>
                <a:cs typeface="Calibri"/>
              </a:rPr>
              <a:t>k</a:t>
            </a:r>
            <a:endParaRPr sz="1013">
              <a:solidFill>
                <a:prstClr val="black"/>
              </a:solidFill>
              <a:cs typeface="Calibri"/>
            </a:endParaRPr>
          </a:p>
        </p:txBody>
      </p:sp>
      <p:sp>
        <p:nvSpPr>
          <p:cNvPr id="12" name="object 12"/>
          <p:cNvSpPr txBox="1"/>
          <p:nvPr/>
        </p:nvSpPr>
        <p:spPr>
          <a:xfrm>
            <a:off x="3688556" y="3721702"/>
            <a:ext cx="3512820" cy="239489"/>
          </a:xfrm>
          <a:prstGeom prst="rect">
            <a:avLst/>
          </a:prstGeom>
        </p:spPr>
        <p:txBody>
          <a:bodyPr vert="horz" wrap="square" lIns="0" tIns="8573" rIns="0" bIns="0" rtlCol="0">
            <a:spAutoFit/>
          </a:bodyPr>
          <a:lstStyle/>
          <a:p>
            <a:pPr marL="19050">
              <a:spcBef>
                <a:spcPts val="68"/>
              </a:spcBef>
            </a:pPr>
            <a:r>
              <a:rPr sz="1500" spc="-4" dirty="0">
                <a:solidFill>
                  <a:prstClr val="black"/>
                </a:solidFill>
                <a:cs typeface="Calibri"/>
              </a:rPr>
              <a:t>=</a:t>
            </a:r>
            <a:r>
              <a:rPr sz="1500" spc="-11" dirty="0">
                <a:solidFill>
                  <a:prstClr val="black"/>
                </a:solidFill>
                <a:cs typeface="Calibri"/>
              </a:rPr>
              <a:t> </a:t>
            </a:r>
            <a:r>
              <a:rPr lang="en-US" sz="1500" spc="-4" dirty="0" err="1" smtClean="0">
                <a:solidFill>
                  <a:prstClr val="black"/>
                </a:solidFill>
                <a:cs typeface="Calibri"/>
              </a:rPr>
              <a:t>p</a:t>
            </a:r>
            <a:r>
              <a:rPr sz="1519" spc="-5" baseline="-20576" dirty="0" err="1" smtClean="0">
                <a:solidFill>
                  <a:prstClr val="black"/>
                </a:solidFill>
                <a:cs typeface="Calibri"/>
              </a:rPr>
              <a:t>k</a:t>
            </a:r>
            <a:r>
              <a:rPr sz="1519" spc="-5" baseline="-20576" dirty="0" smtClean="0">
                <a:solidFill>
                  <a:prstClr val="black"/>
                </a:solidFill>
                <a:cs typeface="Calibri"/>
              </a:rPr>
              <a:t> </a:t>
            </a:r>
            <a:r>
              <a:rPr sz="1500" spc="-4" dirty="0">
                <a:solidFill>
                  <a:prstClr val="black"/>
                </a:solidFill>
                <a:cs typeface="Calibri"/>
              </a:rPr>
              <a:t>+</a:t>
            </a:r>
            <a:r>
              <a:rPr sz="1500" spc="11" dirty="0">
                <a:solidFill>
                  <a:prstClr val="black"/>
                </a:solidFill>
                <a:cs typeface="Calibri"/>
              </a:rPr>
              <a:t> </a:t>
            </a:r>
            <a:r>
              <a:rPr sz="1500" spc="-8" dirty="0">
                <a:solidFill>
                  <a:prstClr val="black"/>
                </a:solidFill>
                <a:cs typeface="Calibri"/>
              </a:rPr>
              <a:t>2(x</a:t>
            </a:r>
            <a:r>
              <a:rPr sz="1519" spc="-11" baseline="-20576" dirty="0">
                <a:solidFill>
                  <a:prstClr val="black"/>
                </a:solidFill>
                <a:cs typeface="Calibri"/>
              </a:rPr>
              <a:t>k</a:t>
            </a:r>
            <a:r>
              <a:rPr sz="1500" spc="-8" dirty="0">
                <a:solidFill>
                  <a:prstClr val="black"/>
                </a:solidFill>
                <a:cs typeface="Calibri"/>
              </a:rPr>
              <a:t>+1)</a:t>
            </a:r>
            <a:r>
              <a:rPr sz="1500" spc="15" dirty="0">
                <a:solidFill>
                  <a:prstClr val="black"/>
                </a:solidFill>
                <a:cs typeface="Calibri"/>
              </a:rPr>
              <a:t> </a:t>
            </a:r>
            <a:r>
              <a:rPr sz="1500" spc="-4" dirty="0">
                <a:solidFill>
                  <a:prstClr val="black"/>
                </a:solidFill>
                <a:cs typeface="Calibri"/>
              </a:rPr>
              <a:t>+</a:t>
            </a:r>
            <a:r>
              <a:rPr sz="1500" spc="11" dirty="0">
                <a:solidFill>
                  <a:prstClr val="black"/>
                </a:solidFill>
                <a:cs typeface="Calibri"/>
              </a:rPr>
              <a:t> </a:t>
            </a:r>
            <a:r>
              <a:rPr sz="1500" spc="-8" dirty="0">
                <a:solidFill>
                  <a:prstClr val="black"/>
                </a:solidFill>
                <a:cs typeface="Calibri"/>
              </a:rPr>
              <a:t>[(y</a:t>
            </a:r>
            <a:r>
              <a:rPr sz="1519" spc="-11" baseline="-20576" dirty="0">
                <a:solidFill>
                  <a:prstClr val="black"/>
                </a:solidFill>
                <a:cs typeface="Calibri"/>
              </a:rPr>
              <a:t>k</a:t>
            </a:r>
            <a:r>
              <a:rPr sz="1519" spc="152" baseline="-20576" dirty="0">
                <a:solidFill>
                  <a:prstClr val="black"/>
                </a:solidFill>
                <a:cs typeface="Calibri"/>
              </a:rPr>
              <a:t> </a:t>
            </a:r>
            <a:r>
              <a:rPr sz="1500" spc="-4" dirty="0">
                <a:solidFill>
                  <a:prstClr val="black"/>
                </a:solidFill>
                <a:cs typeface="Calibri"/>
              </a:rPr>
              <a:t>– </a:t>
            </a:r>
            <a:r>
              <a:rPr sz="1500" spc="-8" dirty="0">
                <a:solidFill>
                  <a:prstClr val="black"/>
                </a:solidFill>
                <a:cs typeface="Calibri"/>
              </a:rPr>
              <a:t>1)</a:t>
            </a:r>
            <a:r>
              <a:rPr sz="1519" spc="-11" baseline="24691" dirty="0">
                <a:solidFill>
                  <a:prstClr val="black"/>
                </a:solidFill>
                <a:cs typeface="Calibri"/>
              </a:rPr>
              <a:t>2</a:t>
            </a:r>
            <a:r>
              <a:rPr sz="1519" spc="23" baseline="24691"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spc="-4" dirty="0">
                <a:solidFill>
                  <a:prstClr val="black"/>
                </a:solidFill>
                <a:cs typeface="Calibri"/>
              </a:rPr>
              <a:t>y</a:t>
            </a:r>
            <a:r>
              <a:rPr sz="1500" spc="120" dirty="0">
                <a:solidFill>
                  <a:prstClr val="black"/>
                </a:solidFill>
                <a:cs typeface="Calibri"/>
              </a:rPr>
              <a:t> </a:t>
            </a:r>
            <a:r>
              <a:rPr sz="1519" spc="-11" baseline="24691" dirty="0">
                <a:solidFill>
                  <a:prstClr val="black"/>
                </a:solidFill>
                <a:cs typeface="Calibri"/>
              </a:rPr>
              <a:t>2</a:t>
            </a:r>
            <a:r>
              <a:rPr sz="1500" spc="-8" dirty="0">
                <a:solidFill>
                  <a:prstClr val="black"/>
                </a:solidFill>
                <a:cs typeface="Calibri"/>
              </a:rPr>
              <a:t>)]</a:t>
            </a:r>
            <a:r>
              <a:rPr sz="1500" spc="-11"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spc="-4" dirty="0">
                <a:solidFill>
                  <a:prstClr val="black"/>
                </a:solidFill>
                <a:cs typeface="Calibri"/>
              </a:rPr>
              <a:t>(y</a:t>
            </a:r>
            <a:r>
              <a:rPr sz="1519" spc="-5" baseline="-20576" dirty="0">
                <a:solidFill>
                  <a:prstClr val="black"/>
                </a:solidFill>
                <a:cs typeface="Calibri"/>
              </a:rPr>
              <a:t>k</a:t>
            </a:r>
            <a:r>
              <a:rPr sz="1519" spc="157" baseline="-20576"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spc="-4" dirty="0">
                <a:solidFill>
                  <a:prstClr val="black"/>
                </a:solidFill>
                <a:cs typeface="Calibri"/>
              </a:rPr>
              <a:t>1</a:t>
            </a:r>
            <a:r>
              <a:rPr sz="1500"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spc="-4" dirty="0">
                <a:solidFill>
                  <a:prstClr val="black"/>
                </a:solidFill>
                <a:cs typeface="Calibri"/>
              </a:rPr>
              <a:t>y</a:t>
            </a:r>
            <a:r>
              <a:rPr sz="1519" spc="-5" baseline="-20576" dirty="0">
                <a:solidFill>
                  <a:prstClr val="black"/>
                </a:solidFill>
                <a:cs typeface="Calibri"/>
              </a:rPr>
              <a:t>k</a:t>
            </a:r>
            <a:r>
              <a:rPr sz="1500" spc="-4" dirty="0">
                <a:solidFill>
                  <a:prstClr val="black"/>
                </a:solidFill>
                <a:cs typeface="Calibri"/>
              </a:rPr>
              <a:t>) </a:t>
            </a:r>
            <a:r>
              <a:rPr sz="1500" spc="-8" dirty="0">
                <a:solidFill>
                  <a:prstClr val="black"/>
                </a:solidFill>
                <a:cs typeface="Calibri"/>
              </a:rPr>
              <a:t>+1</a:t>
            </a:r>
            <a:endParaRPr sz="1500" dirty="0">
              <a:solidFill>
                <a:prstClr val="black"/>
              </a:solidFill>
              <a:cs typeface="Calibri"/>
            </a:endParaRPr>
          </a:p>
        </p:txBody>
      </p:sp>
      <p:sp>
        <p:nvSpPr>
          <p:cNvPr id="13" name="object 13"/>
          <p:cNvSpPr txBox="1"/>
          <p:nvPr/>
        </p:nvSpPr>
        <p:spPr>
          <a:xfrm>
            <a:off x="3002508" y="4693692"/>
            <a:ext cx="453390" cy="333264"/>
          </a:xfrm>
          <a:prstGeom prst="rect">
            <a:avLst/>
          </a:prstGeom>
        </p:spPr>
        <p:txBody>
          <a:bodyPr vert="horz" wrap="square" lIns="0" tIns="10001" rIns="0" bIns="0" rtlCol="0">
            <a:spAutoFit/>
          </a:bodyPr>
          <a:lstStyle/>
          <a:p>
            <a:pPr marL="19050">
              <a:spcBef>
                <a:spcPts val="79"/>
              </a:spcBef>
            </a:pPr>
            <a:r>
              <a:rPr lang="en-US" sz="3150" b="1" baseline="12896" dirty="0">
                <a:solidFill>
                  <a:srgbClr val="FF0000"/>
                </a:solidFill>
                <a:cs typeface="Calibri"/>
              </a:rPr>
              <a:t>p</a:t>
            </a:r>
            <a:r>
              <a:rPr sz="1388" b="1" dirty="0" smtClean="0">
                <a:solidFill>
                  <a:srgbClr val="FF0000"/>
                </a:solidFill>
                <a:cs typeface="Calibri"/>
              </a:rPr>
              <a:t>k+1</a:t>
            </a:r>
            <a:endParaRPr sz="1388" dirty="0">
              <a:solidFill>
                <a:srgbClr val="FF0000"/>
              </a:solidFill>
              <a:cs typeface="Calibri"/>
            </a:endParaRPr>
          </a:p>
        </p:txBody>
      </p:sp>
      <p:sp>
        <p:nvSpPr>
          <p:cNvPr id="14" name="object 14"/>
          <p:cNvSpPr txBox="1"/>
          <p:nvPr/>
        </p:nvSpPr>
        <p:spPr>
          <a:xfrm>
            <a:off x="3688555" y="3950265"/>
            <a:ext cx="3774758" cy="1022235"/>
          </a:xfrm>
          <a:prstGeom prst="rect">
            <a:avLst/>
          </a:prstGeom>
        </p:spPr>
        <p:txBody>
          <a:bodyPr vert="horz" wrap="square" lIns="0" tIns="9049" rIns="0" bIns="0" rtlCol="0">
            <a:spAutoFit/>
          </a:bodyPr>
          <a:lstStyle/>
          <a:p>
            <a:pPr marL="19050">
              <a:spcBef>
                <a:spcPts val="71"/>
              </a:spcBef>
            </a:pPr>
            <a:r>
              <a:rPr sz="1500" spc="-4" dirty="0">
                <a:solidFill>
                  <a:prstClr val="black"/>
                </a:solidFill>
                <a:cs typeface="Calibri"/>
              </a:rPr>
              <a:t>=</a:t>
            </a:r>
            <a:r>
              <a:rPr sz="1500" spc="-15" dirty="0">
                <a:solidFill>
                  <a:prstClr val="black"/>
                </a:solidFill>
                <a:cs typeface="Calibri"/>
              </a:rPr>
              <a:t> </a:t>
            </a:r>
            <a:r>
              <a:rPr lang="en-US" sz="1500" spc="-8" dirty="0" smtClean="0">
                <a:solidFill>
                  <a:prstClr val="black"/>
                </a:solidFill>
                <a:cs typeface="Calibri"/>
              </a:rPr>
              <a:t>p</a:t>
            </a:r>
            <a:r>
              <a:rPr sz="1519" spc="-11" baseline="-20576" dirty="0" smtClean="0">
                <a:solidFill>
                  <a:prstClr val="black"/>
                </a:solidFill>
                <a:cs typeface="Calibri"/>
              </a:rPr>
              <a:t>k</a:t>
            </a:r>
            <a:r>
              <a:rPr sz="1500" spc="-8" dirty="0" smtClean="0">
                <a:solidFill>
                  <a:prstClr val="black"/>
                </a:solidFill>
                <a:cs typeface="Calibri"/>
              </a:rPr>
              <a:t>+2(x</a:t>
            </a:r>
            <a:r>
              <a:rPr sz="1519" spc="-11" baseline="-20576" dirty="0" smtClean="0">
                <a:solidFill>
                  <a:prstClr val="black"/>
                </a:solidFill>
                <a:cs typeface="Calibri"/>
              </a:rPr>
              <a:t>k</a:t>
            </a:r>
            <a:r>
              <a:rPr sz="1500" spc="-8" dirty="0" smtClean="0">
                <a:solidFill>
                  <a:prstClr val="black"/>
                </a:solidFill>
                <a:cs typeface="Calibri"/>
              </a:rPr>
              <a:t>+1</a:t>
            </a:r>
            <a:r>
              <a:rPr sz="1500" spc="-8" dirty="0">
                <a:solidFill>
                  <a:prstClr val="black"/>
                </a:solidFill>
                <a:cs typeface="Calibri"/>
              </a:rPr>
              <a:t>)</a:t>
            </a:r>
            <a:r>
              <a:rPr sz="1500" spc="49" dirty="0">
                <a:solidFill>
                  <a:prstClr val="black"/>
                </a:solidFill>
                <a:cs typeface="Calibri"/>
              </a:rPr>
              <a:t> </a:t>
            </a:r>
            <a:r>
              <a:rPr sz="1500" spc="-4" dirty="0">
                <a:solidFill>
                  <a:prstClr val="black"/>
                </a:solidFill>
                <a:cs typeface="Calibri"/>
              </a:rPr>
              <a:t>+</a:t>
            </a:r>
            <a:r>
              <a:rPr sz="1500" spc="11" dirty="0">
                <a:solidFill>
                  <a:prstClr val="black"/>
                </a:solidFill>
                <a:cs typeface="Calibri"/>
              </a:rPr>
              <a:t> </a:t>
            </a:r>
            <a:r>
              <a:rPr sz="1500" spc="-8" dirty="0">
                <a:solidFill>
                  <a:prstClr val="black"/>
                </a:solidFill>
                <a:cs typeface="Calibri"/>
              </a:rPr>
              <a:t>[(y</a:t>
            </a:r>
            <a:r>
              <a:rPr sz="1519" spc="-11" baseline="-20576" dirty="0">
                <a:solidFill>
                  <a:prstClr val="black"/>
                </a:solidFill>
                <a:cs typeface="Calibri"/>
              </a:rPr>
              <a:t>k</a:t>
            </a:r>
            <a:r>
              <a:rPr sz="1519" spc="157" baseline="-20576" dirty="0">
                <a:solidFill>
                  <a:prstClr val="black"/>
                </a:solidFill>
                <a:cs typeface="Calibri"/>
              </a:rPr>
              <a:t> </a:t>
            </a:r>
            <a:r>
              <a:rPr sz="1519" spc="-5" baseline="24691" dirty="0">
                <a:solidFill>
                  <a:prstClr val="black"/>
                </a:solidFill>
                <a:cs typeface="Calibri"/>
              </a:rPr>
              <a:t>2</a:t>
            </a:r>
            <a:r>
              <a:rPr sz="1519" spc="157" baseline="24691"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spc="-4" dirty="0">
                <a:solidFill>
                  <a:prstClr val="black"/>
                </a:solidFill>
                <a:cs typeface="Calibri"/>
              </a:rPr>
              <a:t>2y</a:t>
            </a:r>
            <a:r>
              <a:rPr sz="1519" spc="-5" baseline="-20576" dirty="0">
                <a:solidFill>
                  <a:prstClr val="black"/>
                </a:solidFill>
                <a:cs typeface="Calibri"/>
              </a:rPr>
              <a:t>k</a:t>
            </a:r>
            <a:r>
              <a:rPr sz="1519" spc="124" baseline="-20576" dirty="0">
                <a:solidFill>
                  <a:prstClr val="black"/>
                </a:solidFill>
                <a:cs typeface="Calibri"/>
              </a:rPr>
              <a:t> </a:t>
            </a:r>
            <a:r>
              <a:rPr sz="1500" spc="-11" dirty="0">
                <a:solidFill>
                  <a:prstClr val="black"/>
                </a:solidFill>
                <a:cs typeface="Calibri"/>
              </a:rPr>
              <a:t>+1</a:t>
            </a:r>
            <a:r>
              <a:rPr sz="1500" spc="15" dirty="0">
                <a:solidFill>
                  <a:prstClr val="black"/>
                </a:solidFill>
                <a:cs typeface="Calibri"/>
              </a:rPr>
              <a:t> </a:t>
            </a:r>
            <a:r>
              <a:rPr sz="1500" spc="-4" dirty="0">
                <a:solidFill>
                  <a:prstClr val="black"/>
                </a:solidFill>
                <a:cs typeface="Calibri"/>
              </a:rPr>
              <a:t>–</a:t>
            </a:r>
            <a:r>
              <a:rPr sz="1500" spc="-8" dirty="0">
                <a:solidFill>
                  <a:prstClr val="black"/>
                </a:solidFill>
                <a:cs typeface="Calibri"/>
              </a:rPr>
              <a:t> </a:t>
            </a:r>
            <a:r>
              <a:rPr sz="1500" dirty="0">
                <a:solidFill>
                  <a:prstClr val="black"/>
                </a:solidFill>
                <a:cs typeface="Calibri"/>
              </a:rPr>
              <a:t>y</a:t>
            </a:r>
            <a:r>
              <a:rPr sz="1519" baseline="-20576" dirty="0">
                <a:solidFill>
                  <a:prstClr val="black"/>
                </a:solidFill>
                <a:cs typeface="Calibri"/>
              </a:rPr>
              <a:t>k</a:t>
            </a:r>
            <a:r>
              <a:rPr sz="1519" spc="152" baseline="-20576" dirty="0">
                <a:solidFill>
                  <a:prstClr val="black"/>
                </a:solidFill>
                <a:cs typeface="Calibri"/>
              </a:rPr>
              <a:t> </a:t>
            </a:r>
            <a:r>
              <a:rPr sz="1519" spc="-11" baseline="24691" dirty="0">
                <a:solidFill>
                  <a:prstClr val="black"/>
                </a:solidFill>
                <a:cs typeface="Calibri"/>
              </a:rPr>
              <a:t>2</a:t>
            </a:r>
            <a:r>
              <a:rPr sz="1500" spc="-8" dirty="0">
                <a:solidFill>
                  <a:prstClr val="black"/>
                </a:solidFill>
                <a:cs typeface="Calibri"/>
              </a:rPr>
              <a:t>)]</a:t>
            </a:r>
            <a:r>
              <a:rPr sz="1500" spc="8" dirty="0">
                <a:solidFill>
                  <a:prstClr val="black"/>
                </a:solidFill>
                <a:cs typeface="Calibri"/>
              </a:rPr>
              <a:t> </a:t>
            </a:r>
            <a:r>
              <a:rPr sz="1500" spc="-4" dirty="0">
                <a:solidFill>
                  <a:prstClr val="black"/>
                </a:solidFill>
                <a:cs typeface="Calibri"/>
              </a:rPr>
              <a:t>-</a:t>
            </a:r>
            <a:r>
              <a:rPr sz="1500" spc="-8" dirty="0">
                <a:solidFill>
                  <a:prstClr val="black"/>
                </a:solidFill>
                <a:cs typeface="Calibri"/>
              </a:rPr>
              <a:t> (y</a:t>
            </a:r>
            <a:r>
              <a:rPr sz="1519" spc="-11" baseline="-20576" dirty="0">
                <a:solidFill>
                  <a:prstClr val="black"/>
                </a:solidFill>
                <a:cs typeface="Calibri"/>
              </a:rPr>
              <a:t>k</a:t>
            </a:r>
            <a:r>
              <a:rPr sz="1500" spc="-8" dirty="0">
                <a:solidFill>
                  <a:prstClr val="black"/>
                </a:solidFill>
                <a:cs typeface="Calibri"/>
              </a:rPr>
              <a:t>-1-</a:t>
            </a:r>
            <a:r>
              <a:rPr sz="1500" spc="11" dirty="0">
                <a:solidFill>
                  <a:prstClr val="black"/>
                </a:solidFill>
                <a:cs typeface="Calibri"/>
              </a:rPr>
              <a:t> </a:t>
            </a:r>
            <a:r>
              <a:rPr sz="1500" spc="-4" dirty="0">
                <a:solidFill>
                  <a:prstClr val="black"/>
                </a:solidFill>
                <a:cs typeface="Calibri"/>
              </a:rPr>
              <a:t>y</a:t>
            </a:r>
            <a:r>
              <a:rPr sz="1519" spc="-5" baseline="-20576" dirty="0">
                <a:solidFill>
                  <a:prstClr val="black"/>
                </a:solidFill>
                <a:cs typeface="Calibri"/>
              </a:rPr>
              <a:t>k</a:t>
            </a:r>
            <a:r>
              <a:rPr sz="1500" spc="-4" dirty="0">
                <a:solidFill>
                  <a:prstClr val="black"/>
                </a:solidFill>
                <a:cs typeface="Calibri"/>
              </a:rPr>
              <a:t>) +</a:t>
            </a:r>
            <a:r>
              <a:rPr sz="1500" spc="-8" dirty="0">
                <a:solidFill>
                  <a:prstClr val="black"/>
                </a:solidFill>
                <a:cs typeface="Calibri"/>
              </a:rPr>
              <a:t> </a:t>
            </a:r>
            <a:r>
              <a:rPr sz="1500" spc="-4" dirty="0">
                <a:solidFill>
                  <a:prstClr val="black"/>
                </a:solidFill>
                <a:cs typeface="Calibri"/>
              </a:rPr>
              <a:t>1</a:t>
            </a:r>
            <a:endParaRPr sz="1500" dirty="0">
              <a:solidFill>
                <a:prstClr val="black"/>
              </a:solidFill>
              <a:cs typeface="Calibri"/>
            </a:endParaRPr>
          </a:p>
          <a:p>
            <a:pPr marL="19050"/>
            <a:r>
              <a:rPr sz="1500" spc="-4" dirty="0">
                <a:solidFill>
                  <a:prstClr val="black"/>
                </a:solidFill>
                <a:cs typeface="Calibri"/>
              </a:rPr>
              <a:t>=</a:t>
            </a:r>
            <a:r>
              <a:rPr sz="1500" spc="-15" dirty="0">
                <a:solidFill>
                  <a:prstClr val="black"/>
                </a:solidFill>
                <a:cs typeface="Calibri"/>
              </a:rPr>
              <a:t> </a:t>
            </a:r>
            <a:r>
              <a:rPr lang="en-US" sz="1500" spc="-8" dirty="0" smtClean="0">
                <a:solidFill>
                  <a:prstClr val="black"/>
                </a:solidFill>
                <a:cs typeface="Calibri"/>
              </a:rPr>
              <a:t>p</a:t>
            </a:r>
            <a:r>
              <a:rPr sz="1519" spc="-11" baseline="-20576" dirty="0" smtClean="0">
                <a:solidFill>
                  <a:prstClr val="black"/>
                </a:solidFill>
                <a:cs typeface="Calibri"/>
              </a:rPr>
              <a:t>k</a:t>
            </a:r>
            <a:r>
              <a:rPr sz="1500" spc="-8" dirty="0" smtClean="0">
                <a:solidFill>
                  <a:prstClr val="black"/>
                </a:solidFill>
                <a:cs typeface="Calibri"/>
              </a:rPr>
              <a:t>+2(x</a:t>
            </a:r>
            <a:r>
              <a:rPr sz="1519" spc="-11" baseline="-20576" dirty="0" smtClean="0">
                <a:solidFill>
                  <a:prstClr val="black"/>
                </a:solidFill>
                <a:cs typeface="Calibri"/>
              </a:rPr>
              <a:t>k</a:t>
            </a:r>
            <a:r>
              <a:rPr sz="1500" spc="-8" dirty="0" smtClean="0">
                <a:solidFill>
                  <a:prstClr val="black"/>
                </a:solidFill>
                <a:cs typeface="Calibri"/>
              </a:rPr>
              <a:t>+1</a:t>
            </a:r>
            <a:r>
              <a:rPr sz="1500" spc="-8" dirty="0">
                <a:solidFill>
                  <a:prstClr val="black"/>
                </a:solidFill>
                <a:cs typeface="Calibri"/>
              </a:rPr>
              <a:t>)</a:t>
            </a:r>
            <a:r>
              <a:rPr sz="1500" spc="49" dirty="0">
                <a:solidFill>
                  <a:prstClr val="black"/>
                </a:solidFill>
                <a:cs typeface="Calibri"/>
              </a:rPr>
              <a:t> </a:t>
            </a:r>
            <a:r>
              <a:rPr sz="1500" spc="-4" dirty="0">
                <a:solidFill>
                  <a:prstClr val="black"/>
                </a:solidFill>
                <a:cs typeface="Calibri"/>
              </a:rPr>
              <a:t>-</a:t>
            </a:r>
            <a:r>
              <a:rPr sz="1500" spc="-15" dirty="0">
                <a:solidFill>
                  <a:prstClr val="black"/>
                </a:solidFill>
                <a:cs typeface="Calibri"/>
              </a:rPr>
              <a:t> </a:t>
            </a:r>
            <a:r>
              <a:rPr sz="1500" spc="-4" dirty="0">
                <a:solidFill>
                  <a:prstClr val="black"/>
                </a:solidFill>
                <a:cs typeface="Calibri"/>
              </a:rPr>
              <a:t>2y</a:t>
            </a:r>
            <a:r>
              <a:rPr sz="1519" spc="-5" baseline="-20576" dirty="0">
                <a:solidFill>
                  <a:prstClr val="black"/>
                </a:solidFill>
                <a:cs typeface="Calibri"/>
              </a:rPr>
              <a:t>k</a:t>
            </a:r>
            <a:r>
              <a:rPr sz="1519" spc="152" baseline="-20576" dirty="0">
                <a:solidFill>
                  <a:prstClr val="black"/>
                </a:solidFill>
                <a:cs typeface="Calibri"/>
              </a:rPr>
              <a:t> </a:t>
            </a:r>
            <a:r>
              <a:rPr sz="1500" spc="-8" dirty="0">
                <a:solidFill>
                  <a:prstClr val="black"/>
                </a:solidFill>
                <a:cs typeface="Calibri"/>
              </a:rPr>
              <a:t>+1</a:t>
            </a:r>
            <a:r>
              <a:rPr sz="1500" spc="-11" dirty="0">
                <a:solidFill>
                  <a:prstClr val="black"/>
                </a:solidFill>
                <a:cs typeface="Calibri"/>
              </a:rPr>
              <a:t> </a:t>
            </a:r>
            <a:r>
              <a:rPr sz="1500" spc="-8" dirty="0">
                <a:solidFill>
                  <a:prstClr val="black"/>
                </a:solidFill>
                <a:cs typeface="Calibri"/>
              </a:rPr>
              <a:t>+1</a:t>
            </a:r>
            <a:r>
              <a:rPr sz="1500" spc="8" dirty="0">
                <a:solidFill>
                  <a:prstClr val="black"/>
                </a:solidFill>
                <a:cs typeface="Calibri"/>
              </a:rPr>
              <a:t> </a:t>
            </a:r>
            <a:r>
              <a:rPr sz="1500" spc="-4" dirty="0">
                <a:solidFill>
                  <a:prstClr val="black"/>
                </a:solidFill>
                <a:cs typeface="Calibri"/>
              </a:rPr>
              <a:t>+</a:t>
            </a:r>
            <a:r>
              <a:rPr sz="1500" spc="-11" dirty="0">
                <a:solidFill>
                  <a:prstClr val="black"/>
                </a:solidFill>
                <a:cs typeface="Calibri"/>
              </a:rPr>
              <a:t> </a:t>
            </a:r>
            <a:r>
              <a:rPr sz="1500" spc="-4" dirty="0">
                <a:solidFill>
                  <a:prstClr val="black"/>
                </a:solidFill>
                <a:cs typeface="Calibri"/>
              </a:rPr>
              <a:t>1</a:t>
            </a:r>
            <a:endParaRPr sz="1500" dirty="0">
              <a:solidFill>
                <a:prstClr val="black"/>
              </a:solidFill>
              <a:cs typeface="Calibri"/>
            </a:endParaRPr>
          </a:p>
          <a:p>
            <a:pPr marL="19050">
              <a:lnSpc>
                <a:spcPts val="1777"/>
              </a:lnSpc>
            </a:pPr>
            <a:r>
              <a:rPr sz="1500" spc="-4" dirty="0">
                <a:solidFill>
                  <a:prstClr val="black"/>
                </a:solidFill>
                <a:cs typeface="Calibri"/>
              </a:rPr>
              <a:t>=</a:t>
            </a:r>
            <a:r>
              <a:rPr sz="1500" spc="-19" dirty="0">
                <a:solidFill>
                  <a:prstClr val="black"/>
                </a:solidFill>
                <a:cs typeface="Calibri"/>
              </a:rPr>
              <a:t> </a:t>
            </a:r>
            <a:r>
              <a:rPr lang="en-US" sz="1500" spc="-8" dirty="0" smtClean="0">
                <a:solidFill>
                  <a:prstClr val="black"/>
                </a:solidFill>
                <a:cs typeface="Calibri"/>
              </a:rPr>
              <a:t>p</a:t>
            </a:r>
            <a:r>
              <a:rPr sz="1519" spc="-11" baseline="-20576" dirty="0" smtClean="0">
                <a:solidFill>
                  <a:prstClr val="black"/>
                </a:solidFill>
                <a:cs typeface="Calibri"/>
              </a:rPr>
              <a:t>k</a:t>
            </a:r>
            <a:r>
              <a:rPr sz="1500" spc="-8" dirty="0" smtClean="0">
                <a:solidFill>
                  <a:prstClr val="black"/>
                </a:solidFill>
                <a:cs typeface="Calibri"/>
              </a:rPr>
              <a:t>+2(x</a:t>
            </a:r>
            <a:r>
              <a:rPr sz="1519" spc="-11" baseline="-20576" dirty="0" smtClean="0">
                <a:solidFill>
                  <a:prstClr val="black"/>
                </a:solidFill>
                <a:cs typeface="Calibri"/>
              </a:rPr>
              <a:t>k</a:t>
            </a:r>
            <a:r>
              <a:rPr sz="1500" spc="-8" dirty="0" smtClean="0">
                <a:solidFill>
                  <a:prstClr val="black"/>
                </a:solidFill>
                <a:cs typeface="Calibri"/>
              </a:rPr>
              <a:t>+1</a:t>
            </a:r>
            <a:r>
              <a:rPr sz="1500" spc="-8" dirty="0">
                <a:solidFill>
                  <a:prstClr val="black"/>
                </a:solidFill>
                <a:cs typeface="Calibri"/>
              </a:rPr>
              <a:t>)</a:t>
            </a:r>
            <a:r>
              <a:rPr sz="1500" spc="41" dirty="0">
                <a:solidFill>
                  <a:prstClr val="black"/>
                </a:solidFill>
                <a:cs typeface="Calibri"/>
              </a:rPr>
              <a:t> </a:t>
            </a:r>
            <a:r>
              <a:rPr sz="1500" spc="-4" dirty="0">
                <a:solidFill>
                  <a:prstClr val="black"/>
                </a:solidFill>
                <a:cs typeface="Calibri"/>
              </a:rPr>
              <a:t>–</a:t>
            </a:r>
            <a:r>
              <a:rPr sz="1500" spc="4" dirty="0">
                <a:solidFill>
                  <a:prstClr val="black"/>
                </a:solidFill>
                <a:cs typeface="Calibri"/>
              </a:rPr>
              <a:t> </a:t>
            </a:r>
            <a:r>
              <a:rPr sz="1500" spc="-4" dirty="0">
                <a:solidFill>
                  <a:prstClr val="black"/>
                </a:solidFill>
                <a:cs typeface="Calibri"/>
              </a:rPr>
              <a:t>2(y</a:t>
            </a:r>
            <a:r>
              <a:rPr sz="1519" spc="-5" baseline="-20576" dirty="0">
                <a:solidFill>
                  <a:prstClr val="black"/>
                </a:solidFill>
                <a:cs typeface="Calibri"/>
              </a:rPr>
              <a:t>k</a:t>
            </a:r>
            <a:r>
              <a:rPr sz="1519" spc="124" baseline="-20576" dirty="0">
                <a:solidFill>
                  <a:prstClr val="black"/>
                </a:solidFill>
                <a:cs typeface="Calibri"/>
              </a:rPr>
              <a:t> </a:t>
            </a:r>
            <a:r>
              <a:rPr sz="1500" spc="-8" dirty="0">
                <a:solidFill>
                  <a:prstClr val="black"/>
                </a:solidFill>
                <a:cs typeface="Calibri"/>
              </a:rPr>
              <a:t>+1)</a:t>
            </a:r>
            <a:r>
              <a:rPr sz="1500" spc="23" dirty="0">
                <a:solidFill>
                  <a:prstClr val="black"/>
                </a:solidFill>
                <a:cs typeface="Calibri"/>
              </a:rPr>
              <a:t> </a:t>
            </a:r>
            <a:r>
              <a:rPr sz="1500" spc="-11" dirty="0">
                <a:solidFill>
                  <a:prstClr val="black"/>
                </a:solidFill>
                <a:cs typeface="Calibri"/>
              </a:rPr>
              <a:t>+1</a:t>
            </a:r>
            <a:endParaRPr sz="1500" dirty="0">
              <a:solidFill>
                <a:prstClr val="black"/>
              </a:solidFill>
              <a:cs typeface="Calibri"/>
            </a:endParaRPr>
          </a:p>
          <a:p>
            <a:pPr marL="19050">
              <a:lnSpc>
                <a:spcPts val="2497"/>
              </a:lnSpc>
            </a:pPr>
            <a:r>
              <a:rPr sz="2100" b="1" dirty="0">
                <a:solidFill>
                  <a:prstClr val="black"/>
                </a:solidFill>
                <a:cs typeface="Calibri"/>
              </a:rPr>
              <a:t>=</a:t>
            </a:r>
            <a:r>
              <a:rPr sz="2100" b="1" spc="-8" dirty="0">
                <a:solidFill>
                  <a:prstClr val="black"/>
                </a:solidFill>
                <a:cs typeface="Calibri"/>
              </a:rPr>
              <a:t> </a:t>
            </a:r>
            <a:r>
              <a:rPr lang="en-US" sz="2100" b="1" spc="-4" dirty="0" smtClean="0">
                <a:solidFill>
                  <a:srgbClr val="FF0000"/>
                </a:solidFill>
                <a:cs typeface="Calibri"/>
              </a:rPr>
              <a:t>p</a:t>
            </a:r>
            <a:r>
              <a:rPr sz="2081" b="1" spc="-5" baseline="-19519" dirty="0" smtClean="0">
                <a:solidFill>
                  <a:srgbClr val="FF0000"/>
                </a:solidFill>
                <a:cs typeface="Calibri"/>
              </a:rPr>
              <a:t>k</a:t>
            </a:r>
            <a:r>
              <a:rPr sz="2100" b="1" spc="-4" dirty="0" smtClean="0">
                <a:solidFill>
                  <a:srgbClr val="FF0000"/>
                </a:solidFill>
                <a:cs typeface="Calibri"/>
              </a:rPr>
              <a:t>+2</a:t>
            </a:r>
            <a:r>
              <a:rPr lang="en-US" sz="2100" b="1" spc="-4" dirty="0" smtClean="0">
                <a:solidFill>
                  <a:srgbClr val="FF0000"/>
                </a:solidFill>
                <a:cs typeface="Calibri"/>
              </a:rPr>
              <a:t>x</a:t>
            </a:r>
            <a:r>
              <a:rPr sz="2081" b="1" spc="-5" baseline="-19519" dirty="0" smtClean="0">
                <a:solidFill>
                  <a:srgbClr val="FF0000"/>
                </a:solidFill>
                <a:cs typeface="Calibri"/>
              </a:rPr>
              <a:t>k+1</a:t>
            </a:r>
            <a:r>
              <a:rPr sz="2081" b="1" spc="269" baseline="-19519" dirty="0" smtClean="0">
                <a:solidFill>
                  <a:srgbClr val="FF0000"/>
                </a:solidFill>
                <a:cs typeface="Calibri"/>
              </a:rPr>
              <a:t> </a:t>
            </a:r>
            <a:r>
              <a:rPr sz="2100" b="1" dirty="0">
                <a:solidFill>
                  <a:srgbClr val="FF0000"/>
                </a:solidFill>
                <a:cs typeface="Calibri"/>
              </a:rPr>
              <a:t>– </a:t>
            </a:r>
            <a:r>
              <a:rPr sz="2100" b="1" dirty="0" smtClean="0">
                <a:solidFill>
                  <a:srgbClr val="FF0000"/>
                </a:solidFill>
                <a:cs typeface="Calibri"/>
              </a:rPr>
              <a:t>2</a:t>
            </a:r>
            <a:r>
              <a:rPr lang="en-US" sz="2100" b="1" dirty="0" smtClean="0">
                <a:solidFill>
                  <a:srgbClr val="FF0000"/>
                </a:solidFill>
                <a:cs typeface="Calibri"/>
              </a:rPr>
              <a:t>y</a:t>
            </a:r>
            <a:r>
              <a:rPr sz="2081" b="1" baseline="-19519" dirty="0" smtClean="0">
                <a:solidFill>
                  <a:srgbClr val="FF0000"/>
                </a:solidFill>
                <a:cs typeface="Calibri"/>
              </a:rPr>
              <a:t>k+1</a:t>
            </a:r>
            <a:r>
              <a:rPr sz="2081" b="1" spc="242" baseline="-19519" dirty="0" smtClean="0">
                <a:solidFill>
                  <a:srgbClr val="FF0000"/>
                </a:solidFill>
                <a:cs typeface="Calibri"/>
              </a:rPr>
              <a:t> </a:t>
            </a:r>
            <a:r>
              <a:rPr sz="2100" b="1" spc="-8" dirty="0">
                <a:solidFill>
                  <a:srgbClr val="FF0000"/>
                </a:solidFill>
                <a:cs typeface="Calibri"/>
              </a:rPr>
              <a:t>+1</a:t>
            </a:r>
            <a:endParaRPr sz="2100" dirty="0">
              <a:solidFill>
                <a:srgbClr val="FF0000"/>
              </a:solidFill>
              <a:cs typeface="Calibri"/>
            </a:endParaRPr>
          </a:p>
        </p:txBody>
      </p:sp>
      <p:sp>
        <p:nvSpPr>
          <p:cNvPr id="26" name="object 26"/>
          <p:cNvSpPr txBox="1"/>
          <p:nvPr/>
        </p:nvSpPr>
        <p:spPr>
          <a:xfrm>
            <a:off x="7369587" y="1913001"/>
            <a:ext cx="71438" cy="148117"/>
          </a:xfrm>
          <a:prstGeom prst="rect">
            <a:avLst/>
          </a:prstGeom>
        </p:spPr>
        <p:txBody>
          <a:bodyPr vert="horz" wrap="square" lIns="0" tIns="9525" rIns="0" bIns="0" rtlCol="0">
            <a:spAutoFit/>
          </a:bodyPr>
          <a:lstStyle/>
          <a:p>
            <a:pPr marL="9525">
              <a:spcBef>
                <a:spcPts val="75"/>
              </a:spcBef>
            </a:pPr>
            <a:r>
              <a:rPr sz="900" dirty="0">
                <a:solidFill>
                  <a:prstClr val="black"/>
                </a:solidFill>
                <a:cs typeface="Calibri"/>
              </a:rPr>
              <a:t>k</a:t>
            </a:r>
            <a:endParaRPr sz="900">
              <a:solidFill>
                <a:prstClr val="black"/>
              </a:solidFill>
              <a:cs typeface="Calibri"/>
            </a:endParaRPr>
          </a:p>
        </p:txBody>
      </p:sp>
      <p:grpSp>
        <p:nvGrpSpPr>
          <p:cNvPr id="5" name="object 7"/>
          <p:cNvGrpSpPr/>
          <p:nvPr/>
        </p:nvGrpSpPr>
        <p:grpSpPr>
          <a:xfrm rot="16200000">
            <a:off x="7463799" y="684700"/>
            <a:ext cx="4277970" cy="4406541"/>
            <a:chOff x="812800" y="4673831"/>
            <a:chExt cx="4277970" cy="4406541"/>
          </a:xfrm>
        </p:grpSpPr>
        <p:sp>
          <p:nvSpPr>
            <p:cNvPr id="33" name="object 8"/>
            <p:cNvSpPr/>
            <p:nvPr/>
          </p:nvSpPr>
          <p:spPr>
            <a:xfrm>
              <a:off x="812800" y="8531732"/>
              <a:ext cx="396240" cy="548640"/>
            </a:xfrm>
            <a:custGeom>
              <a:avLst/>
              <a:gdLst/>
              <a:ahLst/>
              <a:cxnLst/>
              <a:rect l="l" t="t" r="r" b="b"/>
              <a:pathLst>
                <a:path w="396240" h="548640">
                  <a:moveTo>
                    <a:pt x="0" y="71120"/>
                  </a:moveTo>
                  <a:lnTo>
                    <a:pt x="20829" y="20843"/>
                  </a:lnTo>
                  <a:lnTo>
                    <a:pt x="71120" y="0"/>
                  </a:lnTo>
                  <a:lnTo>
                    <a:pt x="325120" y="0"/>
                  </a:lnTo>
                  <a:lnTo>
                    <a:pt x="352804" y="5593"/>
                  </a:lnTo>
                  <a:lnTo>
                    <a:pt x="375410" y="20843"/>
                  </a:lnTo>
                  <a:lnTo>
                    <a:pt x="390651" y="43451"/>
                  </a:lnTo>
                  <a:lnTo>
                    <a:pt x="396240" y="71120"/>
                  </a:lnTo>
                </a:path>
                <a:path w="396240" h="548640">
                  <a:moveTo>
                    <a:pt x="396240" y="477520"/>
                  </a:moveTo>
                  <a:lnTo>
                    <a:pt x="390651" y="505241"/>
                  </a:lnTo>
                  <a:lnTo>
                    <a:pt x="375410" y="527843"/>
                  </a:lnTo>
                  <a:lnTo>
                    <a:pt x="352804" y="543063"/>
                  </a:lnTo>
                  <a:lnTo>
                    <a:pt x="325120" y="548640"/>
                  </a:lnTo>
                  <a:lnTo>
                    <a:pt x="71120" y="548640"/>
                  </a:lnTo>
                  <a:lnTo>
                    <a:pt x="43435" y="543063"/>
                  </a:lnTo>
                  <a:lnTo>
                    <a:pt x="20829" y="527843"/>
                  </a:lnTo>
                  <a:lnTo>
                    <a:pt x="5588" y="505241"/>
                  </a:lnTo>
                  <a:lnTo>
                    <a:pt x="0" y="477520"/>
                  </a:lnTo>
                </a:path>
              </a:pathLst>
            </a:custGeom>
            <a:ln w="19050">
              <a:solidFill>
                <a:srgbClr val="FFFFFF"/>
              </a:solidFill>
            </a:ln>
          </p:spPr>
          <p:txBody>
            <a:bodyPr wrap="square" lIns="0" tIns="0" rIns="0" bIns="0" rtlCol="0"/>
            <a:lstStyle/>
            <a:p>
              <a:endParaRPr/>
            </a:p>
          </p:txBody>
        </p:sp>
        <p:pic>
          <p:nvPicPr>
            <p:cNvPr id="34" name="object 9"/>
            <p:cNvPicPr/>
            <p:nvPr/>
          </p:nvPicPr>
          <p:blipFill rotWithShape="1">
            <a:blip r:embed="rId3" cstate="print"/>
            <a:srcRect l="21728" t="55292" r="21397"/>
            <a:stretch/>
          </p:blipFill>
          <p:spPr>
            <a:xfrm>
              <a:off x="2013742" y="4673831"/>
              <a:ext cx="3077028" cy="3594378"/>
            </a:xfrm>
            <a:prstGeom prst="rect">
              <a:avLst/>
            </a:prstGeom>
          </p:spPr>
        </p:pic>
      </p:grpSp>
      <p:sp>
        <p:nvSpPr>
          <p:cNvPr id="2" name="Rectangle 1"/>
          <p:cNvSpPr/>
          <p:nvPr/>
        </p:nvSpPr>
        <p:spPr>
          <a:xfrm>
            <a:off x="9092469" y="4415932"/>
            <a:ext cx="937885" cy="369332"/>
          </a:xfrm>
          <a:prstGeom prst="rect">
            <a:avLst/>
          </a:prstGeom>
        </p:spPr>
        <p:txBody>
          <a:bodyPr wrap="none">
            <a:spAutoFit/>
          </a:bodyPr>
          <a:lstStyle/>
          <a:p>
            <a:pPr marL="83820">
              <a:lnSpc>
                <a:spcPct val="100000"/>
              </a:lnSpc>
            </a:pPr>
            <a:r>
              <a:rPr lang="en-US" b="1" spc="-5" dirty="0">
                <a:solidFill>
                  <a:srgbClr val="FF0000"/>
                </a:solidFill>
                <a:cs typeface="Calibri"/>
              </a:rPr>
              <a:t>p</a:t>
            </a:r>
            <a:r>
              <a:rPr lang="en-US" b="1" spc="-7" baseline="-20833" dirty="0">
                <a:solidFill>
                  <a:srgbClr val="FF0000"/>
                </a:solidFill>
                <a:cs typeface="Calibri"/>
              </a:rPr>
              <a:t>0</a:t>
            </a:r>
            <a:r>
              <a:rPr lang="en-US" b="1" spc="-37" baseline="-20833" dirty="0">
                <a:solidFill>
                  <a:srgbClr val="FF0000"/>
                </a:solidFill>
                <a:cs typeface="Calibri"/>
              </a:rPr>
              <a:t> </a:t>
            </a:r>
            <a:r>
              <a:rPr lang="en-US" b="1" dirty="0">
                <a:solidFill>
                  <a:srgbClr val="FF0000"/>
                </a:solidFill>
                <a:cs typeface="Calibri"/>
              </a:rPr>
              <a:t>≈</a:t>
            </a:r>
            <a:r>
              <a:rPr lang="en-US" b="1" spc="-15" dirty="0">
                <a:solidFill>
                  <a:srgbClr val="FF0000"/>
                </a:solidFill>
                <a:cs typeface="Calibri"/>
              </a:rPr>
              <a:t> </a:t>
            </a:r>
            <a:r>
              <a:rPr lang="en-US" b="1" dirty="0">
                <a:solidFill>
                  <a:srgbClr val="FF0000"/>
                </a:solidFill>
                <a:cs typeface="Calibri"/>
              </a:rPr>
              <a:t>1-r</a:t>
            </a:r>
            <a:endParaRPr lang="en-US" dirty="0">
              <a:solidFill>
                <a:srgbClr val="FF0000"/>
              </a:solidFill>
              <a:cs typeface="Calibri"/>
            </a:endParaRPr>
          </a:p>
        </p:txBody>
      </p:sp>
    </p:spTree>
    <p:extLst>
      <p:ext uri="{BB962C8B-B14F-4D97-AF65-F5344CB8AC3E}">
        <p14:creationId xmlns="" xmlns:p14="http://schemas.microsoft.com/office/powerpoint/2010/main" val="26390228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3429" y="609600"/>
            <a:ext cx="9971314" cy="954107"/>
          </a:xfrm>
          <a:prstGeom prst="rect">
            <a:avLst/>
          </a:prstGeom>
          <a:noFill/>
        </p:spPr>
        <p:txBody>
          <a:bodyPr wrap="square" rtlCol="0">
            <a:spAutoFit/>
          </a:bodyPr>
          <a:lstStyle/>
          <a:p>
            <a:r>
              <a:rPr lang="en-US" sz="2800" dirty="0" smtClean="0"/>
              <a:t>An initial decision parameter is calculated at (x</a:t>
            </a:r>
            <a:r>
              <a:rPr lang="en-US" sz="2800" baseline="-25000" dirty="0" smtClean="0"/>
              <a:t>0</a:t>
            </a:r>
            <a:r>
              <a:rPr lang="en-US" sz="2800" dirty="0" smtClean="0"/>
              <a:t>,y</a:t>
            </a:r>
            <a:r>
              <a:rPr lang="en-US" sz="2800" baseline="-25000" dirty="0" smtClean="0"/>
              <a:t>0</a:t>
            </a:r>
            <a:r>
              <a:rPr lang="en-US" sz="2800" dirty="0" smtClean="0"/>
              <a:t>)=(0,r)</a:t>
            </a:r>
          </a:p>
          <a:p>
            <a:endParaRPr lang="en-US" sz="2800" dirty="0"/>
          </a:p>
        </p:txBody>
      </p:sp>
      <p:sp>
        <p:nvSpPr>
          <p:cNvPr id="3" name="object 20"/>
          <p:cNvSpPr txBox="1"/>
          <p:nvPr/>
        </p:nvSpPr>
        <p:spPr>
          <a:xfrm>
            <a:off x="1051369" y="1573021"/>
            <a:ext cx="6031601" cy="1762021"/>
          </a:xfrm>
          <a:prstGeom prst="rect">
            <a:avLst/>
          </a:prstGeom>
        </p:spPr>
        <p:txBody>
          <a:bodyPr vert="horz" wrap="square" lIns="0" tIns="12700" rIns="0" bIns="0" rtlCol="0">
            <a:spAutoFit/>
          </a:bodyPr>
          <a:lstStyle/>
          <a:p>
            <a:pPr marL="38100">
              <a:lnSpc>
                <a:spcPct val="100000"/>
              </a:lnSpc>
              <a:spcBef>
                <a:spcPts val="100"/>
              </a:spcBef>
            </a:pPr>
            <a:r>
              <a:rPr sz="2400" b="1" spc="-10" dirty="0">
                <a:latin typeface="Calibri"/>
                <a:cs typeface="Calibri"/>
              </a:rPr>
              <a:t>Here</a:t>
            </a:r>
            <a:r>
              <a:rPr sz="2400" b="1" spc="-40" dirty="0">
                <a:latin typeface="Calibri"/>
                <a:cs typeface="Calibri"/>
              </a:rPr>
              <a:t> </a:t>
            </a:r>
            <a:r>
              <a:rPr sz="2400" b="1" dirty="0" smtClean="0">
                <a:latin typeface="Calibri"/>
                <a:cs typeface="Calibri"/>
              </a:rPr>
              <a:t>,</a:t>
            </a:r>
            <a:endParaRPr lang="en-US" sz="2400" b="1" dirty="0" smtClean="0">
              <a:latin typeface="Calibri"/>
              <a:cs typeface="Calibri"/>
            </a:endParaRPr>
          </a:p>
          <a:p>
            <a:pPr marL="38100">
              <a:lnSpc>
                <a:spcPct val="100000"/>
              </a:lnSpc>
              <a:spcBef>
                <a:spcPts val="100"/>
              </a:spcBef>
            </a:pPr>
            <a:r>
              <a:rPr lang="en-US" sz="2400" b="1" dirty="0" err="1">
                <a:latin typeface="Calibri"/>
                <a:cs typeface="Calibri"/>
              </a:rPr>
              <a:t>p</a:t>
            </a:r>
            <a:r>
              <a:rPr lang="en-US" sz="2400" b="1" baseline="-25000" dirty="0" err="1" smtClean="0">
                <a:latin typeface="Calibri"/>
                <a:cs typeface="Calibri"/>
              </a:rPr>
              <a:t>k</a:t>
            </a:r>
            <a:r>
              <a:rPr lang="en-US" sz="2400" b="1" dirty="0" smtClean="0">
                <a:latin typeface="Calibri"/>
                <a:cs typeface="Calibri"/>
              </a:rPr>
              <a:t>=</a:t>
            </a:r>
            <a:r>
              <a:rPr lang="en-US" sz="2400" b="1" dirty="0" err="1" smtClean="0">
                <a:latin typeface="Calibri"/>
                <a:cs typeface="Calibri"/>
              </a:rPr>
              <a:t>f</a:t>
            </a:r>
            <a:r>
              <a:rPr lang="en-US" sz="2400" b="1" baseline="-25000" dirty="0" err="1" smtClean="0">
                <a:latin typeface="Calibri"/>
                <a:cs typeface="Calibri"/>
              </a:rPr>
              <a:t>circle</a:t>
            </a:r>
            <a:r>
              <a:rPr lang="en-US" sz="2400" b="1" dirty="0" smtClean="0">
                <a:latin typeface="Calibri"/>
                <a:cs typeface="Calibri"/>
              </a:rPr>
              <a:t>(x</a:t>
            </a:r>
            <a:r>
              <a:rPr lang="en-US" sz="2400" b="1" baseline="-25000" dirty="0" smtClean="0">
                <a:latin typeface="Calibri"/>
                <a:cs typeface="Calibri"/>
              </a:rPr>
              <a:t>k+1</a:t>
            </a:r>
            <a:r>
              <a:rPr lang="en-US" sz="2400" b="1" dirty="0" smtClean="0">
                <a:latin typeface="Calibri"/>
                <a:cs typeface="Calibri"/>
              </a:rPr>
              <a:t>,y</a:t>
            </a:r>
            <a:r>
              <a:rPr lang="en-US" sz="2400" b="1" baseline="-25000" dirty="0" smtClean="0">
                <a:latin typeface="Calibri"/>
                <a:cs typeface="Calibri"/>
              </a:rPr>
              <a:t>k-1/2</a:t>
            </a:r>
            <a:r>
              <a:rPr lang="en-US" sz="2400" b="1" dirty="0" smtClean="0">
                <a:latin typeface="Calibri"/>
                <a:cs typeface="Calibri"/>
              </a:rPr>
              <a:t>)=</a:t>
            </a:r>
            <a:r>
              <a:rPr lang="en-US" sz="2400" b="1" dirty="0" err="1" smtClean="0">
                <a:latin typeface="Calibri"/>
                <a:cs typeface="Calibri"/>
              </a:rPr>
              <a:t>f</a:t>
            </a:r>
            <a:r>
              <a:rPr lang="en-US" sz="2400" b="1" baseline="-25000" dirty="0" err="1" smtClean="0">
                <a:latin typeface="Calibri"/>
                <a:cs typeface="Calibri"/>
              </a:rPr>
              <a:t>circle</a:t>
            </a:r>
            <a:r>
              <a:rPr lang="en-US" sz="2400" b="1" dirty="0" smtClean="0">
                <a:latin typeface="Calibri"/>
                <a:cs typeface="Calibri"/>
              </a:rPr>
              <a:t>(x</a:t>
            </a:r>
            <a:r>
              <a:rPr lang="en-US" sz="2400" b="1" baseline="-25000" dirty="0" smtClean="0">
                <a:latin typeface="Calibri"/>
                <a:cs typeface="Calibri"/>
              </a:rPr>
              <a:t>k</a:t>
            </a:r>
            <a:r>
              <a:rPr lang="en-US" sz="2400" b="1" dirty="0" smtClean="0">
                <a:latin typeface="Calibri"/>
                <a:cs typeface="Calibri"/>
              </a:rPr>
              <a:t>+1-y</a:t>
            </a:r>
            <a:r>
              <a:rPr lang="en-US" sz="2400" b="1" baseline="-25000" dirty="0" smtClean="0">
                <a:latin typeface="Calibri"/>
                <a:cs typeface="Calibri"/>
              </a:rPr>
              <a:t>k</a:t>
            </a:r>
            <a:r>
              <a:rPr lang="en-US" sz="2400" b="1" dirty="0" smtClean="0">
                <a:latin typeface="Calibri"/>
                <a:cs typeface="Calibri"/>
              </a:rPr>
              <a:t>-1/2)</a:t>
            </a:r>
          </a:p>
          <a:p>
            <a:pPr marL="38100">
              <a:lnSpc>
                <a:spcPct val="100000"/>
              </a:lnSpc>
              <a:spcBef>
                <a:spcPts val="100"/>
              </a:spcBef>
            </a:pPr>
            <a:r>
              <a:rPr lang="en-US" sz="2400" b="1" dirty="0" smtClean="0">
                <a:latin typeface="Calibri"/>
                <a:cs typeface="Calibri"/>
              </a:rPr>
              <a:t>At k=0,</a:t>
            </a:r>
            <a:endParaRPr sz="2400" dirty="0">
              <a:latin typeface="Calibri"/>
              <a:cs typeface="Calibri"/>
            </a:endParaRPr>
          </a:p>
          <a:p>
            <a:pPr marL="38100">
              <a:lnSpc>
                <a:spcPct val="100000"/>
              </a:lnSpc>
            </a:pPr>
            <a:r>
              <a:rPr lang="en-US" sz="2400" b="1" spc="-10" dirty="0">
                <a:latin typeface="Calibri"/>
                <a:cs typeface="Calibri"/>
              </a:rPr>
              <a:t>p</a:t>
            </a:r>
            <a:r>
              <a:rPr lang="en-US" sz="2400" b="1" spc="-10" baseline="-25000" dirty="0" smtClean="0">
                <a:latin typeface="Calibri"/>
                <a:cs typeface="Calibri"/>
              </a:rPr>
              <a:t>0</a:t>
            </a:r>
            <a:r>
              <a:rPr lang="en-US" sz="2400" b="1" spc="-10" dirty="0" smtClean="0">
                <a:latin typeface="Calibri"/>
                <a:cs typeface="Calibri"/>
              </a:rPr>
              <a:t>=</a:t>
            </a:r>
            <a:r>
              <a:rPr lang="en-US" sz="2400" b="1" spc="-10" dirty="0" err="1" smtClean="0">
                <a:latin typeface="Calibri"/>
                <a:cs typeface="Calibri"/>
              </a:rPr>
              <a:t>f</a:t>
            </a:r>
            <a:r>
              <a:rPr sz="2400" b="1" spc="-15" baseline="-20833" dirty="0" err="1" smtClean="0">
                <a:latin typeface="Calibri"/>
                <a:cs typeface="Calibri"/>
              </a:rPr>
              <a:t>circle</a:t>
            </a:r>
            <a:r>
              <a:rPr sz="2400" b="1" spc="-15" baseline="-20833" dirty="0" smtClean="0">
                <a:latin typeface="Calibri"/>
                <a:cs typeface="Calibri"/>
              </a:rPr>
              <a:t> </a:t>
            </a:r>
            <a:r>
              <a:rPr sz="2400" b="1" dirty="0">
                <a:latin typeface="Calibri"/>
                <a:cs typeface="Calibri"/>
              </a:rPr>
              <a:t>(1,r-</a:t>
            </a:r>
            <a:r>
              <a:rPr sz="2400" dirty="0">
                <a:latin typeface="Cambria Math"/>
                <a:cs typeface="Cambria Math"/>
              </a:rPr>
              <a:t>𝟏/𝟐</a:t>
            </a:r>
            <a:r>
              <a:rPr sz="2400" b="1" dirty="0">
                <a:latin typeface="Calibri"/>
                <a:cs typeface="Calibri"/>
              </a:rPr>
              <a:t>)</a:t>
            </a:r>
            <a:r>
              <a:rPr sz="2400" b="1" spc="-65" dirty="0">
                <a:latin typeface="Calibri"/>
                <a:cs typeface="Calibri"/>
              </a:rPr>
              <a:t> </a:t>
            </a:r>
            <a:endParaRPr lang="en-US" sz="2400" b="1" dirty="0">
              <a:latin typeface="Calibri"/>
              <a:cs typeface="Calibri"/>
            </a:endParaRPr>
          </a:p>
          <a:p>
            <a:pPr marL="38100">
              <a:lnSpc>
                <a:spcPct val="100000"/>
              </a:lnSpc>
            </a:pPr>
            <a:endParaRPr sz="2400" baseline="-20833" dirty="0">
              <a:latin typeface="Calibri"/>
              <a:cs typeface="Calibri"/>
            </a:endParaRPr>
          </a:p>
        </p:txBody>
      </p:sp>
      <p:sp>
        <p:nvSpPr>
          <p:cNvPr id="4" name="object 21"/>
          <p:cNvSpPr txBox="1"/>
          <p:nvPr/>
        </p:nvSpPr>
        <p:spPr>
          <a:xfrm>
            <a:off x="943429" y="3211848"/>
            <a:ext cx="2540000" cy="1854835"/>
          </a:xfrm>
          <a:prstGeom prst="rect">
            <a:avLst/>
          </a:prstGeom>
        </p:spPr>
        <p:txBody>
          <a:bodyPr vert="horz" wrap="square" lIns="0" tIns="12700" rIns="0" bIns="0" rtlCol="0">
            <a:spAutoFit/>
          </a:bodyPr>
          <a:lstStyle/>
          <a:p>
            <a:pPr marL="38100">
              <a:lnSpc>
                <a:spcPct val="100000"/>
              </a:lnSpc>
              <a:spcBef>
                <a:spcPts val="100"/>
              </a:spcBef>
            </a:pPr>
            <a:r>
              <a:rPr sz="2400" spc="-55" dirty="0">
                <a:latin typeface="Calibri"/>
                <a:cs typeface="Calibri"/>
              </a:rPr>
              <a:t>Now,</a:t>
            </a:r>
            <a:endParaRPr sz="2400" dirty="0">
              <a:latin typeface="Calibri"/>
              <a:cs typeface="Calibri"/>
            </a:endParaRPr>
          </a:p>
          <a:p>
            <a:pPr marR="30480" algn="r">
              <a:lnSpc>
                <a:spcPct val="100000"/>
              </a:lnSpc>
            </a:pPr>
            <a:r>
              <a:rPr lang="en-US" sz="2400" spc="5" dirty="0">
                <a:latin typeface="Calibri"/>
                <a:cs typeface="Calibri"/>
              </a:rPr>
              <a:t>p</a:t>
            </a:r>
            <a:r>
              <a:rPr sz="2400" spc="7" baseline="-20833" dirty="0" smtClean="0">
                <a:latin typeface="Calibri"/>
                <a:cs typeface="Calibri"/>
              </a:rPr>
              <a:t>0</a:t>
            </a:r>
            <a:r>
              <a:rPr sz="2400" spc="502" baseline="-20833" dirty="0" smtClean="0">
                <a:latin typeface="Calibri"/>
                <a:cs typeface="Calibri"/>
              </a:rPr>
              <a:t> </a:t>
            </a:r>
            <a:r>
              <a:rPr sz="2400" dirty="0">
                <a:latin typeface="Calibri"/>
                <a:cs typeface="Calibri"/>
              </a:rPr>
              <a:t>=</a:t>
            </a:r>
            <a:r>
              <a:rPr sz="2400" spc="-25" dirty="0">
                <a:latin typeface="Calibri"/>
                <a:cs typeface="Calibri"/>
              </a:rPr>
              <a:t> </a:t>
            </a:r>
            <a:r>
              <a:rPr sz="2400" dirty="0">
                <a:latin typeface="Calibri"/>
                <a:cs typeface="Calibri"/>
              </a:rPr>
              <a:t>1</a:t>
            </a:r>
            <a:r>
              <a:rPr sz="2400" baseline="24305" dirty="0">
                <a:latin typeface="Calibri"/>
                <a:cs typeface="Calibri"/>
              </a:rPr>
              <a:t>2</a:t>
            </a:r>
            <a:r>
              <a:rPr sz="2400" dirty="0">
                <a:latin typeface="Calibri"/>
                <a:cs typeface="Calibri"/>
              </a:rPr>
              <a:t>+(r-1/2</a:t>
            </a:r>
            <a:r>
              <a:rPr sz="2400" spc="-75" dirty="0">
                <a:latin typeface="Calibri"/>
                <a:cs typeface="Calibri"/>
              </a:rPr>
              <a:t> </a:t>
            </a:r>
            <a:r>
              <a:rPr sz="2400" spc="-5" dirty="0">
                <a:latin typeface="Calibri"/>
                <a:cs typeface="Calibri"/>
              </a:rPr>
              <a:t>)</a:t>
            </a:r>
            <a:r>
              <a:rPr sz="2400" spc="-7" baseline="24305" dirty="0">
                <a:latin typeface="Calibri"/>
                <a:cs typeface="Calibri"/>
              </a:rPr>
              <a:t>2</a:t>
            </a:r>
            <a:r>
              <a:rPr sz="2400" spc="270" baseline="24305" dirty="0">
                <a:latin typeface="Calibri"/>
                <a:cs typeface="Calibri"/>
              </a:rPr>
              <a:t> </a:t>
            </a:r>
            <a:r>
              <a:rPr sz="2400" dirty="0">
                <a:latin typeface="Calibri"/>
                <a:cs typeface="Calibri"/>
              </a:rPr>
              <a:t>–</a:t>
            </a:r>
            <a:r>
              <a:rPr sz="2400" spc="-30" dirty="0">
                <a:latin typeface="Calibri"/>
                <a:cs typeface="Calibri"/>
              </a:rPr>
              <a:t> </a:t>
            </a:r>
            <a:r>
              <a:rPr sz="2400" dirty="0">
                <a:latin typeface="Calibri"/>
                <a:cs typeface="Calibri"/>
              </a:rPr>
              <a:t>r</a:t>
            </a:r>
            <a:r>
              <a:rPr sz="2400" baseline="24305" dirty="0">
                <a:latin typeface="Calibri"/>
                <a:cs typeface="Calibri"/>
              </a:rPr>
              <a:t>2</a:t>
            </a:r>
          </a:p>
          <a:p>
            <a:pPr marR="109855" algn="r">
              <a:lnSpc>
                <a:spcPct val="100000"/>
              </a:lnSpc>
            </a:pPr>
            <a:r>
              <a:rPr sz="2400" dirty="0">
                <a:latin typeface="Calibri"/>
                <a:cs typeface="Calibri"/>
              </a:rPr>
              <a:t>=</a:t>
            </a:r>
            <a:r>
              <a:rPr sz="2400" spc="-25" dirty="0">
                <a:latin typeface="Calibri"/>
                <a:cs typeface="Calibri"/>
              </a:rPr>
              <a:t> </a:t>
            </a:r>
            <a:r>
              <a:rPr sz="2400" dirty="0">
                <a:latin typeface="Calibri"/>
                <a:cs typeface="Calibri"/>
              </a:rPr>
              <a:t>1</a:t>
            </a:r>
            <a:r>
              <a:rPr sz="2400" spc="-20"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r</a:t>
            </a:r>
            <a:r>
              <a:rPr sz="2400" baseline="24305" dirty="0">
                <a:latin typeface="Calibri"/>
                <a:cs typeface="Calibri"/>
              </a:rPr>
              <a:t>2</a:t>
            </a:r>
            <a:r>
              <a:rPr sz="2400" dirty="0">
                <a:latin typeface="Calibri"/>
                <a:cs typeface="Calibri"/>
              </a:rPr>
              <a:t>-</a:t>
            </a:r>
            <a:r>
              <a:rPr sz="2400" spc="-20" dirty="0">
                <a:latin typeface="Calibri"/>
                <a:cs typeface="Calibri"/>
              </a:rPr>
              <a:t> </a:t>
            </a:r>
            <a:r>
              <a:rPr sz="2400" dirty="0">
                <a:latin typeface="Calibri"/>
                <a:cs typeface="Calibri"/>
              </a:rPr>
              <a:t>r +</a:t>
            </a:r>
            <a:r>
              <a:rPr sz="2400" spc="-25" dirty="0">
                <a:latin typeface="Calibri"/>
                <a:cs typeface="Calibri"/>
              </a:rPr>
              <a:t> </a:t>
            </a:r>
            <a:r>
              <a:rPr sz="2400" dirty="0">
                <a:latin typeface="Calibri"/>
                <a:cs typeface="Calibri"/>
              </a:rPr>
              <a:t>¼</a:t>
            </a:r>
            <a:r>
              <a:rPr sz="2400" spc="-15"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r</a:t>
            </a:r>
            <a:r>
              <a:rPr sz="2400" baseline="24305" dirty="0">
                <a:latin typeface="Calibri"/>
                <a:cs typeface="Calibri"/>
              </a:rPr>
              <a:t>2</a:t>
            </a:r>
          </a:p>
          <a:p>
            <a:pPr marL="361315">
              <a:lnSpc>
                <a:spcPct val="100000"/>
              </a:lnSpc>
              <a:spcBef>
                <a:spcPts val="5"/>
              </a:spcBef>
            </a:pPr>
            <a:r>
              <a:rPr sz="2400" dirty="0">
                <a:latin typeface="Calibri"/>
                <a:cs typeface="Calibri"/>
              </a:rPr>
              <a:t>=</a:t>
            </a:r>
            <a:r>
              <a:rPr sz="2400" spc="-35" dirty="0">
                <a:latin typeface="Calibri"/>
                <a:cs typeface="Calibri"/>
              </a:rPr>
              <a:t> </a:t>
            </a:r>
            <a:r>
              <a:rPr sz="2400" baseline="24305" dirty="0">
                <a:latin typeface="Calibri"/>
                <a:cs typeface="Calibri"/>
              </a:rPr>
              <a:t>5</a:t>
            </a:r>
            <a:r>
              <a:rPr sz="2400" dirty="0">
                <a:latin typeface="Calibri"/>
                <a:cs typeface="Calibri"/>
              </a:rPr>
              <a:t>/</a:t>
            </a:r>
            <a:r>
              <a:rPr sz="2400" baseline="-20833" dirty="0">
                <a:latin typeface="Calibri"/>
                <a:cs typeface="Calibri"/>
              </a:rPr>
              <a:t>4</a:t>
            </a:r>
            <a:r>
              <a:rPr sz="2400" spc="217" baseline="-20833" dirty="0">
                <a:latin typeface="Calibri"/>
                <a:cs typeface="Calibri"/>
              </a:rPr>
              <a:t> </a:t>
            </a:r>
            <a:r>
              <a:rPr sz="2400" dirty="0">
                <a:latin typeface="Calibri"/>
                <a:cs typeface="Calibri"/>
              </a:rPr>
              <a:t>–</a:t>
            </a:r>
            <a:r>
              <a:rPr sz="2400" spc="-30" dirty="0">
                <a:latin typeface="Calibri"/>
                <a:cs typeface="Calibri"/>
              </a:rPr>
              <a:t> </a:t>
            </a:r>
            <a:r>
              <a:rPr sz="2400" dirty="0">
                <a:latin typeface="Calibri"/>
                <a:cs typeface="Calibri"/>
              </a:rPr>
              <a:t>r</a:t>
            </a:r>
          </a:p>
          <a:p>
            <a:pPr marL="83820">
              <a:lnSpc>
                <a:spcPct val="100000"/>
              </a:lnSpc>
            </a:pPr>
            <a:r>
              <a:rPr lang="en-US" sz="2400" b="1" spc="-5" dirty="0">
                <a:latin typeface="Calibri"/>
                <a:cs typeface="Calibri"/>
              </a:rPr>
              <a:t>p</a:t>
            </a:r>
            <a:r>
              <a:rPr sz="2400" b="1" spc="-7" baseline="-20833" dirty="0" smtClean="0">
                <a:latin typeface="Calibri"/>
                <a:cs typeface="Calibri"/>
              </a:rPr>
              <a:t>0</a:t>
            </a:r>
            <a:r>
              <a:rPr sz="2400" b="1" spc="-37" baseline="-20833" dirty="0" smtClean="0">
                <a:latin typeface="Calibri"/>
                <a:cs typeface="Calibri"/>
              </a:rPr>
              <a:t> </a:t>
            </a:r>
            <a:r>
              <a:rPr sz="2400" b="1" dirty="0">
                <a:latin typeface="Calibri"/>
                <a:cs typeface="Calibri"/>
              </a:rPr>
              <a:t>≈</a:t>
            </a:r>
            <a:r>
              <a:rPr sz="2400" b="1" spc="-15" dirty="0">
                <a:latin typeface="Calibri"/>
                <a:cs typeface="Calibri"/>
              </a:rPr>
              <a:t> </a:t>
            </a:r>
            <a:r>
              <a:rPr sz="2400" b="1" dirty="0">
                <a:latin typeface="Calibri"/>
                <a:cs typeface="Calibri"/>
              </a:rPr>
              <a:t>1-r</a:t>
            </a:r>
            <a:endParaRPr sz="2400" dirty="0">
              <a:latin typeface="Calibri"/>
              <a:cs typeface="Calibri"/>
            </a:endParaRPr>
          </a:p>
        </p:txBody>
      </p:sp>
    </p:spTree>
    <p:extLst>
      <p:ext uri="{BB962C8B-B14F-4D97-AF65-F5344CB8AC3E}">
        <p14:creationId xmlns="" xmlns:p14="http://schemas.microsoft.com/office/powerpoint/2010/main" val="2216096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58</a:t>
            </a:fld>
            <a:endParaRPr lang="en-US"/>
          </a:p>
        </p:txBody>
      </p:sp>
      <p:sp>
        <p:nvSpPr>
          <p:cNvPr id="4" name="TextBox 3"/>
          <p:cNvSpPr txBox="1"/>
          <p:nvPr/>
        </p:nvSpPr>
        <p:spPr>
          <a:xfrm>
            <a:off x="568036" y="678873"/>
            <a:ext cx="11111346" cy="646331"/>
          </a:xfrm>
          <a:prstGeom prst="rect">
            <a:avLst/>
          </a:prstGeom>
          <a:noFill/>
        </p:spPr>
        <p:txBody>
          <a:bodyPr wrap="square" rtlCol="0">
            <a:spAutoFit/>
          </a:bodyPr>
          <a:lstStyle/>
          <a:p>
            <a:r>
              <a:rPr lang="en-US" dirty="0"/>
              <a:t>We use the </a:t>
            </a:r>
            <a:r>
              <a:rPr lang="en-US" b="1" dirty="0"/>
              <a:t>mid-point</a:t>
            </a:r>
            <a:r>
              <a:rPr lang="en-US" dirty="0"/>
              <a:t> algorithm to calculate all the perimeter points of the circle in the </a:t>
            </a:r>
            <a:r>
              <a:rPr lang="en-US" b="1" dirty="0"/>
              <a:t>first octant</a:t>
            </a:r>
            <a:r>
              <a:rPr lang="en-US" dirty="0"/>
              <a:t> and then print them along with their mirror points in the other octants. This will work because a circle is symmetric about it’s </a:t>
            </a:r>
            <a:r>
              <a:rPr lang="en-US" dirty="0" smtClean="0"/>
              <a:t>center.</a:t>
            </a:r>
            <a:endParaRPr lang="en-US" dirty="0"/>
          </a:p>
        </p:txBody>
      </p:sp>
      <p:pic>
        <p:nvPicPr>
          <p:cNvPr id="2050" name="Picture 2" descr="Eight-point symmetry of a circular region "/>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16687" y="1905875"/>
            <a:ext cx="4803819" cy="393966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02906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2788" y="214875"/>
            <a:ext cx="10549997" cy="6349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693" y="947920"/>
            <a:ext cx="10666304" cy="728480"/>
          </a:xfrm>
        </p:spPr>
        <p:txBody>
          <a:bodyPr>
            <a:normAutofit fontScale="90000"/>
          </a:bodyPr>
          <a:lstStyle/>
          <a:p>
            <a:r>
              <a:rPr lang="en-US" b="1" dirty="0" smtClean="0"/>
              <a:t>Digital Differential Analyzer (DDA) Algorithm</a:t>
            </a:r>
            <a:endParaRPr lang="en-US" b="1" dirty="0"/>
          </a:p>
        </p:txBody>
      </p:sp>
      <p:sp>
        <p:nvSpPr>
          <p:cNvPr id="3" name="Content Placeholder 2"/>
          <p:cNvSpPr>
            <a:spLocks noGrp="1"/>
          </p:cNvSpPr>
          <p:nvPr>
            <p:ph idx="1"/>
          </p:nvPr>
        </p:nvSpPr>
        <p:spPr>
          <a:xfrm>
            <a:off x="480571" y="1896062"/>
            <a:ext cx="11130549" cy="4240627"/>
          </a:xfrm>
        </p:spPr>
        <p:txBody>
          <a:bodyPr>
            <a:noAutofit/>
          </a:bodyPr>
          <a:lstStyle/>
          <a:p>
            <a:pPr algn="just"/>
            <a:r>
              <a:rPr lang="en-US" sz="2400" dirty="0" smtClean="0">
                <a:solidFill>
                  <a:schemeClr val="tx1"/>
                </a:solidFill>
              </a:rPr>
              <a:t>DDA is a scan conversion line algorithm based on calculating either y interval (∆y) or x interval (∆x).</a:t>
            </a:r>
          </a:p>
          <a:p>
            <a:pPr algn="just"/>
            <a:r>
              <a:rPr lang="en-US" sz="2400" dirty="0" smtClean="0">
                <a:solidFill>
                  <a:schemeClr val="tx1"/>
                </a:solidFill>
              </a:rPr>
              <a:t>We sample the line at unit intervals in one coordinate and determine corresponding integer values nearest the line path for the other coordinate.</a:t>
            </a:r>
          </a:p>
          <a:p>
            <a:pPr marL="0" indent="0" algn="just">
              <a:buNone/>
            </a:pPr>
            <a:r>
              <a:rPr lang="en-US" sz="2400" dirty="0" smtClean="0"/>
              <a:t>               </a:t>
            </a:r>
            <a:r>
              <a:rPr lang="en-US" sz="2400" dirty="0" err="1" smtClean="0"/>
              <a:t>y</a:t>
            </a:r>
            <a:r>
              <a:rPr lang="en-US" sz="2400" baseline="-25000" dirty="0" err="1" smtClean="0"/>
              <a:t>k</a:t>
            </a:r>
            <a:r>
              <a:rPr lang="en-US" sz="2400" dirty="0" smtClean="0"/>
              <a:t>=</a:t>
            </a:r>
            <a:r>
              <a:rPr lang="en-US" sz="2400" dirty="0" err="1" smtClean="0"/>
              <a:t>mx</a:t>
            </a:r>
            <a:r>
              <a:rPr lang="en-US" sz="2400" baseline="-25000" dirty="0" err="1" smtClean="0"/>
              <a:t>k</a:t>
            </a:r>
            <a:r>
              <a:rPr lang="en-US" sz="2400" dirty="0" err="1" smtClean="0"/>
              <a:t>+b</a:t>
            </a:r>
            <a:endParaRPr lang="en-US" sz="2400" dirty="0" smtClean="0">
              <a:solidFill>
                <a:schemeClr val="tx1"/>
              </a:solidFill>
            </a:endParaRPr>
          </a:p>
          <a:p>
            <a:pPr algn="just"/>
            <a:r>
              <a:rPr lang="en-US" sz="2400" dirty="0" smtClean="0">
                <a:solidFill>
                  <a:schemeClr val="tx1"/>
                </a:solidFill>
              </a:rPr>
              <a:t>If the slope(m) ≤ 1, </a:t>
            </a:r>
            <a:r>
              <a:rPr lang="en-US" sz="2400" dirty="0" smtClean="0">
                <a:solidFill>
                  <a:srgbClr val="FF0000"/>
                </a:solidFill>
              </a:rPr>
              <a:t>we sample at unit ‘x’ interval </a:t>
            </a:r>
            <a:r>
              <a:rPr lang="en-US" sz="2400" dirty="0" smtClean="0">
                <a:solidFill>
                  <a:schemeClr val="tx1"/>
                </a:solidFill>
              </a:rPr>
              <a:t>(i.e. ∆x=1) and calculate each successive y as</a:t>
            </a:r>
          </a:p>
          <a:p>
            <a:pPr marL="2743200" lvl="6" indent="0" algn="just">
              <a:buNone/>
            </a:pPr>
            <a:r>
              <a:rPr lang="en-US" sz="2400" dirty="0" smtClean="0">
                <a:solidFill>
                  <a:schemeClr val="tx1"/>
                </a:solidFill>
              </a:rPr>
              <a:t>y</a:t>
            </a:r>
            <a:r>
              <a:rPr lang="en-US" sz="2400" baseline="-25000" dirty="0" smtClean="0">
                <a:solidFill>
                  <a:schemeClr val="tx1"/>
                </a:solidFill>
              </a:rPr>
              <a:t>k+1</a:t>
            </a:r>
            <a:r>
              <a:rPr lang="en-US" sz="2400" dirty="0" smtClean="0">
                <a:solidFill>
                  <a:schemeClr val="tx1"/>
                </a:solidFill>
              </a:rPr>
              <a:t> = mx</a:t>
            </a:r>
            <a:r>
              <a:rPr lang="en-US" sz="2400" baseline="-25000" dirty="0" smtClean="0">
                <a:solidFill>
                  <a:schemeClr val="tx1"/>
                </a:solidFill>
              </a:rPr>
              <a:t>k+1</a:t>
            </a:r>
            <a:r>
              <a:rPr lang="en-US" sz="2400" dirty="0" smtClean="0">
                <a:solidFill>
                  <a:schemeClr val="tx1"/>
                </a:solidFill>
              </a:rPr>
              <a:t> + b = m(x</a:t>
            </a:r>
            <a:r>
              <a:rPr lang="en-US" sz="2400" baseline="-25000" dirty="0" smtClean="0">
                <a:solidFill>
                  <a:schemeClr val="tx1"/>
                </a:solidFill>
              </a:rPr>
              <a:t>k</a:t>
            </a:r>
            <a:r>
              <a:rPr lang="en-US" sz="2400" dirty="0" smtClean="0">
                <a:solidFill>
                  <a:schemeClr val="tx1"/>
                </a:solidFill>
              </a:rPr>
              <a:t>+1) + b = </a:t>
            </a:r>
            <a:r>
              <a:rPr lang="en-US" sz="2400" dirty="0" err="1" smtClean="0">
                <a:solidFill>
                  <a:schemeClr val="tx1"/>
                </a:solidFill>
              </a:rPr>
              <a:t>mx</a:t>
            </a:r>
            <a:r>
              <a:rPr lang="en-US" sz="2400" baseline="-25000" dirty="0" err="1" smtClean="0">
                <a:solidFill>
                  <a:schemeClr val="tx1"/>
                </a:solidFill>
              </a:rPr>
              <a:t>k</a:t>
            </a:r>
            <a:r>
              <a:rPr lang="en-US" sz="2400" baseline="-25000" dirty="0" smtClean="0">
                <a:solidFill>
                  <a:schemeClr val="tx1"/>
                </a:solidFill>
              </a:rPr>
              <a:t> </a:t>
            </a:r>
            <a:r>
              <a:rPr lang="en-US" sz="2400" dirty="0" smtClean="0">
                <a:solidFill>
                  <a:schemeClr val="tx1"/>
                </a:solidFill>
              </a:rPr>
              <a:t> </a:t>
            </a:r>
            <a:r>
              <a:rPr lang="en-US" sz="2400" dirty="0">
                <a:solidFill>
                  <a:schemeClr val="tx1"/>
                </a:solidFill>
              </a:rPr>
              <a:t>+ </a:t>
            </a:r>
            <a:r>
              <a:rPr lang="en-US" sz="2400" dirty="0" smtClean="0">
                <a:solidFill>
                  <a:schemeClr val="tx1"/>
                </a:solidFill>
              </a:rPr>
              <a:t>b </a:t>
            </a:r>
            <a:r>
              <a:rPr lang="en-US" sz="2400" dirty="0">
                <a:solidFill>
                  <a:schemeClr val="tx1"/>
                </a:solidFill>
              </a:rPr>
              <a:t>+ </a:t>
            </a:r>
            <a:r>
              <a:rPr lang="en-US" sz="2400" dirty="0" smtClean="0">
                <a:solidFill>
                  <a:schemeClr val="tx1"/>
                </a:solidFill>
              </a:rPr>
              <a:t>m</a:t>
            </a:r>
          </a:p>
          <a:p>
            <a:pPr marL="2339975" lvl="6" indent="0" algn="just">
              <a:buNone/>
            </a:pPr>
            <a:r>
              <a:rPr lang="en-US" sz="2400" dirty="0" smtClean="0">
                <a:solidFill>
                  <a:schemeClr val="tx1"/>
                </a:solidFill>
              </a:rPr>
              <a:t>  ∴  y</a:t>
            </a:r>
            <a:r>
              <a:rPr lang="en-US" sz="2400" baseline="-25000" dirty="0" smtClean="0">
                <a:solidFill>
                  <a:schemeClr val="tx1"/>
                </a:solidFill>
              </a:rPr>
              <a:t>k+1</a:t>
            </a:r>
            <a:r>
              <a:rPr lang="en-US" sz="2400" dirty="0" smtClean="0">
                <a:solidFill>
                  <a:schemeClr val="tx1"/>
                </a:solidFill>
              </a:rPr>
              <a:t> = </a:t>
            </a:r>
            <a:r>
              <a:rPr lang="en-US" sz="2400" dirty="0" err="1" smtClean="0">
                <a:solidFill>
                  <a:schemeClr val="tx1"/>
                </a:solidFill>
              </a:rPr>
              <a:t>y</a:t>
            </a:r>
            <a:r>
              <a:rPr lang="en-US" sz="2400" baseline="-25000" dirty="0" err="1" smtClean="0">
                <a:solidFill>
                  <a:schemeClr val="tx1"/>
                </a:solidFill>
              </a:rPr>
              <a:t>k</a:t>
            </a:r>
            <a:r>
              <a:rPr lang="en-US" sz="2400" baseline="-25000" dirty="0" smtClean="0">
                <a:solidFill>
                  <a:schemeClr val="tx1"/>
                </a:solidFill>
              </a:rPr>
              <a:t> </a:t>
            </a:r>
            <a:r>
              <a:rPr lang="en-US" sz="2400" dirty="0" smtClean="0">
                <a:solidFill>
                  <a:schemeClr val="tx1"/>
                </a:solidFill>
              </a:rPr>
              <a:t> + m …………………….(iii) </a:t>
            </a:r>
          </a:p>
          <a:p>
            <a:pPr marL="349250" lvl="6" indent="0" algn="just">
              <a:buNone/>
            </a:pPr>
            <a:r>
              <a:rPr lang="en-US" sz="2400" dirty="0" smtClean="0">
                <a:solidFill>
                  <a:schemeClr val="tx1"/>
                </a:solidFill>
              </a:rPr>
              <a:t>where ‘k’ takes integer values starting from 1 and increases by 1 until the end point is reached.</a:t>
            </a:r>
          </a:p>
          <a:p>
            <a:pPr marL="2743200" lvl="6" indent="0" algn="just">
              <a:buNone/>
            </a:pPr>
            <a:endParaRPr lang="en-US" sz="2400" dirty="0">
              <a:solidFill>
                <a:schemeClr val="tx1"/>
              </a:solidFill>
            </a:endParaRPr>
          </a:p>
          <a:p>
            <a:pPr marL="2743200" lvl="6" indent="0" algn="just">
              <a:buNone/>
            </a:pPr>
            <a:endParaRPr lang="en-US" sz="2400" dirty="0" smtClean="0">
              <a:solidFill>
                <a:schemeClr val="tx1"/>
              </a:solidFill>
            </a:endParaRP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044129B1-8158-404C-8AD6-C6A163F535AB}" type="datetime9">
              <a:rPr lang="en-US" smtClean="0"/>
              <a:pPr/>
              <a:t>02/12/2024 7:07:54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6</a:t>
            </a:fld>
            <a:endParaRPr lang="en-US"/>
          </a:p>
        </p:txBody>
      </p:sp>
    </p:spTree>
    <p:extLst>
      <p:ext uri="{BB962C8B-B14F-4D97-AF65-F5344CB8AC3E}">
        <p14:creationId xmlns="" xmlns:p14="http://schemas.microsoft.com/office/powerpoint/2010/main" val="4686093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035F14A-A27E-41FD-AF31-55E4B9026E80}" type="slidenum">
              <a:rPr lang="en-US" smtClean="0"/>
              <a:pPr/>
              <a:t>60</a:t>
            </a:fld>
            <a:endParaRPr lang="en-US"/>
          </a:p>
        </p:txBody>
      </p:sp>
      <p:sp>
        <p:nvSpPr>
          <p:cNvPr id="4" name="TextBox 3"/>
          <p:cNvSpPr txBox="1"/>
          <p:nvPr/>
        </p:nvSpPr>
        <p:spPr>
          <a:xfrm>
            <a:off x="838200" y="463639"/>
            <a:ext cx="4699715" cy="369332"/>
          </a:xfrm>
          <a:prstGeom prst="rect">
            <a:avLst/>
          </a:prstGeom>
          <a:noFill/>
        </p:spPr>
        <p:txBody>
          <a:bodyPr wrap="square" rtlCol="0">
            <a:spAutoFit/>
          </a:bodyPr>
          <a:lstStyle/>
          <a:p>
            <a:r>
              <a:rPr lang="en-US" dirty="0" smtClean="0"/>
              <a:t>Mid Point Circle Algorithm</a:t>
            </a:r>
            <a:endParaRPr lang="en-US" dirty="0"/>
          </a:p>
        </p:txBody>
      </p:sp>
      <p:sp>
        <p:nvSpPr>
          <p:cNvPr id="5" name="TextBox 4"/>
          <p:cNvSpPr txBox="1"/>
          <p:nvPr/>
        </p:nvSpPr>
        <p:spPr>
          <a:xfrm>
            <a:off x="695458" y="948690"/>
            <a:ext cx="9684913" cy="5909310"/>
          </a:xfrm>
          <a:prstGeom prst="rect">
            <a:avLst/>
          </a:prstGeom>
          <a:noFill/>
        </p:spPr>
        <p:txBody>
          <a:bodyPr wrap="square" rtlCol="0">
            <a:spAutoFit/>
          </a:bodyPr>
          <a:lstStyle/>
          <a:p>
            <a:pPr marL="342900" indent="-342900">
              <a:buFont typeface="+mj-lt"/>
              <a:buAutoNum type="arabicPeriod"/>
            </a:pPr>
            <a:r>
              <a:rPr lang="en-US" dirty="0" smtClean="0"/>
              <a:t>Input radius(r) and circle center (</a:t>
            </a:r>
            <a:r>
              <a:rPr lang="en-US" dirty="0" err="1" smtClean="0"/>
              <a:t>xc,yc</a:t>
            </a:r>
            <a:r>
              <a:rPr lang="en-US" dirty="0" smtClean="0"/>
              <a:t>).</a:t>
            </a:r>
          </a:p>
          <a:p>
            <a:pPr marL="342900" indent="-342900">
              <a:buFont typeface="+mj-lt"/>
              <a:buAutoNum type="arabicPeriod"/>
            </a:pPr>
            <a:r>
              <a:rPr lang="en-US" dirty="0" smtClean="0"/>
              <a:t>Obtain the first point on the circumference of a circle centered on the origin as </a:t>
            </a:r>
          </a:p>
          <a:p>
            <a:r>
              <a:rPr lang="en-US" dirty="0" smtClean="0"/>
              <a:t>                                  (</a:t>
            </a:r>
            <a:r>
              <a:rPr lang="en-US" dirty="0" err="1" smtClean="0"/>
              <a:t>x,y</a:t>
            </a:r>
            <a:r>
              <a:rPr lang="en-US" dirty="0" smtClean="0"/>
              <a:t>)=(0,r)</a:t>
            </a:r>
          </a:p>
          <a:p>
            <a:r>
              <a:rPr lang="en-US" dirty="0" smtClean="0"/>
              <a:t>3.  Calculate the initial decision parameter as </a:t>
            </a:r>
          </a:p>
          <a:p>
            <a:r>
              <a:rPr lang="en-US" dirty="0" smtClean="0"/>
              <a:t>                                    p=5/4-r</a:t>
            </a:r>
            <a:r>
              <a:rPr lang="en-US" dirty="0" smtClean="0">
                <a:cs typeface="Calibri"/>
              </a:rPr>
              <a:t> </a:t>
            </a:r>
            <a:r>
              <a:rPr lang="en-US" dirty="0">
                <a:cs typeface="Calibri"/>
              </a:rPr>
              <a:t>≈</a:t>
            </a:r>
            <a:r>
              <a:rPr lang="en-US" spc="-15" dirty="0">
                <a:cs typeface="Calibri"/>
              </a:rPr>
              <a:t> </a:t>
            </a:r>
            <a:r>
              <a:rPr lang="en-US" dirty="0" smtClean="0">
                <a:cs typeface="Calibri"/>
              </a:rPr>
              <a:t>1-r</a:t>
            </a:r>
          </a:p>
          <a:p>
            <a:r>
              <a:rPr lang="en-US" dirty="0" smtClean="0">
                <a:cs typeface="Calibri"/>
              </a:rPr>
              <a:t>4.  While x&lt;=y</a:t>
            </a:r>
          </a:p>
          <a:p>
            <a:r>
              <a:rPr lang="en-US" dirty="0" smtClean="0">
                <a:cs typeface="Calibri"/>
              </a:rPr>
              <a:t>Perform the following test</a:t>
            </a:r>
          </a:p>
          <a:p>
            <a:r>
              <a:rPr lang="en-US" dirty="0" smtClean="0">
                <a:cs typeface="Calibri"/>
              </a:rPr>
              <a:t>    If p&lt;0 then</a:t>
            </a:r>
          </a:p>
          <a:p>
            <a:r>
              <a:rPr lang="en-US" dirty="0" smtClean="0">
                <a:cs typeface="Calibri"/>
              </a:rPr>
              <a:t>    x=x+1</a:t>
            </a:r>
          </a:p>
          <a:p>
            <a:r>
              <a:rPr lang="en-US" dirty="0" smtClean="0"/>
              <a:t>    p =p+2x+1</a:t>
            </a:r>
          </a:p>
          <a:p>
            <a:r>
              <a:rPr lang="en-US" dirty="0" smtClean="0"/>
              <a:t>Else</a:t>
            </a:r>
          </a:p>
          <a:p>
            <a:r>
              <a:rPr lang="en-US" dirty="0" smtClean="0"/>
              <a:t>x=x+1</a:t>
            </a:r>
          </a:p>
          <a:p>
            <a:r>
              <a:rPr lang="en-US" dirty="0"/>
              <a:t>y</a:t>
            </a:r>
            <a:r>
              <a:rPr lang="en-US" dirty="0" smtClean="0"/>
              <a:t>=y-1</a:t>
            </a:r>
          </a:p>
          <a:p>
            <a:r>
              <a:rPr lang="en-US" dirty="0" smtClean="0"/>
              <a:t>p=p+2x-2y+1</a:t>
            </a:r>
          </a:p>
          <a:p>
            <a:r>
              <a:rPr lang="en-US" dirty="0" smtClean="0"/>
              <a:t>End if</a:t>
            </a:r>
          </a:p>
          <a:p>
            <a:r>
              <a:rPr lang="en-US" dirty="0" smtClean="0"/>
              <a:t>Plot the symmetry points on the other quadrant as</a:t>
            </a:r>
          </a:p>
          <a:p>
            <a:r>
              <a:rPr lang="en-US" dirty="0" smtClean="0"/>
              <a:t>(xc+x,yc+y)         (</a:t>
            </a:r>
            <a:r>
              <a:rPr lang="en-US" dirty="0" err="1" smtClean="0"/>
              <a:t>xc+y,yc+x</a:t>
            </a:r>
            <a:r>
              <a:rPr lang="en-US" dirty="0" smtClean="0"/>
              <a:t>)       (</a:t>
            </a:r>
            <a:r>
              <a:rPr lang="en-US" dirty="0" err="1" smtClean="0"/>
              <a:t>xc-x,yc+y</a:t>
            </a:r>
            <a:r>
              <a:rPr lang="en-US" dirty="0" smtClean="0"/>
              <a:t>)         (</a:t>
            </a:r>
            <a:r>
              <a:rPr lang="en-US" dirty="0" err="1" smtClean="0"/>
              <a:t>xc-y,yc+x</a:t>
            </a:r>
            <a:r>
              <a:rPr lang="en-US" dirty="0" smtClean="0"/>
              <a:t>)</a:t>
            </a:r>
            <a:endParaRPr lang="en-US" dirty="0"/>
          </a:p>
          <a:p>
            <a:r>
              <a:rPr lang="en-US" dirty="0" smtClean="0"/>
              <a:t>(</a:t>
            </a:r>
            <a:r>
              <a:rPr lang="en-US" dirty="0" err="1" smtClean="0"/>
              <a:t>xc+x,yc-y</a:t>
            </a:r>
            <a:r>
              <a:rPr lang="en-US" dirty="0" smtClean="0"/>
              <a:t>)          (</a:t>
            </a:r>
            <a:r>
              <a:rPr lang="en-US" dirty="0" err="1" smtClean="0"/>
              <a:t>xc+y,yc-x</a:t>
            </a:r>
            <a:r>
              <a:rPr lang="en-US" dirty="0" smtClean="0"/>
              <a:t>)       (xc-</a:t>
            </a:r>
            <a:r>
              <a:rPr lang="en-US" dirty="0" err="1" smtClean="0"/>
              <a:t>x,yc</a:t>
            </a:r>
            <a:r>
              <a:rPr lang="en-US" dirty="0" smtClean="0"/>
              <a:t>-y)          (xc-</a:t>
            </a:r>
            <a:r>
              <a:rPr lang="en-US" dirty="0" err="1" smtClean="0"/>
              <a:t>y,yc</a:t>
            </a:r>
            <a:r>
              <a:rPr lang="en-US" dirty="0" smtClean="0"/>
              <a:t>-x)</a:t>
            </a:r>
          </a:p>
          <a:p>
            <a:r>
              <a:rPr lang="en-US" dirty="0" smtClean="0"/>
              <a:t>end while </a:t>
            </a:r>
          </a:p>
          <a:p>
            <a:r>
              <a:rPr lang="en-US" dirty="0" smtClean="0"/>
              <a:t>5. End</a:t>
            </a:r>
            <a:endParaRPr lang="en-US" dirty="0"/>
          </a:p>
          <a:p>
            <a:endParaRPr lang="en-US" dirty="0"/>
          </a:p>
        </p:txBody>
      </p:sp>
      <p:pic>
        <p:nvPicPr>
          <p:cNvPr id="1026" name="Picture 2" descr="Eight-point symmetry of a circular region "/>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722772" y="1893195"/>
            <a:ext cx="4631028" cy="35932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500808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9240" y="2071690"/>
            <a:ext cx="9143674" cy="2901916"/>
          </a:xfrm>
          <a:prstGeom prst="rect">
            <a:avLst/>
          </a:prstGeom>
        </p:spPr>
        <p:txBody>
          <a:bodyPr vert="horz" wrap="square" lIns="0" tIns="59531" rIns="0" bIns="0" rtlCol="0">
            <a:spAutoFit/>
          </a:bodyPr>
          <a:lstStyle/>
          <a:p>
            <a:pPr marL="19050" algn="just">
              <a:spcBef>
                <a:spcPts val="469"/>
              </a:spcBef>
            </a:pPr>
            <a:r>
              <a:rPr sz="2400" b="1" spc="-4" dirty="0">
                <a:solidFill>
                  <a:prstClr val="black"/>
                </a:solidFill>
                <a:cs typeface="Calibri"/>
              </a:rPr>
              <a:t>Solution</a:t>
            </a:r>
            <a:endParaRPr sz="2400" dirty="0">
              <a:solidFill>
                <a:prstClr val="black"/>
              </a:solidFill>
              <a:cs typeface="Calibri"/>
            </a:endParaRPr>
          </a:p>
          <a:p>
            <a:pPr marL="19050" algn="just">
              <a:spcBef>
                <a:spcPts val="398"/>
              </a:spcBef>
            </a:pPr>
            <a:r>
              <a:rPr sz="2400" spc="-8" dirty="0" smtClean="0">
                <a:solidFill>
                  <a:prstClr val="black"/>
                </a:solidFill>
                <a:cs typeface="Calibri"/>
              </a:rPr>
              <a:t> </a:t>
            </a:r>
            <a:r>
              <a:rPr lang="en-US" sz="2400" spc="-11" dirty="0" smtClean="0">
                <a:solidFill>
                  <a:prstClr val="black"/>
                </a:solidFill>
                <a:cs typeface="Calibri"/>
              </a:rPr>
              <a:t>F</a:t>
            </a:r>
            <a:r>
              <a:rPr sz="2400" spc="-11" dirty="0" smtClean="0">
                <a:solidFill>
                  <a:prstClr val="black"/>
                </a:solidFill>
                <a:cs typeface="Calibri"/>
              </a:rPr>
              <a:t>or </a:t>
            </a:r>
            <a:r>
              <a:rPr sz="2400" dirty="0">
                <a:solidFill>
                  <a:prstClr val="black"/>
                </a:solidFill>
                <a:cs typeface="Calibri"/>
              </a:rPr>
              <a:t>the</a:t>
            </a:r>
            <a:r>
              <a:rPr sz="2400" spc="8" dirty="0">
                <a:solidFill>
                  <a:prstClr val="black"/>
                </a:solidFill>
                <a:cs typeface="Calibri"/>
              </a:rPr>
              <a:t> </a:t>
            </a:r>
            <a:r>
              <a:rPr sz="2400" spc="-4" dirty="0">
                <a:solidFill>
                  <a:prstClr val="black"/>
                </a:solidFill>
                <a:cs typeface="Calibri"/>
              </a:rPr>
              <a:t>Midpoint</a:t>
            </a:r>
            <a:r>
              <a:rPr sz="2400" spc="-45" dirty="0">
                <a:solidFill>
                  <a:prstClr val="black"/>
                </a:solidFill>
                <a:cs typeface="Calibri"/>
              </a:rPr>
              <a:t> </a:t>
            </a:r>
            <a:r>
              <a:rPr sz="2400" spc="-4" dirty="0">
                <a:solidFill>
                  <a:prstClr val="black"/>
                </a:solidFill>
                <a:cs typeface="Calibri"/>
              </a:rPr>
              <a:t>Circle</a:t>
            </a:r>
            <a:r>
              <a:rPr sz="2400" spc="-11" dirty="0">
                <a:solidFill>
                  <a:prstClr val="black"/>
                </a:solidFill>
                <a:cs typeface="Calibri"/>
              </a:rPr>
              <a:t> </a:t>
            </a:r>
            <a:r>
              <a:rPr sz="2400" spc="-4" dirty="0">
                <a:solidFill>
                  <a:prstClr val="black"/>
                </a:solidFill>
                <a:cs typeface="Calibri"/>
              </a:rPr>
              <a:t>Algorithm</a:t>
            </a:r>
            <a:r>
              <a:rPr sz="2400" spc="-26" dirty="0">
                <a:solidFill>
                  <a:prstClr val="black"/>
                </a:solidFill>
                <a:cs typeface="Calibri"/>
              </a:rPr>
              <a:t> </a:t>
            </a:r>
            <a:r>
              <a:rPr sz="2400" spc="4" dirty="0">
                <a:solidFill>
                  <a:prstClr val="black"/>
                </a:solidFill>
                <a:cs typeface="Calibri"/>
              </a:rPr>
              <a:t>of</a:t>
            </a:r>
            <a:r>
              <a:rPr sz="2400" spc="8" dirty="0">
                <a:solidFill>
                  <a:prstClr val="black"/>
                </a:solidFill>
                <a:cs typeface="Calibri"/>
              </a:rPr>
              <a:t> </a:t>
            </a:r>
            <a:r>
              <a:rPr sz="2400" dirty="0">
                <a:solidFill>
                  <a:prstClr val="black"/>
                </a:solidFill>
                <a:cs typeface="Calibri"/>
              </a:rPr>
              <a:t>initial</a:t>
            </a:r>
            <a:r>
              <a:rPr sz="2400" spc="-30" dirty="0">
                <a:solidFill>
                  <a:prstClr val="black"/>
                </a:solidFill>
                <a:cs typeface="Calibri"/>
              </a:rPr>
              <a:t> </a:t>
            </a:r>
            <a:r>
              <a:rPr sz="2400" spc="-4" dirty="0" smtClean="0">
                <a:solidFill>
                  <a:prstClr val="black"/>
                </a:solidFill>
                <a:cs typeface="Calibri"/>
              </a:rPr>
              <a:t>point</a:t>
            </a:r>
            <a:r>
              <a:rPr lang="en-US" sz="2400" spc="-4" dirty="0" smtClean="0">
                <a:solidFill>
                  <a:prstClr val="black"/>
                </a:solidFill>
                <a:cs typeface="Calibri"/>
              </a:rPr>
              <a:t> at </a:t>
            </a:r>
            <a:r>
              <a:rPr sz="2400" spc="-4" dirty="0" smtClean="0">
                <a:solidFill>
                  <a:prstClr val="black"/>
                </a:solidFill>
                <a:cs typeface="Calibri"/>
              </a:rPr>
              <a:t>(0</a:t>
            </a:r>
            <a:r>
              <a:rPr sz="2400" spc="-4" dirty="0">
                <a:solidFill>
                  <a:prstClr val="black"/>
                </a:solidFill>
                <a:cs typeface="Calibri"/>
              </a:rPr>
              <a:t>,</a:t>
            </a:r>
            <a:r>
              <a:rPr sz="2400" spc="-26" dirty="0">
                <a:solidFill>
                  <a:prstClr val="black"/>
                </a:solidFill>
                <a:cs typeface="Calibri"/>
              </a:rPr>
              <a:t> </a:t>
            </a:r>
            <a:r>
              <a:rPr sz="2400" dirty="0">
                <a:solidFill>
                  <a:prstClr val="black"/>
                </a:solidFill>
                <a:cs typeface="Calibri"/>
              </a:rPr>
              <a:t>r)</a:t>
            </a:r>
            <a:r>
              <a:rPr sz="2400" spc="-8" dirty="0">
                <a:solidFill>
                  <a:prstClr val="black"/>
                </a:solidFill>
                <a:cs typeface="Calibri"/>
              </a:rPr>
              <a:t> </a:t>
            </a:r>
            <a:r>
              <a:rPr lang="en-US" sz="2400" spc="-8" dirty="0" smtClean="0">
                <a:solidFill>
                  <a:prstClr val="black"/>
                </a:solidFill>
                <a:cs typeface="Calibri"/>
              </a:rPr>
              <a:t>and </a:t>
            </a:r>
            <a:endParaRPr sz="2400" dirty="0">
              <a:solidFill>
                <a:prstClr val="black"/>
              </a:solidFill>
              <a:cs typeface="Calibri"/>
            </a:endParaRPr>
          </a:p>
          <a:p>
            <a:pPr marL="19050" algn="just"/>
            <a:r>
              <a:rPr sz="2400" spc="-4" dirty="0">
                <a:solidFill>
                  <a:prstClr val="black"/>
                </a:solidFill>
                <a:cs typeface="Calibri"/>
              </a:rPr>
              <a:t>center</a:t>
            </a:r>
            <a:r>
              <a:rPr sz="2400" spc="-8" dirty="0">
                <a:solidFill>
                  <a:prstClr val="black"/>
                </a:solidFill>
                <a:cs typeface="Calibri"/>
              </a:rPr>
              <a:t> </a:t>
            </a:r>
            <a:r>
              <a:rPr sz="2400" spc="-11" dirty="0">
                <a:solidFill>
                  <a:prstClr val="black"/>
                </a:solidFill>
                <a:cs typeface="Calibri"/>
              </a:rPr>
              <a:t>at</a:t>
            </a:r>
            <a:r>
              <a:rPr sz="2400" spc="-8" dirty="0">
                <a:solidFill>
                  <a:prstClr val="black"/>
                </a:solidFill>
                <a:cs typeface="Calibri"/>
              </a:rPr>
              <a:t> </a:t>
            </a:r>
            <a:r>
              <a:rPr sz="2400" dirty="0">
                <a:solidFill>
                  <a:prstClr val="black"/>
                </a:solidFill>
                <a:cs typeface="Calibri"/>
              </a:rPr>
              <a:t>origin</a:t>
            </a:r>
            <a:r>
              <a:rPr sz="2400" spc="-19" dirty="0">
                <a:solidFill>
                  <a:prstClr val="black"/>
                </a:solidFill>
                <a:cs typeface="Calibri"/>
              </a:rPr>
              <a:t> </a:t>
            </a:r>
            <a:r>
              <a:rPr sz="2400" dirty="0">
                <a:solidFill>
                  <a:prstClr val="black"/>
                </a:solidFill>
                <a:cs typeface="Calibri"/>
              </a:rPr>
              <a:t>(0,</a:t>
            </a:r>
            <a:r>
              <a:rPr sz="2400" spc="-8" dirty="0">
                <a:solidFill>
                  <a:prstClr val="black"/>
                </a:solidFill>
                <a:cs typeface="Calibri"/>
              </a:rPr>
              <a:t> </a:t>
            </a:r>
            <a:r>
              <a:rPr sz="2400" spc="4" dirty="0">
                <a:solidFill>
                  <a:prstClr val="black"/>
                </a:solidFill>
                <a:cs typeface="Calibri"/>
              </a:rPr>
              <a:t>0)</a:t>
            </a:r>
            <a:r>
              <a:rPr sz="2400" spc="-26" dirty="0">
                <a:solidFill>
                  <a:prstClr val="black"/>
                </a:solidFill>
                <a:cs typeface="Calibri"/>
              </a:rPr>
              <a:t> </a:t>
            </a:r>
            <a:r>
              <a:rPr sz="2400" spc="-8" dirty="0">
                <a:solidFill>
                  <a:prstClr val="black"/>
                </a:solidFill>
                <a:cs typeface="Calibri"/>
              </a:rPr>
              <a:t>rotating</a:t>
            </a:r>
            <a:r>
              <a:rPr sz="2400" spc="-34" dirty="0">
                <a:solidFill>
                  <a:prstClr val="black"/>
                </a:solidFill>
                <a:cs typeface="Calibri"/>
              </a:rPr>
              <a:t> </a:t>
            </a:r>
            <a:r>
              <a:rPr sz="2400" spc="-11" dirty="0">
                <a:solidFill>
                  <a:prstClr val="black"/>
                </a:solidFill>
                <a:cs typeface="Calibri"/>
              </a:rPr>
              <a:t>at</a:t>
            </a:r>
            <a:r>
              <a:rPr sz="2400" spc="8" dirty="0">
                <a:solidFill>
                  <a:prstClr val="black"/>
                </a:solidFill>
                <a:cs typeface="Calibri"/>
              </a:rPr>
              <a:t> </a:t>
            </a:r>
            <a:r>
              <a:rPr sz="2400" dirty="0">
                <a:solidFill>
                  <a:prstClr val="black"/>
                </a:solidFill>
                <a:cs typeface="Calibri"/>
              </a:rPr>
              <a:t>clockwise</a:t>
            </a:r>
            <a:r>
              <a:rPr sz="2400" spc="-45" dirty="0">
                <a:solidFill>
                  <a:prstClr val="black"/>
                </a:solidFill>
                <a:cs typeface="Calibri"/>
              </a:rPr>
              <a:t> </a:t>
            </a:r>
            <a:r>
              <a:rPr sz="2400" spc="-4" dirty="0">
                <a:solidFill>
                  <a:prstClr val="black"/>
                </a:solidFill>
                <a:cs typeface="Calibri"/>
              </a:rPr>
              <a:t>direction,</a:t>
            </a:r>
            <a:r>
              <a:rPr sz="2400" spc="-41" dirty="0">
                <a:solidFill>
                  <a:prstClr val="black"/>
                </a:solidFill>
                <a:cs typeface="Calibri"/>
              </a:rPr>
              <a:t> </a:t>
            </a:r>
            <a:r>
              <a:rPr sz="2400" spc="-8" dirty="0">
                <a:solidFill>
                  <a:prstClr val="black"/>
                </a:solidFill>
                <a:cs typeface="Calibri"/>
              </a:rPr>
              <a:t>we</a:t>
            </a:r>
            <a:r>
              <a:rPr sz="2400" spc="11" dirty="0">
                <a:solidFill>
                  <a:prstClr val="black"/>
                </a:solidFill>
                <a:cs typeface="Calibri"/>
              </a:rPr>
              <a:t> </a:t>
            </a:r>
            <a:r>
              <a:rPr sz="2400" spc="-11" dirty="0">
                <a:solidFill>
                  <a:prstClr val="black"/>
                </a:solidFill>
                <a:cs typeface="Calibri"/>
              </a:rPr>
              <a:t>have</a:t>
            </a:r>
            <a:endParaRPr sz="2400" dirty="0">
              <a:solidFill>
                <a:prstClr val="black"/>
              </a:solidFill>
              <a:cs typeface="Calibri"/>
            </a:endParaRPr>
          </a:p>
          <a:p>
            <a:pPr marL="19050" algn="just">
              <a:spcBef>
                <a:spcPts val="398"/>
              </a:spcBef>
            </a:pPr>
            <a:r>
              <a:rPr sz="2400" spc="-4" dirty="0">
                <a:solidFill>
                  <a:prstClr val="black"/>
                </a:solidFill>
                <a:cs typeface="Calibri"/>
              </a:rPr>
              <a:t>Initial</a:t>
            </a:r>
            <a:r>
              <a:rPr sz="2400" spc="-26" dirty="0">
                <a:solidFill>
                  <a:prstClr val="black"/>
                </a:solidFill>
                <a:cs typeface="Calibri"/>
              </a:rPr>
              <a:t> </a:t>
            </a:r>
            <a:r>
              <a:rPr sz="2400" spc="-4" dirty="0">
                <a:solidFill>
                  <a:prstClr val="black"/>
                </a:solidFill>
                <a:cs typeface="Calibri"/>
              </a:rPr>
              <a:t>point</a:t>
            </a:r>
            <a:r>
              <a:rPr sz="2400" spc="-38" dirty="0">
                <a:solidFill>
                  <a:prstClr val="black"/>
                </a:solidFill>
                <a:cs typeface="Calibri"/>
              </a:rPr>
              <a:t> </a:t>
            </a:r>
            <a:r>
              <a:rPr sz="2400" spc="4" dirty="0">
                <a:solidFill>
                  <a:prstClr val="black"/>
                </a:solidFill>
                <a:cs typeface="Calibri"/>
              </a:rPr>
              <a:t>(x</a:t>
            </a:r>
            <a:r>
              <a:rPr sz="2400" spc="5" baseline="-21072" dirty="0">
                <a:solidFill>
                  <a:prstClr val="black"/>
                </a:solidFill>
                <a:cs typeface="Calibri"/>
              </a:rPr>
              <a:t>0</a:t>
            </a:r>
            <a:r>
              <a:rPr sz="2400" spc="4" dirty="0">
                <a:solidFill>
                  <a:prstClr val="black"/>
                </a:solidFill>
                <a:cs typeface="Calibri"/>
              </a:rPr>
              <a:t>,y</a:t>
            </a:r>
            <a:r>
              <a:rPr sz="2400" spc="5" baseline="-21072" dirty="0">
                <a:solidFill>
                  <a:prstClr val="black"/>
                </a:solidFill>
                <a:cs typeface="Calibri"/>
              </a:rPr>
              <a:t>0</a:t>
            </a:r>
            <a:r>
              <a:rPr sz="2400" spc="4" dirty="0">
                <a:solidFill>
                  <a:prstClr val="black"/>
                </a:solidFill>
                <a:cs typeface="Calibri"/>
              </a:rPr>
              <a:t>)</a:t>
            </a:r>
            <a:r>
              <a:rPr sz="2400" spc="-41" dirty="0">
                <a:solidFill>
                  <a:prstClr val="black"/>
                </a:solidFill>
                <a:cs typeface="Calibri"/>
              </a:rPr>
              <a:t> </a:t>
            </a:r>
            <a:r>
              <a:rPr sz="2400" spc="4" dirty="0">
                <a:solidFill>
                  <a:prstClr val="black"/>
                </a:solidFill>
                <a:cs typeface="Calibri"/>
              </a:rPr>
              <a:t>=</a:t>
            </a:r>
            <a:r>
              <a:rPr sz="2400" spc="-4" dirty="0">
                <a:solidFill>
                  <a:prstClr val="black"/>
                </a:solidFill>
                <a:cs typeface="Calibri"/>
              </a:rPr>
              <a:t> </a:t>
            </a:r>
            <a:r>
              <a:rPr sz="2400" spc="4" dirty="0">
                <a:solidFill>
                  <a:prstClr val="black"/>
                </a:solidFill>
                <a:cs typeface="Calibri"/>
              </a:rPr>
              <a:t>(0,10</a:t>
            </a:r>
            <a:r>
              <a:rPr sz="2400" spc="4" dirty="0" smtClean="0">
                <a:solidFill>
                  <a:prstClr val="black"/>
                </a:solidFill>
                <a:cs typeface="Calibri"/>
              </a:rPr>
              <a:t>)</a:t>
            </a:r>
            <a:endParaRPr lang="en-US" sz="2400" spc="4" dirty="0" smtClean="0">
              <a:solidFill>
                <a:prstClr val="black"/>
              </a:solidFill>
              <a:cs typeface="Calibri"/>
            </a:endParaRPr>
          </a:p>
          <a:p>
            <a:pPr marL="19050" algn="just">
              <a:spcBef>
                <a:spcPts val="398"/>
              </a:spcBef>
            </a:pPr>
            <a:r>
              <a:rPr lang="en-US" sz="2400" spc="-4" dirty="0">
                <a:solidFill>
                  <a:prstClr val="black"/>
                </a:solidFill>
                <a:cs typeface="Calibri"/>
              </a:rPr>
              <a:t>Here,</a:t>
            </a:r>
            <a:r>
              <a:rPr lang="en-US" sz="2400" spc="-11" dirty="0">
                <a:solidFill>
                  <a:prstClr val="black"/>
                </a:solidFill>
                <a:cs typeface="Calibri"/>
              </a:rPr>
              <a:t> </a:t>
            </a:r>
            <a:r>
              <a:rPr lang="en-US" sz="2400" dirty="0">
                <a:solidFill>
                  <a:prstClr val="black"/>
                </a:solidFill>
                <a:cs typeface="Calibri"/>
              </a:rPr>
              <a:t>the initial</a:t>
            </a:r>
            <a:r>
              <a:rPr lang="en-US" sz="2400" spc="-38" dirty="0">
                <a:solidFill>
                  <a:prstClr val="black"/>
                </a:solidFill>
                <a:cs typeface="Calibri"/>
              </a:rPr>
              <a:t> </a:t>
            </a:r>
            <a:r>
              <a:rPr lang="en-US" sz="2400" dirty="0">
                <a:solidFill>
                  <a:prstClr val="black"/>
                </a:solidFill>
                <a:cs typeface="Calibri"/>
              </a:rPr>
              <a:t>decision</a:t>
            </a:r>
            <a:r>
              <a:rPr lang="en-US" sz="2400" spc="-38" dirty="0">
                <a:solidFill>
                  <a:prstClr val="black"/>
                </a:solidFill>
                <a:cs typeface="Calibri"/>
              </a:rPr>
              <a:t> </a:t>
            </a:r>
            <a:r>
              <a:rPr lang="en-US" sz="2400" spc="-8" dirty="0" smtClean="0">
                <a:solidFill>
                  <a:prstClr val="black"/>
                </a:solidFill>
                <a:cs typeface="Calibri"/>
              </a:rPr>
              <a:t>parameter</a:t>
            </a:r>
          </a:p>
          <a:p>
            <a:pPr marL="19050" algn="just">
              <a:spcBef>
                <a:spcPts val="398"/>
              </a:spcBef>
            </a:pPr>
            <a:r>
              <a:rPr lang="en-US" sz="2400" spc="-8" dirty="0" smtClean="0">
                <a:solidFill>
                  <a:prstClr val="black"/>
                </a:solidFill>
                <a:cs typeface="Calibri"/>
              </a:rPr>
              <a:t> </a:t>
            </a:r>
            <a:r>
              <a:rPr lang="en-US" sz="2400" spc="4" dirty="0">
                <a:solidFill>
                  <a:prstClr val="black"/>
                </a:solidFill>
                <a:cs typeface="Calibri"/>
              </a:rPr>
              <a:t>(p</a:t>
            </a:r>
            <a:r>
              <a:rPr lang="en-US" sz="2400" spc="4" baseline="-25000" dirty="0">
                <a:solidFill>
                  <a:prstClr val="black"/>
                </a:solidFill>
                <a:cs typeface="Calibri"/>
              </a:rPr>
              <a:t>0</a:t>
            </a:r>
            <a:r>
              <a:rPr lang="en-US" sz="2400" spc="4" dirty="0">
                <a:solidFill>
                  <a:prstClr val="black"/>
                </a:solidFill>
                <a:cs typeface="Calibri"/>
              </a:rPr>
              <a:t>)</a:t>
            </a:r>
            <a:r>
              <a:rPr lang="en-US" sz="2400" spc="-49" dirty="0">
                <a:solidFill>
                  <a:prstClr val="black"/>
                </a:solidFill>
                <a:cs typeface="Calibri"/>
              </a:rPr>
              <a:t> </a:t>
            </a:r>
            <a:r>
              <a:rPr lang="en-US" sz="2400" dirty="0">
                <a:solidFill>
                  <a:prstClr val="black"/>
                </a:solidFill>
                <a:cs typeface="Calibri"/>
              </a:rPr>
              <a:t>=1</a:t>
            </a:r>
            <a:r>
              <a:rPr lang="en-US" sz="2400" spc="8" dirty="0">
                <a:solidFill>
                  <a:prstClr val="black"/>
                </a:solidFill>
                <a:cs typeface="Calibri"/>
              </a:rPr>
              <a:t> </a:t>
            </a:r>
            <a:r>
              <a:rPr lang="en-US" sz="2400" dirty="0">
                <a:solidFill>
                  <a:prstClr val="black"/>
                </a:solidFill>
                <a:cs typeface="Calibri"/>
              </a:rPr>
              <a:t>–</a:t>
            </a:r>
            <a:r>
              <a:rPr lang="en-US" sz="2400" spc="8" dirty="0">
                <a:solidFill>
                  <a:prstClr val="black"/>
                </a:solidFill>
                <a:cs typeface="Calibri"/>
              </a:rPr>
              <a:t> </a:t>
            </a:r>
            <a:r>
              <a:rPr lang="en-US" sz="2400" dirty="0">
                <a:solidFill>
                  <a:prstClr val="black"/>
                </a:solidFill>
                <a:cs typeface="Calibri"/>
              </a:rPr>
              <a:t>r =</a:t>
            </a:r>
            <a:r>
              <a:rPr lang="en-US" sz="2400" spc="-8" dirty="0">
                <a:solidFill>
                  <a:prstClr val="black"/>
                </a:solidFill>
                <a:cs typeface="Calibri"/>
              </a:rPr>
              <a:t> </a:t>
            </a:r>
            <a:r>
              <a:rPr lang="en-US" sz="2400" spc="4" dirty="0">
                <a:solidFill>
                  <a:prstClr val="black"/>
                </a:solidFill>
                <a:cs typeface="Calibri"/>
              </a:rPr>
              <a:t>1-10</a:t>
            </a:r>
            <a:r>
              <a:rPr lang="en-US" sz="2400" spc="-26" dirty="0">
                <a:solidFill>
                  <a:prstClr val="black"/>
                </a:solidFill>
                <a:cs typeface="Calibri"/>
              </a:rPr>
              <a:t> </a:t>
            </a:r>
            <a:r>
              <a:rPr lang="en-US" sz="2400" dirty="0">
                <a:solidFill>
                  <a:prstClr val="black"/>
                </a:solidFill>
                <a:cs typeface="Calibri"/>
              </a:rPr>
              <a:t>=</a:t>
            </a:r>
            <a:r>
              <a:rPr lang="en-US" sz="2400" spc="8" dirty="0">
                <a:solidFill>
                  <a:prstClr val="black"/>
                </a:solidFill>
                <a:cs typeface="Calibri"/>
              </a:rPr>
              <a:t> </a:t>
            </a:r>
            <a:r>
              <a:rPr lang="en-US" sz="2400" dirty="0">
                <a:solidFill>
                  <a:prstClr val="black"/>
                </a:solidFill>
                <a:cs typeface="Calibri"/>
              </a:rPr>
              <a:t>- 9</a:t>
            </a:r>
          </a:p>
          <a:p>
            <a:pPr marL="19050">
              <a:spcBef>
                <a:spcPts val="398"/>
              </a:spcBef>
            </a:pPr>
            <a:endParaRPr sz="2400" dirty="0">
              <a:solidFill>
                <a:prstClr val="black"/>
              </a:solidFill>
              <a:cs typeface="Calibri"/>
            </a:endParaRPr>
          </a:p>
        </p:txBody>
      </p:sp>
      <p:sp>
        <p:nvSpPr>
          <p:cNvPr id="4" name="object 4"/>
          <p:cNvSpPr/>
          <p:nvPr/>
        </p:nvSpPr>
        <p:spPr>
          <a:xfrm>
            <a:off x="9065799" y="4236719"/>
            <a:ext cx="53340"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sz="1350">
              <a:solidFill>
                <a:prstClr val="black"/>
              </a:solidFill>
            </a:endParaRPr>
          </a:p>
        </p:txBody>
      </p:sp>
      <p:sp>
        <p:nvSpPr>
          <p:cNvPr id="5" name="object 5"/>
          <p:cNvSpPr/>
          <p:nvPr/>
        </p:nvSpPr>
        <p:spPr>
          <a:xfrm>
            <a:off x="9423940" y="4236719"/>
            <a:ext cx="53340"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sz="1350">
              <a:solidFill>
                <a:prstClr val="black"/>
              </a:solidFill>
            </a:endParaRPr>
          </a:p>
        </p:txBody>
      </p:sp>
      <p:sp>
        <p:nvSpPr>
          <p:cNvPr id="8" name="Title 7"/>
          <p:cNvSpPr>
            <a:spLocks noGrp="1"/>
          </p:cNvSpPr>
          <p:nvPr>
            <p:ph type="title"/>
          </p:nvPr>
        </p:nvSpPr>
        <p:spPr/>
        <p:txBody>
          <a:bodyPr>
            <a:normAutofit/>
          </a:bodyPr>
          <a:lstStyle/>
          <a:p>
            <a:r>
              <a:rPr lang="en-US" sz="3200" b="1" dirty="0" smtClean="0"/>
              <a:t>Digitize a circle with radius 10 units and center at origin.</a:t>
            </a:r>
            <a:endParaRPr lang="en-US" sz="3200" b="1" dirty="0"/>
          </a:p>
        </p:txBody>
      </p:sp>
      <p:sp>
        <p:nvSpPr>
          <p:cNvPr id="7" name="object 7"/>
          <p:cNvSpPr txBox="1">
            <a:spLocks noGrp="1"/>
          </p:cNvSpPr>
          <p:nvPr>
            <p:ph type="sldNum" sz="quarter" idx="12"/>
          </p:nvPr>
        </p:nvSpPr>
        <p:spPr>
          <a:prstGeom prst="rect">
            <a:avLst/>
          </a:prstGeom>
        </p:spPr>
        <p:txBody>
          <a:bodyPr vert="horz" wrap="square" lIns="0" tIns="0" rIns="0" bIns="0" rtlCol="0">
            <a:spAutoFit/>
          </a:bodyPr>
          <a:lstStyle/>
          <a:p>
            <a:pPr marL="28575">
              <a:lnSpc>
                <a:spcPts val="1358"/>
              </a:lnSpc>
            </a:pPr>
            <a:fld id="{81D60167-4931-47E6-BA6A-407CBD079E47}" type="slidenum">
              <a:rPr dirty="0">
                <a:solidFill>
                  <a:prstClr val="white"/>
                </a:solidFill>
              </a:rPr>
              <a:pPr marL="28575">
                <a:lnSpc>
                  <a:spcPts val="1358"/>
                </a:lnSpc>
              </a:pPr>
              <a:t>61</a:t>
            </a:fld>
            <a:endParaRPr dirty="0">
              <a:solidFill>
                <a:prstClr val="white"/>
              </a:solidFill>
            </a:endParaRPr>
          </a:p>
        </p:txBody>
      </p:sp>
    </p:spTree>
    <p:extLst>
      <p:ext uri="{BB962C8B-B14F-4D97-AF65-F5344CB8AC3E}">
        <p14:creationId xmlns="" xmlns:p14="http://schemas.microsoft.com/office/powerpoint/2010/main" val="20956973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065799" y="4236719"/>
            <a:ext cx="53340"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sz="1350">
              <a:solidFill>
                <a:prstClr val="black"/>
              </a:solidFill>
            </a:endParaRPr>
          </a:p>
        </p:txBody>
      </p:sp>
      <p:sp>
        <p:nvSpPr>
          <p:cNvPr id="4" name="object 4"/>
          <p:cNvSpPr/>
          <p:nvPr/>
        </p:nvSpPr>
        <p:spPr>
          <a:xfrm>
            <a:off x="9423940" y="4236719"/>
            <a:ext cx="53340"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sz="1350">
              <a:solidFill>
                <a:prstClr val="black"/>
              </a:solidFill>
            </a:endParaRPr>
          </a:p>
        </p:txBody>
      </p:sp>
      <p:sp>
        <p:nvSpPr>
          <p:cNvPr id="5" name="object 5"/>
          <p:cNvSpPr/>
          <p:nvPr/>
        </p:nvSpPr>
        <p:spPr>
          <a:xfrm>
            <a:off x="2781300" y="192500"/>
            <a:ext cx="2857500" cy="1131094"/>
          </a:xfrm>
          <a:custGeom>
            <a:avLst/>
            <a:gdLst/>
            <a:ahLst/>
            <a:cxnLst/>
            <a:rect l="l" t="t" r="r" b="b"/>
            <a:pathLst>
              <a:path w="3810000" h="1508125">
                <a:moveTo>
                  <a:pt x="0" y="1508124"/>
                </a:moveTo>
                <a:lnTo>
                  <a:pt x="3810000" y="1508124"/>
                </a:lnTo>
                <a:lnTo>
                  <a:pt x="3810000" y="0"/>
                </a:lnTo>
                <a:lnTo>
                  <a:pt x="0" y="0"/>
                </a:lnTo>
                <a:lnTo>
                  <a:pt x="0" y="1508124"/>
                </a:lnTo>
                <a:close/>
              </a:path>
            </a:pathLst>
          </a:custGeom>
          <a:ln w="9525">
            <a:solidFill>
              <a:srgbClr val="FFC000"/>
            </a:solidFill>
          </a:ln>
        </p:spPr>
        <p:txBody>
          <a:bodyPr wrap="square" lIns="0" tIns="0" rIns="0" bIns="0" rtlCol="0"/>
          <a:lstStyle/>
          <a:p>
            <a:endParaRPr sz="1350">
              <a:solidFill>
                <a:prstClr val="black"/>
              </a:solidFill>
            </a:endParaRPr>
          </a:p>
        </p:txBody>
      </p:sp>
      <p:sp>
        <p:nvSpPr>
          <p:cNvPr id="6" name="object 6"/>
          <p:cNvSpPr txBox="1"/>
          <p:nvPr/>
        </p:nvSpPr>
        <p:spPr>
          <a:xfrm>
            <a:off x="2821305" y="206026"/>
            <a:ext cx="1215390" cy="752450"/>
          </a:xfrm>
          <a:prstGeom prst="rect">
            <a:avLst/>
          </a:prstGeom>
        </p:spPr>
        <p:txBody>
          <a:bodyPr vert="horz" wrap="square" lIns="0" tIns="8573" rIns="0" bIns="0" rtlCol="0">
            <a:spAutoFit/>
          </a:bodyPr>
          <a:lstStyle/>
          <a:p>
            <a:pPr marL="28575">
              <a:spcBef>
                <a:spcPts val="68"/>
              </a:spcBef>
            </a:pPr>
            <a:r>
              <a:rPr sz="1500" b="1" spc="-8" dirty="0">
                <a:solidFill>
                  <a:prstClr val="black"/>
                </a:solidFill>
                <a:cs typeface="Calibri"/>
              </a:rPr>
              <a:t>Case</a:t>
            </a:r>
            <a:r>
              <a:rPr sz="1500" b="1" spc="326" dirty="0">
                <a:solidFill>
                  <a:prstClr val="black"/>
                </a:solidFill>
                <a:cs typeface="Calibri"/>
              </a:rPr>
              <a:t> </a:t>
            </a:r>
            <a:r>
              <a:rPr sz="1500" b="1" spc="-4" dirty="0">
                <a:solidFill>
                  <a:prstClr val="black"/>
                </a:solidFill>
                <a:cs typeface="Calibri"/>
              </a:rPr>
              <a:t>1</a:t>
            </a:r>
            <a:r>
              <a:rPr sz="1500" b="1" spc="-11" dirty="0">
                <a:solidFill>
                  <a:prstClr val="black"/>
                </a:solidFill>
                <a:cs typeface="Calibri"/>
              </a:rPr>
              <a:t> </a:t>
            </a:r>
            <a:r>
              <a:rPr sz="1500" b="1" spc="-4" dirty="0">
                <a:solidFill>
                  <a:prstClr val="black"/>
                </a:solidFill>
                <a:cs typeface="Calibri"/>
              </a:rPr>
              <a:t>:</a:t>
            </a:r>
            <a:r>
              <a:rPr sz="1500" b="1" spc="-8" dirty="0">
                <a:solidFill>
                  <a:prstClr val="black"/>
                </a:solidFill>
                <a:cs typeface="Calibri"/>
              </a:rPr>
              <a:t> </a:t>
            </a:r>
            <a:r>
              <a:rPr lang="en-US" sz="1500" b="1" spc="-8" dirty="0" err="1" smtClean="0">
                <a:solidFill>
                  <a:prstClr val="black"/>
                </a:solidFill>
                <a:cs typeface="Calibri"/>
              </a:rPr>
              <a:t>p</a:t>
            </a:r>
            <a:r>
              <a:rPr sz="1500" b="1" spc="-8" dirty="0" err="1" smtClean="0">
                <a:solidFill>
                  <a:prstClr val="black"/>
                </a:solidFill>
                <a:cs typeface="Calibri"/>
              </a:rPr>
              <a:t>k</a:t>
            </a:r>
            <a:r>
              <a:rPr sz="1500" b="1" spc="-8" dirty="0" smtClean="0">
                <a:solidFill>
                  <a:prstClr val="black"/>
                </a:solidFill>
                <a:cs typeface="Calibri"/>
              </a:rPr>
              <a:t> </a:t>
            </a:r>
            <a:r>
              <a:rPr sz="1500" b="1" spc="-4" dirty="0">
                <a:solidFill>
                  <a:prstClr val="black"/>
                </a:solidFill>
                <a:cs typeface="Calibri"/>
              </a:rPr>
              <a:t>&lt;</a:t>
            </a:r>
            <a:r>
              <a:rPr sz="1500" b="1" spc="4" dirty="0">
                <a:solidFill>
                  <a:prstClr val="black"/>
                </a:solidFill>
                <a:cs typeface="Calibri"/>
              </a:rPr>
              <a:t> </a:t>
            </a:r>
            <a:r>
              <a:rPr sz="1500" b="1" spc="-4" dirty="0">
                <a:solidFill>
                  <a:prstClr val="black"/>
                </a:solidFill>
                <a:cs typeface="Calibri"/>
              </a:rPr>
              <a:t>0</a:t>
            </a:r>
            <a:endParaRPr sz="1500" dirty="0">
              <a:solidFill>
                <a:prstClr val="black"/>
              </a:solidFill>
              <a:cs typeface="Calibri"/>
            </a:endParaRPr>
          </a:p>
          <a:p>
            <a:pPr marL="28575"/>
            <a:r>
              <a:rPr lang="en-US" sz="1500" spc="-8" dirty="0" smtClean="0">
                <a:solidFill>
                  <a:prstClr val="black"/>
                </a:solidFill>
                <a:cs typeface="Calibri"/>
              </a:rPr>
              <a:t>x</a:t>
            </a:r>
            <a:r>
              <a:rPr sz="1519" spc="-11" baseline="-20576" dirty="0" smtClean="0">
                <a:solidFill>
                  <a:prstClr val="black"/>
                </a:solidFill>
                <a:cs typeface="Calibri"/>
              </a:rPr>
              <a:t>k+1</a:t>
            </a:r>
            <a:r>
              <a:rPr sz="1519" spc="134" baseline="-20576" dirty="0" smtClean="0">
                <a:solidFill>
                  <a:prstClr val="black"/>
                </a:solidFill>
                <a:cs typeface="Calibri"/>
              </a:rPr>
              <a:t> </a:t>
            </a:r>
            <a:r>
              <a:rPr sz="1500" spc="-4" dirty="0">
                <a:solidFill>
                  <a:prstClr val="black"/>
                </a:solidFill>
                <a:cs typeface="Calibri"/>
              </a:rPr>
              <a:t>=</a:t>
            </a:r>
            <a:r>
              <a:rPr sz="1500" spc="-23" dirty="0">
                <a:solidFill>
                  <a:prstClr val="black"/>
                </a:solidFill>
                <a:cs typeface="Calibri"/>
              </a:rPr>
              <a:t> </a:t>
            </a:r>
            <a:r>
              <a:rPr lang="en-US" sz="1500" spc="-4" dirty="0" err="1" smtClean="0">
                <a:solidFill>
                  <a:prstClr val="black"/>
                </a:solidFill>
                <a:cs typeface="Calibri"/>
              </a:rPr>
              <a:t>x</a:t>
            </a:r>
            <a:r>
              <a:rPr sz="1519" spc="-5" baseline="-20576" dirty="0" err="1" smtClean="0">
                <a:solidFill>
                  <a:prstClr val="black"/>
                </a:solidFill>
                <a:cs typeface="Calibri"/>
              </a:rPr>
              <a:t>k</a:t>
            </a:r>
            <a:r>
              <a:rPr sz="1519" spc="129" baseline="-20576" dirty="0" smtClean="0">
                <a:solidFill>
                  <a:prstClr val="black"/>
                </a:solidFill>
                <a:cs typeface="Calibri"/>
              </a:rPr>
              <a:t> </a:t>
            </a:r>
            <a:r>
              <a:rPr sz="1500" spc="-11" dirty="0">
                <a:solidFill>
                  <a:prstClr val="black"/>
                </a:solidFill>
                <a:cs typeface="Calibri"/>
              </a:rPr>
              <a:t>+1</a:t>
            </a:r>
            <a:endParaRPr sz="1500" dirty="0">
              <a:solidFill>
                <a:prstClr val="black"/>
              </a:solidFill>
              <a:cs typeface="Calibri"/>
            </a:endParaRPr>
          </a:p>
          <a:p>
            <a:pPr marL="28575">
              <a:spcBef>
                <a:spcPts val="363"/>
              </a:spcBef>
            </a:pPr>
            <a:r>
              <a:rPr lang="en-US" sz="2250" spc="-17" baseline="13888" dirty="0" smtClean="0">
                <a:solidFill>
                  <a:prstClr val="black"/>
                </a:solidFill>
                <a:cs typeface="Calibri"/>
              </a:rPr>
              <a:t>y</a:t>
            </a:r>
            <a:r>
              <a:rPr sz="1013" spc="-11" dirty="0" smtClean="0">
                <a:solidFill>
                  <a:prstClr val="black"/>
                </a:solidFill>
                <a:cs typeface="Calibri"/>
              </a:rPr>
              <a:t>k+1</a:t>
            </a:r>
            <a:r>
              <a:rPr sz="1013" spc="-15" dirty="0" smtClean="0">
                <a:solidFill>
                  <a:prstClr val="black"/>
                </a:solidFill>
                <a:cs typeface="Calibri"/>
              </a:rPr>
              <a:t> </a:t>
            </a:r>
            <a:r>
              <a:rPr sz="2250" spc="-5" baseline="13888" dirty="0">
                <a:solidFill>
                  <a:prstClr val="black"/>
                </a:solidFill>
                <a:cs typeface="Calibri"/>
              </a:rPr>
              <a:t>=</a:t>
            </a:r>
            <a:r>
              <a:rPr sz="2250" spc="-39" baseline="13888" dirty="0">
                <a:solidFill>
                  <a:prstClr val="black"/>
                </a:solidFill>
                <a:cs typeface="Calibri"/>
              </a:rPr>
              <a:t> </a:t>
            </a:r>
            <a:r>
              <a:rPr lang="en-US" sz="2250" spc="-11" baseline="13888" dirty="0" err="1" smtClean="0">
                <a:solidFill>
                  <a:prstClr val="black"/>
                </a:solidFill>
                <a:cs typeface="Calibri"/>
              </a:rPr>
              <a:t>y</a:t>
            </a:r>
            <a:r>
              <a:rPr sz="1013" spc="-8" dirty="0" err="1" smtClean="0">
                <a:solidFill>
                  <a:prstClr val="black"/>
                </a:solidFill>
                <a:cs typeface="Calibri"/>
              </a:rPr>
              <a:t>k</a:t>
            </a:r>
            <a:endParaRPr sz="1013" dirty="0">
              <a:solidFill>
                <a:prstClr val="black"/>
              </a:solidFill>
              <a:cs typeface="Calibri"/>
            </a:endParaRPr>
          </a:p>
        </p:txBody>
      </p:sp>
      <p:sp>
        <p:nvSpPr>
          <p:cNvPr id="7" name="object 7"/>
          <p:cNvSpPr txBox="1"/>
          <p:nvPr/>
        </p:nvSpPr>
        <p:spPr>
          <a:xfrm>
            <a:off x="2821306" y="885253"/>
            <a:ext cx="2431256" cy="377989"/>
          </a:xfrm>
          <a:prstGeom prst="rect">
            <a:avLst/>
          </a:prstGeom>
        </p:spPr>
        <p:txBody>
          <a:bodyPr vert="horz" wrap="square" lIns="0" tIns="8573" rIns="0" bIns="0" rtlCol="0">
            <a:spAutoFit/>
          </a:bodyPr>
          <a:lstStyle/>
          <a:p>
            <a:pPr marL="28575">
              <a:spcBef>
                <a:spcPts val="68"/>
              </a:spcBef>
            </a:pPr>
            <a:r>
              <a:rPr lang="en-US" sz="2400" b="1" spc="8" dirty="0" smtClean="0">
                <a:solidFill>
                  <a:prstClr val="black"/>
                </a:solidFill>
                <a:cs typeface="Calibri"/>
              </a:rPr>
              <a:t>p</a:t>
            </a:r>
            <a:r>
              <a:rPr sz="2363" b="1" spc="11" baseline="-19841" dirty="0" smtClean="0">
                <a:solidFill>
                  <a:prstClr val="black"/>
                </a:solidFill>
                <a:cs typeface="Calibri"/>
              </a:rPr>
              <a:t>k+1</a:t>
            </a:r>
            <a:r>
              <a:rPr sz="2363" b="1" spc="259" baseline="-19841" dirty="0" smtClean="0">
                <a:solidFill>
                  <a:prstClr val="black"/>
                </a:solidFill>
                <a:cs typeface="Calibri"/>
              </a:rPr>
              <a:t> </a:t>
            </a:r>
            <a:r>
              <a:rPr sz="2400" b="1" spc="-4" dirty="0">
                <a:solidFill>
                  <a:prstClr val="black"/>
                </a:solidFill>
                <a:cs typeface="Calibri"/>
              </a:rPr>
              <a:t>=</a:t>
            </a:r>
            <a:r>
              <a:rPr sz="2400" b="1" dirty="0">
                <a:solidFill>
                  <a:prstClr val="black"/>
                </a:solidFill>
                <a:cs typeface="Calibri"/>
              </a:rPr>
              <a:t> </a:t>
            </a:r>
            <a:r>
              <a:rPr lang="en-US" sz="2400" b="1" spc="8" dirty="0" err="1" smtClean="0">
                <a:solidFill>
                  <a:prstClr val="black"/>
                </a:solidFill>
                <a:cs typeface="Calibri"/>
              </a:rPr>
              <a:t>p</a:t>
            </a:r>
            <a:r>
              <a:rPr sz="2363" b="1" spc="11" baseline="-19841" dirty="0" err="1" smtClean="0">
                <a:solidFill>
                  <a:prstClr val="black"/>
                </a:solidFill>
                <a:cs typeface="Calibri"/>
              </a:rPr>
              <a:t>k</a:t>
            </a:r>
            <a:r>
              <a:rPr sz="2363" b="1" spc="269" baseline="-19841" dirty="0" smtClean="0">
                <a:solidFill>
                  <a:prstClr val="black"/>
                </a:solidFill>
                <a:cs typeface="Calibri"/>
              </a:rPr>
              <a:t> </a:t>
            </a:r>
            <a:r>
              <a:rPr sz="2400" b="1" spc="-4" dirty="0">
                <a:solidFill>
                  <a:prstClr val="black"/>
                </a:solidFill>
                <a:cs typeface="Calibri"/>
              </a:rPr>
              <a:t>+</a:t>
            </a:r>
            <a:r>
              <a:rPr sz="2400" b="1" dirty="0">
                <a:solidFill>
                  <a:prstClr val="black"/>
                </a:solidFill>
                <a:cs typeface="Calibri"/>
              </a:rPr>
              <a:t> </a:t>
            </a:r>
            <a:r>
              <a:rPr sz="2400" b="1" dirty="0" smtClean="0">
                <a:solidFill>
                  <a:prstClr val="black"/>
                </a:solidFill>
                <a:cs typeface="Calibri"/>
              </a:rPr>
              <a:t>2</a:t>
            </a:r>
            <a:r>
              <a:rPr lang="en-US" sz="2400" b="1" dirty="0" smtClean="0">
                <a:solidFill>
                  <a:prstClr val="black"/>
                </a:solidFill>
                <a:cs typeface="Calibri"/>
              </a:rPr>
              <a:t>x</a:t>
            </a:r>
            <a:r>
              <a:rPr sz="2363" b="1" baseline="-19841" dirty="0" smtClean="0">
                <a:solidFill>
                  <a:prstClr val="black"/>
                </a:solidFill>
                <a:cs typeface="Calibri"/>
              </a:rPr>
              <a:t>k+1</a:t>
            </a:r>
            <a:r>
              <a:rPr sz="2363" b="1" spc="293" baseline="-19841" dirty="0" smtClean="0">
                <a:solidFill>
                  <a:prstClr val="black"/>
                </a:solidFill>
                <a:cs typeface="Calibri"/>
              </a:rPr>
              <a:t> </a:t>
            </a:r>
            <a:r>
              <a:rPr sz="2400" b="1" spc="-4" dirty="0">
                <a:solidFill>
                  <a:prstClr val="black"/>
                </a:solidFill>
                <a:cs typeface="Calibri"/>
              </a:rPr>
              <a:t>+</a:t>
            </a:r>
            <a:r>
              <a:rPr sz="2400" b="1" dirty="0">
                <a:solidFill>
                  <a:prstClr val="black"/>
                </a:solidFill>
                <a:cs typeface="Calibri"/>
              </a:rPr>
              <a:t> </a:t>
            </a:r>
            <a:r>
              <a:rPr sz="2400" b="1" spc="-4" dirty="0">
                <a:solidFill>
                  <a:prstClr val="black"/>
                </a:solidFill>
                <a:cs typeface="Calibri"/>
              </a:rPr>
              <a:t>1</a:t>
            </a:r>
            <a:endParaRPr sz="2400" dirty="0">
              <a:solidFill>
                <a:prstClr val="black"/>
              </a:solidFill>
              <a:cs typeface="Calibri"/>
            </a:endParaRPr>
          </a:p>
        </p:txBody>
      </p:sp>
      <p:sp>
        <p:nvSpPr>
          <p:cNvPr id="8" name="object 8"/>
          <p:cNvSpPr/>
          <p:nvPr/>
        </p:nvSpPr>
        <p:spPr>
          <a:xfrm>
            <a:off x="5753100" y="229552"/>
            <a:ext cx="3115628" cy="1084898"/>
          </a:xfrm>
          <a:custGeom>
            <a:avLst/>
            <a:gdLst/>
            <a:ahLst/>
            <a:cxnLst/>
            <a:rect l="l" t="t" r="r" b="b"/>
            <a:pathLst>
              <a:path w="4154170" h="1446530">
                <a:moveTo>
                  <a:pt x="0" y="1446529"/>
                </a:moveTo>
                <a:lnTo>
                  <a:pt x="4153661" y="1446529"/>
                </a:lnTo>
                <a:lnTo>
                  <a:pt x="4153661" y="0"/>
                </a:lnTo>
                <a:lnTo>
                  <a:pt x="0" y="0"/>
                </a:lnTo>
                <a:lnTo>
                  <a:pt x="0" y="1446529"/>
                </a:lnTo>
                <a:close/>
              </a:path>
            </a:pathLst>
          </a:custGeom>
          <a:ln w="9525">
            <a:solidFill>
              <a:srgbClr val="FFC000"/>
            </a:solidFill>
          </a:ln>
        </p:spPr>
        <p:txBody>
          <a:bodyPr wrap="square" lIns="0" tIns="0" rIns="0" bIns="0" rtlCol="0"/>
          <a:lstStyle/>
          <a:p>
            <a:endParaRPr sz="1350">
              <a:solidFill>
                <a:prstClr val="black"/>
              </a:solidFill>
            </a:endParaRPr>
          </a:p>
        </p:txBody>
      </p:sp>
      <p:sp>
        <p:nvSpPr>
          <p:cNvPr id="9" name="object 9"/>
          <p:cNvSpPr txBox="1"/>
          <p:nvPr/>
        </p:nvSpPr>
        <p:spPr>
          <a:xfrm>
            <a:off x="5794248" y="243078"/>
            <a:ext cx="1128713" cy="701154"/>
          </a:xfrm>
          <a:prstGeom prst="rect">
            <a:avLst/>
          </a:prstGeom>
        </p:spPr>
        <p:txBody>
          <a:bodyPr vert="horz" wrap="square" lIns="0" tIns="8573" rIns="0" bIns="0" rtlCol="0">
            <a:spAutoFit/>
          </a:bodyPr>
          <a:lstStyle/>
          <a:p>
            <a:pPr marL="28575" marR="22860">
              <a:spcBef>
                <a:spcPts val="68"/>
              </a:spcBef>
            </a:pPr>
            <a:r>
              <a:rPr sz="1500" b="1" spc="-8" dirty="0">
                <a:solidFill>
                  <a:prstClr val="black"/>
                </a:solidFill>
                <a:cs typeface="Calibri"/>
              </a:rPr>
              <a:t>Case </a:t>
            </a:r>
            <a:r>
              <a:rPr sz="1500" b="1" spc="-4" dirty="0">
                <a:solidFill>
                  <a:prstClr val="black"/>
                </a:solidFill>
                <a:cs typeface="Calibri"/>
              </a:rPr>
              <a:t>2: </a:t>
            </a:r>
            <a:r>
              <a:rPr sz="1500" b="1" spc="-8" dirty="0">
                <a:solidFill>
                  <a:prstClr val="black"/>
                </a:solidFill>
                <a:cs typeface="Calibri"/>
              </a:rPr>
              <a:t>Pk </a:t>
            </a:r>
            <a:r>
              <a:rPr sz="1500" b="1" spc="-4" dirty="0">
                <a:solidFill>
                  <a:prstClr val="black"/>
                </a:solidFill>
                <a:cs typeface="Calibri"/>
              </a:rPr>
              <a:t>≥ 0 </a:t>
            </a:r>
            <a:r>
              <a:rPr sz="1500" b="1" spc="-334" dirty="0">
                <a:solidFill>
                  <a:prstClr val="black"/>
                </a:solidFill>
                <a:cs typeface="Calibri"/>
              </a:rPr>
              <a:t> </a:t>
            </a:r>
            <a:r>
              <a:rPr lang="en-US" sz="1500" spc="-8" dirty="0" smtClean="0">
                <a:solidFill>
                  <a:prstClr val="black"/>
                </a:solidFill>
                <a:cs typeface="Calibri"/>
              </a:rPr>
              <a:t>x</a:t>
            </a:r>
            <a:r>
              <a:rPr sz="1519" spc="-11" baseline="-20576" dirty="0" smtClean="0">
                <a:solidFill>
                  <a:prstClr val="black"/>
                </a:solidFill>
                <a:cs typeface="Calibri"/>
              </a:rPr>
              <a:t>k+1</a:t>
            </a:r>
            <a:r>
              <a:rPr sz="1519" spc="-5" baseline="-20576" dirty="0" smtClean="0">
                <a:solidFill>
                  <a:prstClr val="black"/>
                </a:solidFill>
                <a:cs typeface="Calibri"/>
              </a:rPr>
              <a:t> </a:t>
            </a:r>
            <a:r>
              <a:rPr sz="1500" spc="-4" dirty="0">
                <a:solidFill>
                  <a:prstClr val="black"/>
                </a:solidFill>
                <a:cs typeface="Calibri"/>
              </a:rPr>
              <a:t>= </a:t>
            </a:r>
            <a:r>
              <a:rPr lang="en-US" sz="1500" spc="-4" dirty="0" err="1" smtClean="0">
                <a:solidFill>
                  <a:prstClr val="black"/>
                </a:solidFill>
                <a:cs typeface="Calibri"/>
              </a:rPr>
              <a:t>x</a:t>
            </a:r>
            <a:r>
              <a:rPr sz="1519" spc="-5" baseline="-20576" dirty="0" err="1" smtClean="0">
                <a:solidFill>
                  <a:prstClr val="black"/>
                </a:solidFill>
                <a:cs typeface="Calibri"/>
              </a:rPr>
              <a:t>k</a:t>
            </a:r>
            <a:r>
              <a:rPr sz="1519" spc="-5" baseline="-20576" dirty="0" smtClean="0">
                <a:solidFill>
                  <a:prstClr val="black"/>
                </a:solidFill>
                <a:cs typeface="Calibri"/>
              </a:rPr>
              <a:t> </a:t>
            </a:r>
            <a:r>
              <a:rPr sz="1500" spc="-11" dirty="0">
                <a:solidFill>
                  <a:prstClr val="black"/>
                </a:solidFill>
                <a:cs typeface="Calibri"/>
              </a:rPr>
              <a:t>+1 </a:t>
            </a:r>
            <a:r>
              <a:rPr sz="1500" spc="-8" dirty="0">
                <a:solidFill>
                  <a:prstClr val="black"/>
                </a:solidFill>
                <a:cs typeface="Calibri"/>
              </a:rPr>
              <a:t> </a:t>
            </a:r>
            <a:r>
              <a:rPr lang="en-US" sz="1500" spc="-11" dirty="0" smtClean="0">
                <a:solidFill>
                  <a:prstClr val="black"/>
                </a:solidFill>
                <a:cs typeface="Calibri"/>
              </a:rPr>
              <a:t>y</a:t>
            </a:r>
            <a:r>
              <a:rPr sz="1519" spc="-17" baseline="-20576" dirty="0" smtClean="0">
                <a:solidFill>
                  <a:prstClr val="black"/>
                </a:solidFill>
                <a:cs typeface="Calibri"/>
              </a:rPr>
              <a:t>k+1</a:t>
            </a:r>
            <a:r>
              <a:rPr sz="1519" spc="-11" baseline="-20576" dirty="0" smtClean="0">
                <a:solidFill>
                  <a:prstClr val="black"/>
                </a:solidFill>
                <a:cs typeface="Calibri"/>
              </a:rPr>
              <a:t> </a:t>
            </a:r>
            <a:r>
              <a:rPr sz="1500" spc="-4" dirty="0">
                <a:solidFill>
                  <a:prstClr val="black"/>
                </a:solidFill>
                <a:cs typeface="Calibri"/>
              </a:rPr>
              <a:t>=</a:t>
            </a:r>
            <a:r>
              <a:rPr sz="1500" spc="-19" dirty="0">
                <a:solidFill>
                  <a:prstClr val="black"/>
                </a:solidFill>
                <a:cs typeface="Calibri"/>
              </a:rPr>
              <a:t> </a:t>
            </a:r>
            <a:r>
              <a:rPr lang="en-US" sz="1500" spc="-8" dirty="0" err="1" smtClean="0">
                <a:solidFill>
                  <a:prstClr val="black"/>
                </a:solidFill>
                <a:cs typeface="Calibri"/>
              </a:rPr>
              <a:t>y</a:t>
            </a:r>
            <a:r>
              <a:rPr sz="1519" spc="-11" baseline="-20576" dirty="0" err="1" smtClean="0">
                <a:solidFill>
                  <a:prstClr val="black"/>
                </a:solidFill>
                <a:cs typeface="Calibri"/>
              </a:rPr>
              <a:t>k</a:t>
            </a:r>
            <a:r>
              <a:rPr sz="1519" spc="-11" baseline="-20576" dirty="0" smtClean="0">
                <a:solidFill>
                  <a:prstClr val="black"/>
                </a:solidFill>
                <a:cs typeface="Calibri"/>
              </a:rPr>
              <a:t> </a:t>
            </a:r>
            <a:r>
              <a:rPr sz="1500" spc="-4" dirty="0">
                <a:solidFill>
                  <a:prstClr val="black"/>
                </a:solidFill>
                <a:cs typeface="Calibri"/>
              </a:rPr>
              <a:t>-</a:t>
            </a:r>
            <a:r>
              <a:rPr sz="1500" spc="4" dirty="0">
                <a:solidFill>
                  <a:prstClr val="black"/>
                </a:solidFill>
                <a:cs typeface="Calibri"/>
              </a:rPr>
              <a:t> </a:t>
            </a:r>
            <a:r>
              <a:rPr sz="1500" spc="-4" dirty="0">
                <a:solidFill>
                  <a:prstClr val="black"/>
                </a:solidFill>
                <a:cs typeface="Calibri"/>
              </a:rPr>
              <a:t>1</a:t>
            </a:r>
            <a:endParaRPr sz="1500" dirty="0">
              <a:solidFill>
                <a:prstClr val="black"/>
              </a:solidFill>
              <a:cs typeface="Calibri"/>
            </a:endParaRPr>
          </a:p>
        </p:txBody>
      </p:sp>
      <p:sp>
        <p:nvSpPr>
          <p:cNvPr id="10" name="object 10"/>
          <p:cNvSpPr txBox="1"/>
          <p:nvPr/>
        </p:nvSpPr>
        <p:spPr>
          <a:xfrm>
            <a:off x="5794248" y="986218"/>
            <a:ext cx="462915" cy="333264"/>
          </a:xfrm>
          <a:prstGeom prst="rect">
            <a:avLst/>
          </a:prstGeom>
        </p:spPr>
        <p:txBody>
          <a:bodyPr vert="horz" wrap="square" lIns="0" tIns="10001" rIns="0" bIns="0" rtlCol="0">
            <a:spAutoFit/>
          </a:bodyPr>
          <a:lstStyle/>
          <a:p>
            <a:pPr marL="28575">
              <a:spcBef>
                <a:spcPts val="79"/>
              </a:spcBef>
            </a:pPr>
            <a:r>
              <a:rPr lang="en-US" sz="3150" b="1" baseline="12896" dirty="0" smtClean="0">
                <a:solidFill>
                  <a:prstClr val="black"/>
                </a:solidFill>
                <a:cs typeface="Calibri"/>
              </a:rPr>
              <a:t>p</a:t>
            </a:r>
            <a:r>
              <a:rPr sz="1388" b="1" dirty="0" smtClean="0">
                <a:solidFill>
                  <a:prstClr val="black"/>
                </a:solidFill>
                <a:cs typeface="Calibri"/>
              </a:rPr>
              <a:t>k+1</a:t>
            </a:r>
            <a:endParaRPr sz="1388" dirty="0">
              <a:solidFill>
                <a:prstClr val="black"/>
              </a:solidFill>
              <a:cs typeface="Calibri"/>
            </a:endParaRPr>
          </a:p>
        </p:txBody>
      </p:sp>
      <p:sp>
        <p:nvSpPr>
          <p:cNvPr id="11" name="object 11"/>
          <p:cNvSpPr txBox="1"/>
          <p:nvPr/>
        </p:nvSpPr>
        <p:spPr>
          <a:xfrm>
            <a:off x="6480238" y="922210"/>
            <a:ext cx="2280285" cy="333264"/>
          </a:xfrm>
          <a:prstGeom prst="rect">
            <a:avLst/>
          </a:prstGeom>
        </p:spPr>
        <p:txBody>
          <a:bodyPr vert="horz" wrap="square" lIns="0" tIns="10001" rIns="0" bIns="0" rtlCol="0">
            <a:spAutoFit/>
          </a:bodyPr>
          <a:lstStyle/>
          <a:p>
            <a:pPr marL="28575">
              <a:spcBef>
                <a:spcPts val="79"/>
              </a:spcBef>
            </a:pPr>
            <a:r>
              <a:rPr sz="2100" b="1" dirty="0">
                <a:solidFill>
                  <a:prstClr val="black"/>
                </a:solidFill>
                <a:cs typeface="Calibri"/>
              </a:rPr>
              <a:t>=</a:t>
            </a:r>
            <a:r>
              <a:rPr sz="2100" b="1" spc="-8" dirty="0">
                <a:solidFill>
                  <a:prstClr val="black"/>
                </a:solidFill>
                <a:cs typeface="Calibri"/>
              </a:rPr>
              <a:t> </a:t>
            </a:r>
            <a:r>
              <a:rPr lang="en-US" sz="2100" b="1" spc="-4" dirty="0" smtClean="0">
                <a:solidFill>
                  <a:prstClr val="black"/>
                </a:solidFill>
                <a:cs typeface="Calibri"/>
              </a:rPr>
              <a:t>p</a:t>
            </a:r>
            <a:r>
              <a:rPr sz="2081" b="1" spc="-5" baseline="-19519" dirty="0" smtClean="0">
                <a:solidFill>
                  <a:prstClr val="black"/>
                </a:solidFill>
                <a:cs typeface="Calibri"/>
              </a:rPr>
              <a:t>k</a:t>
            </a:r>
            <a:r>
              <a:rPr sz="2100" b="1" spc="-4" dirty="0" smtClean="0">
                <a:solidFill>
                  <a:prstClr val="black"/>
                </a:solidFill>
                <a:cs typeface="Calibri"/>
              </a:rPr>
              <a:t>+2</a:t>
            </a:r>
            <a:r>
              <a:rPr lang="en-US" sz="2100" b="1" spc="-4" dirty="0" smtClean="0">
                <a:solidFill>
                  <a:prstClr val="black"/>
                </a:solidFill>
                <a:cs typeface="Calibri"/>
              </a:rPr>
              <a:t>x</a:t>
            </a:r>
            <a:r>
              <a:rPr sz="2081" b="1" spc="-5" baseline="-19519" dirty="0" smtClean="0">
                <a:solidFill>
                  <a:prstClr val="black"/>
                </a:solidFill>
                <a:cs typeface="Calibri"/>
              </a:rPr>
              <a:t>k+1</a:t>
            </a:r>
            <a:r>
              <a:rPr sz="2081" b="1" spc="264" baseline="-19519" dirty="0" smtClean="0">
                <a:solidFill>
                  <a:prstClr val="black"/>
                </a:solidFill>
                <a:cs typeface="Calibri"/>
              </a:rPr>
              <a:t> </a:t>
            </a:r>
            <a:r>
              <a:rPr sz="2100" b="1" dirty="0">
                <a:solidFill>
                  <a:prstClr val="black"/>
                </a:solidFill>
                <a:cs typeface="Calibri"/>
              </a:rPr>
              <a:t>–</a:t>
            </a:r>
            <a:r>
              <a:rPr sz="2100" b="1" spc="4" dirty="0">
                <a:solidFill>
                  <a:prstClr val="black"/>
                </a:solidFill>
                <a:cs typeface="Calibri"/>
              </a:rPr>
              <a:t> </a:t>
            </a:r>
            <a:r>
              <a:rPr sz="2100" b="1" dirty="0" smtClean="0">
                <a:solidFill>
                  <a:prstClr val="black"/>
                </a:solidFill>
                <a:cs typeface="Calibri"/>
              </a:rPr>
              <a:t>2</a:t>
            </a:r>
            <a:r>
              <a:rPr lang="en-US" sz="2100" b="1" dirty="0" smtClean="0">
                <a:solidFill>
                  <a:prstClr val="black"/>
                </a:solidFill>
                <a:cs typeface="Calibri"/>
              </a:rPr>
              <a:t>y</a:t>
            </a:r>
            <a:r>
              <a:rPr sz="2081" b="1" baseline="-19519" dirty="0" smtClean="0">
                <a:solidFill>
                  <a:prstClr val="black"/>
                </a:solidFill>
                <a:cs typeface="Calibri"/>
              </a:rPr>
              <a:t>k+1</a:t>
            </a:r>
            <a:r>
              <a:rPr sz="2081" b="1" spc="242" baseline="-19519" dirty="0" smtClean="0">
                <a:solidFill>
                  <a:prstClr val="black"/>
                </a:solidFill>
                <a:cs typeface="Calibri"/>
              </a:rPr>
              <a:t> </a:t>
            </a:r>
            <a:r>
              <a:rPr sz="2100" b="1" spc="-8" dirty="0">
                <a:solidFill>
                  <a:prstClr val="black"/>
                </a:solidFill>
                <a:cs typeface="Calibri"/>
              </a:rPr>
              <a:t>+1</a:t>
            </a:r>
            <a:endParaRPr sz="2100" dirty="0">
              <a:solidFill>
                <a:prstClr val="black"/>
              </a:solidFill>
              <a:cs typeface="Calibri"/>
            </a:endParaRPr>
          </a:p>
        </p:txBody>
      </p:sp>
      <p:sp>
        <p:nvSpPr>
          <p:cNvPr id="12" name="object 12"/>
          <p:cNvSpPr txBox="1"/>
          <p:nvPr/>
        </p:nvSpPr>
        <p:spPr>
          <a:xfrm>
            <a:off x="2783204" y="1451420"/>
            <a:ext cx="391001" cy="217367"/>
          </a:xfrm>
          <a:prstGeom prst="rect">
            <a:avLst/>
          </a:prstGeom>
        </p:spPr>
        <p:txBody>
          <a:bodyPr vert="horz" wrap="square" lIns="0" tIns="9525" rIns="0" bIns="0" rtlCol="0">
            <a:spAutoFit/>
          </a:bodyPr>
          <a:lstStyle/>
          <a:p>
            <a:pPr marL="9525">
              <a:spcBef>
                <a:spcPts val="75"/>
              </a:spcBef>
            </a:pPr>
            <a:r>
              <a:rPr sz="1350" spc="4" dirty="0">
                <a:solidFill>
                  <a:prstClr val="black"/>
                </a:solidFill>
                <a:cs typeface="Calibri"/>
              </a:rPr>
              <a:t>T</a:t>
            </a:r>
            <a:r>
              <a:rPr sz="1350" spc="-8" dirty="0">
                <a:solidFill>
                  <a:prstClr val="black"/>
                </a:solidFill>
                <a:cs typeface="Calibri"/>
              </a:rPr>
              <a:t>hus</a:t>
            </a:r>
            <a:r>
              <a:rPr sz="1350" dirty="0">
                <a:solidFill>
                  <a:prstClr val="black"/>
                </a:solidFill>
                <a:cs typeface="Calibri"/>
              </a:rPr>
              <a:t>,</a:t>
            </a:r>
          </a:p>
        </p:txBody>
      </p:sp>
      <p:graphicFrame>
        <p:nvGraphicFramePr>
          <p:cNvPr id="13" name="object 13"/>
          <p:cNvGraphicFramePr>
            <a:graphicFrameLocks noGrp="1"/>
          </p:cNvGraphicFramePr>
          <p:nvPr>
            <p:extLst>
              <p:ext uri="{D42A27DB-BD31-4B8C-83A1-F6EECF244321}">
                <p14:modId xmlns="" xmlns:p14="http://schemas.microsoft.com/office/powerpoint/2010/main" val="3121860293"/>
              </p:ext>
            </p:extLst>
          </p:nvPr>
        </p:nvGraphicFramePr>
        <p:xfrm>
          <a:off x="1944913" y="2016252"/>
          <a:ext cx="7837169" cy="3600780"/>
        </p:xfrm>
        <a:graphic>
          <a:graphicData uri="http://schemas.openxmlformats.org/drawingml/2006/table">
            <a:tbl>
              <a:tblPr firstRow="1" bandRow="1">
                <a:tableStyleId>{2D5ABB26-0587-4C30-8999-92F81FD0307C}</a:tableStyleId>
              </a:tblPr>
              <a:tblGrid>
                <a:gridCol w="528881"/>
                <a:gridCol w="3056149"/>
                <a:gridCol w="1117273"/>
                <a:gridCol w="1567433"/>
                <a:gridCol w="1567433"/>
              </a:tblGrid>
              <a:tr h="450096">
                <a:tc>
                  <a:txBody>
                    <a:bodyPr/>
                    <a:lstStyle/>
                    <a:p>
                      <a:pPr algn="ctr">
                        <a:lnSpc>
                          <a:spcPct val="100000"/>
                        </a:lnSpc>
                        <a:spcBef>
                          <a:spcPts val="250"/>
                        </a:spcBef>
                      </a:pPr>
                      <a:r>
                        <a:rPr lang="en-US" sz="1600" b="1" dirty="0" smtClean="0">
                          <a:latin typeface="Calibri"/>
                          <a:cs typeface="Calibri"/>
                        </a:rPr>
                        <a:t>k</a:t>
                      </a:r>
                      <a:endParaRPr sz="1600"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50"/>
                        </a:spcBef>
                      </a:pPr>
                      <a:r>
                        <a:rPr lang="en-US" sz="1600" b="1" baseline="0" dirty="0" err="1" smtClean="0">
                          <a:latin typeface="Calibri"/>
                          <a:cs typeface="Calibri"/>
                        </a:rPr>
                        <a:t>p</a:t>
                      </a:r>
                      <a:r>
                        <a:rPr sz="1600" b="1" baseline="-20833" dirty="0" err="1" smtClean="0">
                          <a:latin typeface="Calibri"/>
                          <a:cs typeface="Calibri"/>
                        </a:rPr>
                        <a:t>K</a:t>
                      </a:r>
                      <a:endParaRPr sz="1600" baseline="-20833"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680"/>
                        </a:spcBef>
                      </a:pPr>
                      <a:r>
                        <a:rPr sz="1600" b="1" baseline="13888" dirty="0">
                          <a:latin typeface="Calibri"/>
                          <a:cs typeface="Calibri"/>
                        </a:rPr>
                        <a:t>X</a:t>
                      </a:r>
                      <a:r>
                        <a:rPr sz="1600" b="1" spc="-75" baseline="13888" dirty="0">
                          <a:latin typeface="Calibri"/>
                          <a:cs typeface="Calibri"/>
                        </a:rPr>
                        <a:t> </a:t>
                      </a:r>
                      <a:r>
                        <a:rPr sz="1600" b="1" baseline="-25000" dirty="0">
                          <a:latin typeface="Calibri"/>
                          <a:cs typeface="Calibri"/>
                        </a:rPr>
                        <a:t>k+1</a:t>
                      </a:r>
                      <a:endParaRPr sz="1600" baseline="-25000" dirty="0">
                        <a:latin typeface="Calibri"/>
                        <a:cs typeface="Calibri"/>
                      </a:endParaRPr>
                    </a:p>
                  </a:txBody>
                  <a:tcPr marL="0" marR="0" marT="647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ct val="100000"/>
                        </a:lnSpc>
                        <a:spcBef>
                          <a:spcPts val="680"/>
                        </a:spcBef>
                      </a:pPr>
                      <a:r>
                        <a:rPr lang="en-US" sz="1600" b="1" spc="0" baseline="13888" dirty="0" smtClean="0">
                          <a:latin typeface="Calibri"/>
                          <a:cs typeface="Calibri"/>
                        </a:rPr>
                        <a:t>y</a:t>
                      </a:r>
                      <a:r>
                        <a:rPr sz="1600" b="1" spc="-60" baseline="13888" dirty="0" smtClean="0">
                          <a:latin typeface="Calibri"/>
                          <a:cs typeface="Calibri"/>
                        </a:rPr>
                        <a:t> </a:t>
                      </a:r>
                      <a:r>
                        <a:rPr sz="1600" b="1" baseline="-25000" dirty="0">
                          <a:latin typeface="Calibri"/>
                          <a:cs typeface="Calibri"/>
                        </a:rPr>
                        <a:t>k+1</a:t>
                      </a:r>
                      <a:endParaRPr sz="1600" baseline="-25000" dirty="0">
                        <a:latin typeface="Calibri"/>
                        <a:cs typeface="Calibri"/>
                      </a:endParaRPr>
                    </a:p>
                  </a:txBody>
                  <a:tcPr marL="0" marR="0" marT="647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4790">
                        <a:lnSpc>
                          <a:spcPct val="100000"/>
                        </a:lnSpc>
                        <a:spcBef>
                          <a:spcPts val="680"/>
                        </a:spcBef>
                      </a:pPr>
                      <a:r>
                        <a:rPr sz="1600" b="1" baseline="13888" dirty="0">
                          <a:latin typeface="Calibri"/>
                          <a:cs typeface="Calibri"/>
                        </a:rPr>
                        <a:t>(</a:t>
                      </a:r>
                      <a:r>
                        <a:rPr sz="1600" b="1" spc="-7" baseline="13888" dirty="0">
                          <a:latin typeface="Calibri"/>
                          <a:cs typeface="Calibri"/>
                        </a:rPr>
                        <a:t> </a:t>
                      </a:r>
                      <a:r>
                        <a:rPr lang="en-US" sz="1600" b="1" spc="0" baseline="13888" dirty="0" smtClean="0">
                          <a:latin typeface="Calibri"/>
                          <a:cs typeface="Calibri"/>
                        </a:rPr>
                        <a:t>x</a:t>
                      </a:r>
                      <a:r>
                        <a:rPr sz="1600" b="1" spc="-30" baseline="13888" dirty="0" smtClean="0">
                          <a:latin typeface="Calibri"/>
                          <a:cs typeface="Calibri"/>
                        </a:rPr>
                        <a:t> </a:t>
                      </a:r>
                      <a:r>
                        <a:rPr sz="1600" b="1" spc="-5" baseline="-25000" dirty="0">
                          <a:latin typeface="Calibri"/>
                          <a:cs typeface="Calibri"/>
                        </a:rPr>
                        <a:t>k+1</a:t>
                      </a:r>
                      <a:r>
                        <a:rPr sz="1600" b="1" spc="-7" baseline="13888" dirty="0">
                          <a:latin typeface="Calibri"/>
                          <a:cs typeface="Calibri"/>
                        </a:rPr>
                        <a:t>,</a:t>
                      </a:r>
                      <a:r>
                        <a:rPr sz="1600" b="1" baseline="13888" dirty="0">
                          <a:latin typeface="Calibri"/>
                          <a:cs typeface="Calibri"/>
                        </a:rPr>
                        <a:t> </a:t>
                      </a:r>
                      <a:r>
                        <a:rPr lang="en-US" sz="1600" b="1" baseline="13888" dirty="0" smtClean="0">
                          <a:latin typeface="Calibri"/>
                          <a:cs typeface="Calibri"/>
                        </a:rPr>
                        <a:t>y</a:t>
                      </a:r>
                      <a:r>
                        <a:rPr sz="1600" b="1" spc="-15" baseline="13888" dirty="0" smtClean="0">
                          <a:latin typeface="Calibri"/>
                          <a:cs typeface="Calibri"/>
                        </a:rPr>
                        <a:t> </a:t>
                      </a:r>
                      <a:r>
                        <a:rPr sz="1600" b="1" spc="-5" baseline="-25000" dirty="0">
                          <a:latin typeface="Calibri"/>
                          <a:cs typeface="Calibri"/>
                        </a:rPr>
                        <a:t>k+1</a:t>
                      </a:r>
                      <a:r>
                        <a:rPr sz="1600" b="1" spc="-7" baseline="13888" dirty="0">
                          <a:latin typeface="Calibri"/>
                          <a:cs typeface="Calibri"/>
                        </a:rPr>
                        <a:t>)</a:t>
                      </a:r>
                      <a:endParaRPr sz="1600" baseline="13888" dirty="0">
                        <a:latin typeface="Calibri"/>
                        <a:cs typeface="Calibri"/>
                      </a:endParaRPr>
                    </a:p>
                  </a:txBody>
                  <a:tcPr marL="0" marR="0" marT="647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0096">
                <a:tc>
                  <a:txBody>
                    <a:bodyPr/>
                    <a:lstStyle/>
                    <a:p>
                      <a:pPr marL="90805">
                        <a:lnSpc>
                          <a:spcPct val="100000"/>
                        </a:lnSpc>
                        <a:spcBef>
                          <a:spcPts val="250"/>
                        </a:spcBef>
                      </a:pPr>
                      <a:r>
                        <a:rPr sz="1600" dirty="0">
                          <a:latin typeface="Calibri"/>
                          <a:cs typeface="Calibri"/>
                        </a:rPr>
                        <a:t>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600" dirty="0">
                          <a:latin typeface="Calibri"/>
                          <a:cs typeface="Calibri"/>
                        </a:rPr>
                        <a:t>-9</a:t>
                      </a: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0+1</a:t>
                      </a:r>
                      <a:r>
                        <a:rPr sz="1600" spc="-10" dirty="0">
                          <a:latin typeface="Calibri"/>
                          <a:cs typeface="Calibri"/>
                        </a:rPr>
                        <a:t> </a:t>
                      </a:r>
                      <a:r>
                        <a:rPr sz="1600" dirty="0">
                          <a:latin typeface="Calibri"/>
                          <a:cs typeface="Calibri"/>
                        </a:rPr>
                        <a:t>=</a:t>
                      </a:r>
                      <a:r>
                        <a:rPr sz="1600" spc="-35" dirty="0">
                          <a:latin typeface="Calibri"/>
                          <a:cs typeface="Calibri"/>
                        </a:rPr>
                        <a:t> </a:t>
                      </a:r>
                      <a:r>
                        <a:rPr sz="1600" dirty="0">
                          <a:latin typeface="Calibri"/>
                          <a:cs typeface="Calibri"/>
                        </a:rPr>
                        <a:t>1</a:t>
                      </a: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10</a:t>
                      </a:r>
                      <a:endParaRPr sz="1600"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0"/>
                        </a:spcBef>
                      </a:pPr>
                      <a:r>
                        <a:rPr sz="1600" dirty="0">
                          <a:latin typeface="Calibri"/>
                          <a:cs typeface="Calibri"/>
                        </a:rPr>
                        <a:t>(1,10)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0096">
                <a:tc>
                  <a:txBody>
                    <a:bodyPr/>
                    <a:lstStyle/>
                    <a:p>
                      <a:pPr marL="90805">
                        <a:lnSpc>
                          <a:spcPct val="100000"/>
                        </a:lnSpc>
                        <a:spcBef>
                          <a:spcPts val="250"/>
                        </a:spcBef>
                      </a:pPr>
                      <a:r>
                        <a:rPr sz="1600" dirty="0">
                          <a:latin typeface="Calibri"/>
                          <a:cs typeface="Calibri"/>
                        </a:rPr>
                        <a:t>1</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600" dirty="0">
                          <a:latin typeface="Calibri"/>
                          <a:cs typeface="Calibri"/>
                        </a:rPr>
                        <a:t>= -9</a:t>
                      </a:r>
                      <a:r>
                        <a:rPr sz="1600" spc="-15" dirty="0">
                          <a:latin typeface="Calibri"/>
                          <a:cs typeface="Calibri"/>
                        </a:rPr>
                        <a:t> </a:t>
                      </a:r>
                      <a:r>
                        <a:rPr sz="1600" dirty="0">
                          <a:latin typeface="Calibri"/>
                          <a:cs typeface="Calibri"/>
                        </a:rPr>
                        <a:t>+ </a:t>
                      </a:r>
                      <a:r>
                        <a:rPr sz="1600" spc="-5" dirty="0">
                          <a:latin typeface="Calibri"/>
                          <a:cs typeface="Calibri"/>
                        </a:rPr>
                        <a:t>2*1</a:t>
                      </a:r>
                      <a:r>
                        <a:rPr sz="1600" spc="-15" dirty="0">
                          <a:latin typeface="Calibri"/>
                          <a:cs typeface="Calibri"/>
                        </a:rPr>
                        <a:t> </a:t>
                      </a:r>
                      <a:r>
                        <a:rPr sz="1600" spc="-5" dirty="0">
                          <a:latin typeface="Calibri"/>
                          <a:cs typeface="Calibri"/>
                        </a:rPr>
                        <a:t>+1=</a:t>
                      </a:r>
                      <a:r>
                        <a:rPr sz="1600" spc="5" dirty="0">
                          <a:latin typeface="Calibri"/>
                          <a:cs typeface="Calibri"/>
                        </a:rPr>
                        <a:t> </a:t>
                      </a:r>
                      <a:r>
                        <a:rPr sz="1600" dirty="0">
                          <a:latin typeface="Calibri"/>
                          <a:cs typeface="Calibri"/>
                        </a:rPr>
                        <a:t>-6</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smtClean="0">
                          <a:latin typeface="Calibri"/>
                          <a:cs typeface="Calibri"/>
                        </a:rPr>
                        <a:t>1+</a:t>
                      </a:r>
                      <a:r>
                        <a:rPr lang="en-US" sz="1600" spc="-5" dirty="0" smtClean="0">
                          <a:latin typeface="Calibri"/>
                          <a:cs typeface="Calibri"/>
                        </a:rPr>
                        <a:t>1</a:t>
                      </a:r>
                      <a:r>
                        <a:rPr sz="1600" spc="-5" dirty="0" smtClean="0">
                          <a:latin typeface="Calibri"/>
                          <a:cs typeface="Calibri"/>
                        </a:rPr>
                        <a:t>=2</a:t>
                      </a:r>
                      <a:endParaRPr sz="1600"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10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0"/>
                        </a:spcBef>
                      </a:pPr>
                      <a:r>
                        <a:rPr sz="1600" dirty="0">
                          <a:latin typeface="Calibri"/>
                          <a:cs typeface="Calibri"/>
                        </a:rPr>
                        <a:t>(2,</a:t>
                      </a:r>
                      <a:r>
                        <a:rPr sz="1600" spc="-35" dirty="0">
                          <a:latin typeface="Calibri"/>
                          <a:cs typeface="Calibri"/>
                        </a:rPr>
                        <a:t> </a:t>
                      </a:r>
                      <a:r>
                        <a:rPr sz="1600" dirty="0">
                          <a:latin typeface="Calibri"/>
                          <a:cs typeface="Calibri"/>
                        </a:rPr>
                        <a:t>10)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0096">
                <a:tc>
                  <a:txBody>
                    <a:bodyPr/>
                    <a:lstStyle/>
                    <a:p>
                      <a:pPr marL="90805">
                        <a:lnSpc>
                          <a:spcPct val="100000"/>
                        </a:lnSpc>
                        <a:spcBef>
                          <a:spcPts val="250"/>
                        </a:spcBef>
                      </a:pPr>
                      <a:r>
                        <a:rPr sz="1600" dirty="0">
                          <a:latin typeface="Calibri"/>
                          <a:cs typeface="Calibri"/>
                        </a:rPr>
                        <a:t>2</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600" spc="-5" dirty="0">
                          <a:latin typeface="Calibri"/>
                          <a:cs typeface="Calibri"/>
                        </a:rPr>
                        <a:t>=-6</a:t>
                      </a:r>
                      <a:r>
                        <a:rPr sz="1600" dirty="0">
                          <a:latin typeface="Calibri"/>
                          <a:cs typeface="Calibri"/>
                        </a:rPr>
                        <a:t> +</a:t>
                      </a:r>
                      <a:r>
                        <a:rPr sz="1600" spc="-25" dirty="0">
                          <a:latin typeface="Calibri"/>
                          <a:cs typeface="Calibri"/>
                        </a:rPr>
                        <a:t> </a:t>
                      </a:r>
                      <a:r>
                        <a:rPr sz="1600" spc="-5" dirty="0">
                          <a:latin typeface="Calibri"/>
                          <a:cs typeface="Calibri"/>
                        </a:rPr>
                        <a:t>2*2</a:t>
                      </a:r>
                      <a:r>
                        <a:rPr sz="1600" spc="5" dirty="0">
                          <a:latin typeface="Calibri"/>
                          <a:cs typeface="Calibri"/>
                        </a:rPr>
                        <a:t> </a:t>
                      </a:r>
                      <a:r>
                        <a:rPr sz="1600" spc="-5" dirty="0">
                          <a:latin typeface="Calibri"/>
                          <a:cs typeface="Calibri"/>
                        </a:rPr>
                        <a:t>+1=</a:t>
                      </a:r>
                      <a:r>
                        <a:rPr sz="1600" spc="5" dirty="0">
                          <a:latin typeface="Calibri"/>
                          <a:cs typeface="Calibri"/>
                        </a:rPr>
                        <a:t> </a:t>
                      </a:r>
                      <a:r>
                        <a:rPr sz="1600" dirty="0">
                          <a:latin typeface="Calibri"/>
                          <a:cs typeface="Calibri"/>
                        </a:rPr>
                        <a:t>-1</a:t>
                      </a: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2+1=3</a:t>
                      </a:r>
                      <a:endParaRPr sz="1600"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10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0"/>
                        </a:spcBef>
                      </a:pPr>
                      <a:r>
                        <a:rPr sz="1600" dirty="0">
                          <a:latin typeface="Calibri"/>
                          <a:cs typeface="Calibri"/>
                        </a:rPr>
                        <a:t>(3,</a:t>
                      </a:r>
                      <a:r>
                        <a:rPr sz="1600" spc="-35" dirty="0">
                          <a:latin typeface="Calibri"/>
                          <a:cs typeface="Calibri"/>
                        </a:rPr>
                        <a:t> </a:t>
                      </a:r>
                      <a:r>
                        <a:rPr sz="1600" dirty="0">
                          <a:latin typeface="Calibri"/>
                          <a:cs typeface="Calibri"/>
                        </a:rPr>
                        <a:t>10)</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0096">
                <a:tc>
                  <a:txBody>
                    <a:bodyPr/>
                    <a:lstStyle/>
                    <a:p>
                      <a:pPr marL="90805">
                        <a:lnSpc>
                          <a:spcPct val="100000"/>
                        </a:lnSpc>
                        <a:spcBef>
                          <a:spcPts val="250"/>
                        </a:spcBef>
                      </a:pPr>
                      <a:r>
                        <a:rPr sz="1600" dirty="0">
                          <a:latin typeface="Calibri"/>
                          <a:cs typeface="Calibri"/>
                        </a:rPr>
                        <a:t>3</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600" spc="-5" dirty="0">
                          <a:latin typeface="Calibri"/>
                          <a:cs typeface="Calibri"/>
                        </a:rPr>
                        <a:t>=-1</a:t>
                      </a:r>
                      <a:r>
                        <a:rPr sz="1600" dirty="0">
                          <a:latin typeface="Calibri"/>
                          <a:cs typeface="Calibri"/>
                        </a:rPr>
                        <a:t> +</a:t>
                      </a:r>
                      <a:r>
                        <a:rPr sz="1600" spc="-25" dirty="0">
                          <a:latin typeface="Calibri"/>
                          <a:cs typeface="Calibri"/>
                        </a:rPr>
                        <a:t> </a:t>
                      </a:r>
                      <a:r>
                        <a:rPr sz="1600" spc="-5" dirty="0">
                          <a:latin typeface="Calibri"/>
                          <a:cs typeface="Calibri"/>
                        </a:rPr>
                        <a:t>2*3</a:t>
                      </a:r>
                      <a:r>
                        <a:rPr sz="1600" spc="5" dirty="0">
                          <a:latin typeface="Calibri"/>
                          <a:cs typeface="Calibri"/>
                        </a:rPr>
                        <a:t> </a:t>
                      </a:r>
                      <a:r>
                        <a:rPr sz="1600" spc="-5" dirty="0">
                          <a:latin typeface="Calibri"/>
                          <a:cs typeface="Calibri"/>
                        </a:rPr>
                        <a:t>+1= </a:t>
                      </a:r>
                      <a:r>
                        <a:rPr sz="1600" dirty="0">
                          <a:latin typeface="Calibri"/>
                          <a:cs typeface="Calibri"/>
                        </a:rPr>
                        <a:t>6</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3+1</a:t>
                      </a:r>
                      <a:r>
                        <a:rPr sz="1600" spc="-10" dirty="0">
                          <a:latin typeface="Calibri"/>
                          <a:cs typeface="Calibri"/>
                        </a:rPr>
                        <a:t> </a:t>
                      </a:r>
                      <a:r>
                        <a:rPr sz="1600" dirty="0">
                          <a:latin typeface="Calibri"/>
                          <a:cs typeface="Calibri"/>
                        </a:rPr>
                        <a:t>=</a:t>
                      </a:r>
                      <a:r>
                        <a:rPr sz="1600" spc="-35" dirty="0">
                          <a:latin typeface="Calibri"/>
                          <a:cs typeface="Calibri"/>
                        </a:rPr>
                        <a:t> </a:t>
                      </a:r>
                      <a:r>
                        <a:rPr sz="1600" dirty="0">
                          <a:latin typeface="Calibri"/>
                          <a:cs typeface="Calibri"/>
                        </a:rPr>
                        <a:t>4</a:t>
                      </a: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0"/>
                        </a:spcBef>
                      </a:pPr>
                      <a:r>
                        <a:rPr sz="1600" spc="-5" dirty="0">
                          <a:latin typeface="Calibri"/>
                          <a:cs typeface="Calibri"/>
                        </a:rPr>
                        <a:t>10-1=9</a:t>
                      </a:r>
                      <a:endParaRPr sz="1600" dirty="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0"/>
                        </a:spcBef>
                      </a:pPr>
                      <a:r>
                        <a:rPr sz="1600" dirty="0">
                          <a:latin typeface="Calibri"/>
                          <a:cs typeface="Calibri"/>
                        </a:rPr>
                        <a:t>(4,</a:t>
                      </a:r>
                      <a:r>
                        <a:rPr sz="1600" spc="-35" dirty="0">
                          <a:latin typeface="Calibri"/>
                          <a:cs typeface="Calibri"/>
                        </a:rPr>
                        <a:t> </a:t>
                      </a:r>
                      <a:r>
                        <a:rPr sz="1600" dirty="0">
                          <a:latin typeface="Calibri"/>
                          <a:cs typeface="Calibri"/>
                        </a:rPr>
                        <a:t>9)</a:t>
                      </a:r>
                      <a:endParaRPr sz="1600">
                        <a:latin typeface="Calibri"/>
                        <a:cs typeface="Calibri"/>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0096">
                <a:tc>
                  <a:txBody>
                    <a:bodyPr/>
                    <a:lstStyle/>
                    <a:p>
                      <a:pPr marL="90805">
                        <a:lnSpc>
                          <a:spcPct val="100000"/>
                        </a:lnSpc>
                        <a:spcBef>
                          <a:spcPts val="254"/>
                        </a:spcBef>
                      </a:pPr>
                      <a:r>
                        <a:rPr sz="1600" dirty="0">
                          <a:latin typeface="Calibri"/>
                          <a:cs typeface="Calibri"/>
                        </a:rPr>
                        <a:t>4</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600" spc="-5" dirty="0">
                          <a:latin typeface="Calibri"/>
                          <a:cs typeface="Calibri"/>
                        </a:rPr>
                        <a:t>=6</a:t>
                      </a:r>
                      <a:r>
                        <a:rPr sz="1600" spc="5" dirty="0">
                          <a:latin typeface="Calibri"/>
                          <a:cs typeface="Calibri"/>
                        </a:rPr>
                        <a:t> </a:t>
                      </a:r>
                      <a:r>
                        <a:rPr sz="1600" dirty="0">
                          <a:latin typeface="Calibri"/>
                          <a:cs typeface="Calibri"/>
                        </a:rPr>
                        <a:t>+</a:t>
                      </a:r>
                      <a:r>
                        <a:rPr sz="1600" spc="-20" dirty="0">
                          <a:latin typeface="Calibri"/>
                          <a:cs typeface="Calibri"/>
                        </a:rPr>
                        <a:t> </a:t>
                      </a:r>
                      <a:r>
                        <a:rPr sz="1600" spc="-5" dirty="0">
                          <a:latin typeface="Calibri"/>
                          <a:cs typeface="Calibri"/>
                        </a:rPr>
                        <a:t>2*4</a:t>
                      </a:r>
                      <a:r>
                        <a:rPr sz="1600" spc="15" dirty="0">
                          <a:latin typeface="Calibri"/>
                          <a:cs typeface="Calibri"/>
                        </a:rPr>
                        <a:t> </a:t>
                      </a:r>
                      <a:r>
                        <a:rPr sz="1600" dirty="0">
                          <a:latin typeface="Calibri"/>
                          <a:cs typeface="Calibri"/>
                        </a:rPr>
                        <a:t>-</a:t>
                      </a:r>
                      <a:r>
                        <a:rPr sz="1600" spc="-15" dirty="0">
                          <a:latin typeface="Calibri"/>
                          <a:cs typeface="Calibri"/>
                        </a:rPr>
                        <a:t> </a:t>
                      </a:r>
                      <a:r>
                        <a:rPr sz="1600" spc="-5" dirty="0">
                          <a:latin typeface="Calibri"/>
                          <a:cs typeface="Calibri"/>
                        </a:rPr>
                        <a:t>2*9</a:t>
                      </a:r>
                      <a:r>
                        <a:rPr sz="1600" spc="10" dirty="0">
                          <a:latin typeface="Calibri"/>
                          <a:cs typeface="Calibri"/>
                        </a:rPr>
                        <a:t> </a:t>
                      </a:r>
                      <a:r>
                        <a:rPr sz="1600" spc="-5" dirty="0">
                          <a:latin typeface="Calibri"/>
                          <a:cs typeface="Calibri"/>
                        </a:rPr>
                        <a:t>+1=</a:t>
                      </a:r>
                      <a:r>
                        <a:rPr sz="1600" spc="10" dirty="0">
                          <a:latin typeface="Calibri"/>
                          <a:cs typeface="Calibri"/>
                        </a:rPr>
                        <a:t> </a:t>
                      </a:r>
                      <a:r>
                        <a:rPr sz="1600" dirty="0">
                          <a:latin typeface="Calibri"/>
                          <a:cs typeface="Calibri"/>
                        </a:rPr>
                        <a:t>-3</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600" spc="-5" dirty="0">
                          <a:latin typeface="Calibri"/>
                          <a:cs typeface="Calibri"/>
                        </a:rPr>
                        <a:t>4+1</a:t>
                      </a:r>
                      <a:r>
                        <a:rPr sz="1600" spc="-10" dirty="0">
                          <a:latin typeface="Calibri"/>
                          <a:cs typeface="Calibri"/>
                        </a:rPr>
                        <a:t> </a:t>
                      </a:r>
                      <a:r>
                        <a:rPr sz="1600" dirty="0">
                          <a:latin typeface="Calibri"/>
                          <a:cs typeface="Calibri"/>
                        </a:rPr>
                        <a:t>=</a:t>
                      </a:r>
                      <a:r>
                        <a:rPr sz="1600" spc="-35" dirty="0">
                          <a:latin typeface="Calibri"/>
                          <a:cs typeface="Calibri"/>
                        </a:rPr>
                        <a:t> </a:t>
                      </a:r>
                      <a:r>
                        <a:rPr sz="1600" dirty="0">
                          <a:latin typeface="Calibri"/>
                          <a:cs typeface="Calibri"/>
                        </a:rPr>
                        <a:t>5</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600" dirty="0">
                          <a:latin typeface="Calibri"/>
                          <a:cs typeface="Calibri"/>
                        </a:rPr>
                        <a:t>9</a:t>
                      </a: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4"/>
                        </a:spcBef>
                      </a:pPr>
                      <a:r>
                        <a:rPr sz="1600" dirty="0">
                          <a:latin typeface="Calibri"/>
                          <a:cs typeface="Calibri"/>
                        </a:rPr>
                        <a:t>(5,</a:t>
                      </a:r>
                      <a:r>
                        <a:rPr sz="1600" spc="-35" dirty="0">
                          <a:latin typeface="Calibri"/>
                          <a:cs typeface="Calibri"/>
                        </a:rPr>
                        <a:t> </a:t>
                      </a:r>
                      <a:r>
                        <a:rPr sz="1600" dirty="0">
                          <a:latin typeface="Calibri"/>
                          <a:cs typeface="Calibri"/>
                        </a:rPr>
                        <a:t>9)</a:t>
                      </a: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0096">
                <a:tc>
                  <a:txBody>
                    <a:bodyPr/>
                    <a:lstStyle/>
                    <a:p>
                      <a:pPr marL="90805">
                        <a:lnSpc>
                          <a:spcPct val="100000"/>
                        </a:lnSpc>
                        <a:spcBef>
                          <a:spcPts val="254"/>
                        </a:spcBef>
                      </a:pPr>
                      <a:r>
                        <a:rPr sz="1600" dirty="0">
                          <a:latin typeface="Calibri"/>
                          <a:cs typeface="Calibri"/>
                        </a:rPr>
                        <a:t>5</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4"/>
                        </a:spcBef>
                      </a:pPr>
                      <a:r>
                        <a:rPr sz="1600" spc="-5" dirty="0">
                          <a:latin typeface="Calibri"/>
                          <a:cs typeface="Calibri"/>
                        </a:rPr>
                        <a:t>=-3</a:t>
                      </a:r>
                      <a:r>
                        <a:rPr sz="1600" dirty="0">
                          <a:latin typeface="Calibri"/>
                          <a:cs typeface="Calibri"/>
                        </a:rPr>
                        <a:t> +</a:t>
                      </a:r>
                      <a:r>
                        <a:rPr sz="1600" spc="-25" dirty="0">
                          <a:latin typeface="Calibri"/>
                          <a:cs typeface="Calibri"/>
                        </a:rPr>
                        <a:t> </a:t>
                      </a:r>
                      <a:r>
                        <a:rPr sz="1600" spc="-5" dirty="0">
                          <a:latin typeface="Calibri"/>
                          <a:cs typeface="Calibri"/>
                        </a:rPr>
                        <a:t>2*5</a:t>
                      </a:r>
                      <a:r>
                        <a:rPr sz="1600" spc="5" dirty="0">
                          <a:latin typeface="Calibri"/>
                          <a:cs typeface="Calibri"/>
                        </a:rPr>
                        <a:t> </a:t>
                      </a:r>
                      <a:r>
                        <a:rPr sz="1600" spc="-5" dirty="0">
                          <a:latin typeface="Calibri"/>
                          <a:cs typeface="Calibri"/>
                        </a:rPr>
                        <a:t>+1= </a:t>
                      </a:r>
                      <a:r>
                        <a:rPr sz="1600" dirty="0">
                          <a:latin typeface="Calibri"/>
                          <a:cs typeface="Calibri"/>
                        </a:rPr>
                        <a:t>8</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600" spc="-5" dirty="0">
                          <a:latin typeface="Calibri"/>
                          <a:cs typeface="Calibri"/>
                        </a:rPr>
                        <a:t>5+1</a:t>
                      </a:r>
                      <a:r>
                        <a:rPr sz="1600" spc="-10" dirty="0">
                          <a:latin typeface="Calibri"/>
                          <a:cs typeface="Calibri"/>
                        </a:rPr>
                        <a:t> </a:t>
                      </a:r>
                      <a:r>
                        <a:rPr sz="1600" dirty="0">
                          <a:latin typeface="Calibri"/>
                          <a:cs typeface="Calibri"/>
                        </a:rPr>
                        <a:t>=</a:t>
                      </a:r>
                      <a:r>
                        <a:rPr sz="1600" spc="-35" dirty="0">
                          <a:latin typeface="Calibri"/>
                          <a:cs typeface="Calibri"/>
                        </a:rPr>
                        <a:t> </a:t>
                      </a:r>
                      <a:r>
                        <a:rPr sz="1600" dirty="0">
                          <a:latin typeface="Calibri"/>
                          <a:cs typeface="Calibri"/>
                        </a:rPr>
                        <a:t>6</a:t>
                      </a:r>
                      <a:endParaRPr sz="160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4"/>
                        </a:spcBef>
                      </a:pPr>
                      <a:r>
                        <a:rPr sz="1600" spc="-5" dirty="0">
                          <a:latin typeface="Calibri"/>
                          <a:cs typeface="Calibri"/>
                        </a:rPr>
                        <a:t>9-1=8</a:t>
                      </a:r>
                      <a:endParaRPr sz="1600" dirty="0">
                        <a:latin typeface="Calibri"/>
                        <a:cs typeface="Calibri"/>
                      </a:endParaRP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4"/>
                        </a:spcBef>
                      </a:pPr>
                      <a:r>
                        <a:rPr sz="1600" dirty="0">
                          <a:latin typeface="Calibri"/>
                          <a:cs typeface="Calibri"/>
                        </a:rPr>
                        <a:t>(6,</a:t>
                      </a:r>
                      <a:r>
                        <a:rPr sz="1600" spc="-35" dirty="0">
                          <a:latin typeface="Calibri"/>
                          <a:cs typeface="Calibri"/>
                        </a:rPr>
                        <a:t> </a:t>
                      </a:r>
                      <a:r>
                        <a:rPr sz="1600" dirty="0">
                          <a:latin typeface="Calibri"/>
                          <a:cs typeface="Calibri"/>
                        </a:rPr>
                        <a:t>8)</a:t>
                      </a:r>
                    </a:p>
                  </a:txBody>
                  <a:tcPr marL="0" marR="0" marT="2428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0108">
                <a:tc>
                  <a:txBody>
                    <a:bodyPr/>
                    <a:lstStyle/>
                    <a:p>
                      <a:pPr marL="90805">
                        <a:lnSpc>
                          <a:spcPct val="100000"/>
                        </a:lnSpc>
                        <a:spcBef>
                          <a:spcPts val="259"/>
                        </a:spcBef>
                      </a:pPr>
                      <a:r>
                        <a:rPr sz="1600" dirty="0">
                          <a:latin typeface="Calibri"/>
                          <a:cs typeface="Calibri"/>
                        </a:rPr>
                        <a:t>6</a:t>
                      </a:r>
                      <a:endParaRPr sz="1600">
                        <a:latin typeface="Calibri"/>
                        <a:cs typeface="Calibri"/>
                      </a:endParaRPr>
                    </a:p>
                  </a:txBody>
                  <a:tcPr marL="0" marR="0" marT="247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9"/>
                        </a:spcBef>
                      </a:pPr>
                      <a:r>
                        <a:rPr sz="1600" spc="-5" dirty="0">
                          <a:latin typeface="Calibri"/>
                          <a:cs typeface="Calibri"/>
                        </a:rPr>
                        <a:t>=8</a:t>
                      </a:r>
                      <a:r>
                        <a:rPr sz="1600" spc="5" dirty="0">
                          <a:latin typeface="Calibri"/>
                          <a:cs typeface="Calibri"/>
                        </a:rPr>
                        <a:t> </a:t>
                      </a:r>
                      <a:r>
                        <a:rPr sz="1600" dirty="0">
                          <a:latin typeface="Calibri"/>
                          <a:cs typeface="Calibri"/>
                        </a:rPr>
                        <a:t>+</a:t>
                      </a:r>
                      <a:r>
                        <a:rPr sz="1600" spc="-20" dirty="0">
                          <a:latin typeface="Calibri"/>
                          <a:cs typeface="Calibri"/>
                        </a:rPr>
                        <a:t> </a:t>
                      </a:r>
                      <a:r>
                        <a:rPr sz="1600" spc="-5" dirty="0">
                          <a:latin typeface="Calibri"/>
                          <a:cs typeface="Calibri"/>
                        </a:rPr>
                        <a:t>2*6</a:t>
                      </a:r>
                      <a:r>
                        <a:rPr sz="1600" spc="15" dirty="0">
                          <a:latin typeface="Calibri"/>
                          <a:cs typeface="Calibri"/>
                        </a:rPr>
                        <a:t> </a:t>
                      </a:r>
                      <a:r>
                        <a:rPr sz="1600" dirty="0">
                          <a:latin typeface="Calibri"/>
                          <a:cs typeface="Calibri"/>
                        </a:rPr>
                        <a:t>-</a:t>
                      </a:r>
                      <a:r>
                        <a:rPr sz="1600" spc="-15" dirty="0">
                          <a:latin typeface="Calibri"/>
                          <a:cs typeface="Calibri"/>
                        </a:rPr>
                        <a:t> </a:t>
                      </a:r>
                      <a:r>
                        <a:rPr sz="1600" spc="-5" dirty="0">
                          <a:latin typeface="Calibri"/>
                          <a:cs typeface="Calibri"/>
                        </a:rPr>
                        <a:t>2*8</a:t>
                      </a:r>
                      <a:r>
                        <a:rPr sz="1600" spc="10" dirty="0">
                          <a:latin typeface="Calibri"/>
                          <a:cs typeface="Calibri"/>
                        </a:rPr>
                        <a:t> </a:t>
                      </a:r>
                      <a:r>
                        <a:rPr sz="1600" spc="-5" dirty="0">
                          <a:latin typeface="Calibri"/>
                          <a:cs typeface="Calibri"/>
                        </a:rPr>
                        <a:t>+1=</a:t>
                      </a:r>
                      <a:r>
                        <a:rPr sz="1600" dirty="0">
                          <a:latin typeface="Calibri"/>
                          <a:cs typeface="Calibri"/>
                        </a:rPr>
                        <a:t> 5</a:t>
                      </a:r>
                      <a:endParaRPr sz="1600">
                        <a:latin typeface="Calibri"/>
                        <a:cs typeface="Calibri"/>
                      </a:endParaRPr>
                    </a:p>
                  </a:txBody>
                  <a:tcPr marL="0" marR="0" marT="247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9"/>
                        </a:spcBef>
                      </a:pPr>
                      <a:r>
                        <a:rPr sz="1600" spc="-5" dirty="0">
                          <a:latin typeface="Calibri"/>
                          <a:cs typeface="Calibri"/>
                        </a:rPr>
                        <a:t>6+1</a:t>
                      </a:r>
                      <a:r>
                        <a:rPr sz="1600" spc="-10" dirty="0">
                          <a:latin typeface="Calibri"/>
                          <a:cs typeface="Calibri"/>
                        </a:rPr>
                        <a:t> </a:t>
                      </a:r>
                      <a:r>
                        <a:rPr sz="1600" dirty="0">
                          <a:latin typeface="Calibri"/>
                          <a:cs typeface="Calibri"/>
                        </a:rPr>
                        <a:t>=</a:t>
                      </a:r>
                      <a:r>
                        <a:rPr sz="1600" spc="-35" dirty="0">
                          <a:latin typeface="Calibri"/>
                          <a:cs typeface="Calibri"/>
                        </a:rPr>
                        <a:t> </a:t>
                      </a:r>
                      <a:r>
                        <a:rPr sz="1600" dirty="0">
                          <a:latin typeface="Calibri"/>
                          <a:cs typeface="Calibri"/>
                        </a:rPr>
                        <a:t>7</a:t>
                      </a:r>
                      <a:endParaRPr sz="1600">
                        <a:latin typeface="Calibri"/>
                        <a:cs typeface="Calibri"/>
                      </a:endParaRPr>
                    </a:p>
                  </a:txBody>
                  <a:tcPr marL="0" marR="0" marT="247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59"/>
                        </a:spcBef>
                      </a:pPr>
                      <a:r>
                        <a:rPr sz="1600" spc="-5" dirty="0">
                          <a:latin typeface="Calibri"/>
                          <a:cs typeface="Calibri"/>
                        </a:rPr>
                        <a:t>8-1=7</a:t>
                      </a:r>
                      <a:endParaRPr sz="1600">
                        <a:latin typeface="Calibri"/>
                        <a:cs typeface="Calibri"/>
                      </a:endParaRPr>
                    </a:p>
                  </a:txBody>
                  <a:tcPr marL="0" marR="0" marT="247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59"/>
                        </a:spcBef>
                      </a:pPr>
                      <a:r>
                        <a:rPr sz="1600" dirty="0">
                          <a:latin typeface="Calibri"/>
                          <a:cs typeface="Calibri"/>
                        </a:rPr>
                        <a:t>(7,</a:t>
                      </a:r>
                      <a:r>
                        <a:rPr sz="1600" spc="-40" dirty="0">
                          <a:latin typeface="Calibri"/>
                          <a:cs typeface="Calibri"/>
                        </a:rPr>
                        <a:t> </a:t>
                      </a:r>
                      <a:r>
                        <a:rPr sz="1600" dirty="0">
                          <a:latin typeface="Calibri"/>
                          <a:cs typeface="Calibri"/>
                        </a:rPr>
                        <a:t>7)</a:t>
                      </a:r>
                    </a:p>
                  </a:txBody>
                  <a:tcPr marL="0" marR="0" marT="247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14" name="object 14"/>
          <p:cNvSpPr txBox="1"/>
          <p:nvPr/>
        </p:nvSpPr>
        <p:spPr>
          <a:xfrm>
            <a:off x="5596127" y="1451420"/>
            <a:ext cx="859155" cy="217367"/>
          </a:xfrm>
          <a:prstGeom prst="rect">
            <a:avLst/>
          </a:prstGeom>
        </p:spPr>
        <p:txBody>
          <a:bodyPr vert="horz" wrap="square" lIns="0" tIns="9525" rIns="0" bIns="0" rtlCol="0">
            <a:spAutoFit/>
          </a:bodyPr>
          <a:lstStyle/>
          <a:p>
            <a:pPr marL="9525">
              <a:spcBef>
                <a:spcPts val="75"/>
              </a:spcBef>
              <a:tabLst>
                <a:tab pos="383381" algn="l"/>
                <a:tab pos="623411" algn="l"/>
              </a:tabLst>
            </a:pPr>
            <a:r>
              <a:rPr sz="1350" spc="4" dirty="0">
                <a:solidFill>
                  <a:prstClr val="black"/>
                </a:solidFill>
                <a:cs typeface="Calibri"/>
              </a:rPr>
              <a:t>(</a:t>
            </a:r>
            <a:r>
              <a:rPr sz="1350" dirty="0">
                <a:solidFill>
                  <a:prstClr val="black"/>
                </a:solidFill>
                <a:cs typeface="Calibri"/>
              </a:rPr>
              <a:t>0	,	10)</a:t>
            </a:r>
          </a:p>
        </p:txBody>
      </p:sp>
      <p:sp>
        <p:nvSpPr>
          <p:cNvPr id="17" name="object 17"/>
          <p:cNvSpPr txBox="1">
            <a:spLocks noGrp="1"/>
          </p:cNvSpPr>
          <p:nvPr>
            <p:ph type="sldNum" sz="quarter" idx="12"/>
          </p:nvPr>
        </p:nvSpPr>
        <p:spPr>
          <a:prstGeom prst="rect">
            <a:avLst/>
          </a:prstGeom>
        </p:spPr>
        <p:txBody>
          <a:bodyPr vert="horz" wrap="square" lIns="0" tIns="0" rIns="0" bIns="0" rtlCol="0">
            <a:spAutoFit/>
          </a:bodyPr>
          <a:lstStyle/>
          <a:p>
            <a:pPr marL="28575">
              <a:lnSpc>
                <a:spcPts val="1358"/>
              </a:lnSpc>
            </a:pPr>
            <a:fld id="{81D60167-4931-47E6-BA6A-407CBD079E47}" type="slidenum">
              <a:rPr dirty="0">
                <a:solidFill>
                  <a:prstClr val="white"/>
                </a:solidFill>
              </a:rPr>
              <a:pPr marL="28575">
                <a:lnSpc>
                  <a:spcPts val="1358"/>
                </a:lnSpc>
              </a:pPr>
              <a:t>62</a:t>
            </a:fld>
            <a:endParaRPr dirty="0">
              <a:solidFill>
                <a:prstClr val="white"/>
              </a:solidFill>
            </a:endParaRPr>
          </a:p>
        </p:txBody>
      </p:sp>
      <p:sp>
        <p:nvSpPr>
          <p:cNvPr id="2" name="TextBox 1"/>
          <p:cNvSpPr txBox="1"/>
          <p:nvPr/>
        </p:nvSpPr>
        <p:spPr>
          <a:xfrm>
            <a:off x="3281819" y="1380607"/>
            <a:ext cx="2082974" cy="369332"/>
          </a:xfrm>
          <a:prstGeom prst="rect">
            <a:avLst/>
          </a:prstGeom>
          <a:noFill/>
        </p:spPr>
        <p:txBody>
          <a:bodyPr wrap="square" rtlCol="0">
            <a:spAutoFit/>
          </a:bodyPr>
          <a:lstStyle/>
          <a:p>
            <a:r>
              <a:rPr lang="en-US" dirty="0" smtClean="0"/>
              <a:t>Starting pixel=(0,r) =</a:t>
            </a:r>
            <a:endParaRPr lang="en-US" dirty="0"/>
          </a:p>
        </p:txBody>
      </p:sp>
      <p:sp>
        <p:nvSpPr>
          <p:cNvPr id="15" name="TextBox 14"/>
          <p:cNvSpPr txBox="1"/>
          <p:nvPr/>
        </p:nvSpPr>
        <p:spPr>
          <a:xfrm>
            <a:off x="5596127" y="5974915"/>
            <a:ext cx="4700268" cy="369332"/>
          </a:xfrm>
          <a:prstGeom prst="rect">
            <a:avLst/>
          </a:prstGeom>
          <a:noFill/>
        </p:spPr>
        <p:txBody>
          <a:bodyPr wrap="square" rtlCol="0">
            <a:spAutoFit/>
          </a:bodyPr>
          <a:lstStyle/>
          <a:p>
            <a:r>
              <a:rPr lang="en-US" dirty="0" smtClean="0"/>
              <a:t>While(x&lt;=y)</a:t>
            </a:r>
            <a:endParaRPr lang="en-US" dirty="0"/>
          </a:p>
        </p:txBody>
      </p:sp>
    </p:spTree>
    <p:extLst>
      <p:ext uri="{BB962C8B-B14F-4D97-AF65-F5344CB8AC3E}">
        <p14:creationId xmlns="" xmlns:p14="http://schemas.microsoft.com/office/powerpoint/2010/main" val="41893121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pic>
        <p:nvPicPr>
          <p:cNvPr id="4" name="object 9"/>
          <p:cNvPicPr/>
          <p:nvPr/>
        </p:nvPicPr>
        <p:blipFill>
          <a:blip r:embed="rId2" cstate="print"/>
          <a:stretch>
            <a:fillRect/>
          </a:stretch>
        </p:blipFill>
        <p:spPr>
          <a:xfrm rot="16200000">
            <a:off x="2837544" y="-1172028"/>
            <a:ext cx="4648200" cy="7627493"/>
          </a:xfrm>
          <a:prstGeom prst="rect">
            <a:avLst/>
          </a:prstGeom>
        </p:spPr>
      </p:pic>
      <p:sp>
        <p:nvSpPr>
          <p:cNvPr id="6" name="TextBox 5"/>
          <p:cNvSpPr txBox="1"/>
          <p:nvPr/>
        </p:nvSpPr>
        <p:spPr>
          <a:xfrm>
            <a:off x="838200" y="5428343"/>
            <a:ext cx="10700657" cy="369332"/>
          </a:xfrm>
          <a:prstGeom prst="rect">
            <a:avLst/>
          </a:prstGeom>
          <a:noFill/>
        </p:spPr>
        <p:txBody>
          <a:bodyPr wrap="square" rtlCol="0">
            <a:spAutoFit/>
          </a:bodyPr>
          <a:lstStyle/>
          <a:p>
            <a:r>
              <a:rPr lang="en-US" dirty="0" smtClean="0"/>
              <a:t>So the intermediate pixels are (1,10),(2,10),(3,10),(4,9),(5,9),(6,8),(7,7)</a:t>
            </a:r>
            <a:endParaRPr lang="en-US" dirty="0"/>
          </a:p>
        </p:txBody>
      </p:sp>
    </p:spTree>
    <p:extLst>
      <p:ext uri="{BB962C8B-B14F-4D97-AF65-F5344CB8AC3E}">
        <p14:creationId xmlns="" xmlns:p14="http://schemas.microsoft.com/office/powerpoint/2010/main" val="4823819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64</a:t>
            </a:fld>
            <a:endParaRPr lang="en-US"/>
          </a:p>
        </p:txBody>
      </p:sp>
      <p:sp>
        <p:nvSpPr>
          <p:cNvPr id="4" name="TextBox 3"/>
          <p:cNvSpPr txBox="1"/>
          <p:nvPr/>
        </p:nvSpPr>
        <p:spPr>
          <a:xfrm>
            <a:off x="696686" y="609600"/>
            <a:ext cx="10657114" cy="369332"/>
          </a:xfrm>
          <a:prstGeom prst="rect">
            <a:avLst/>
          </a:prstGeom>
          <a:noFill/>
        </p:spPr>
        <p:txBody>
          <a:bodyPr wrap="square" rtlCol="0">
            <a:spAutoFit/>
          </a:bodyPr>
          <a:lstStyle/>
          <a:p>
            <a:r>
              <a:rPr lang="en-US" dirty="0" smtClean="0"/>
              <a:t>Digitize a circle with radius 9 units and the center at (6,7) </a:t>
            </a:r>
            <a:endParaRPr lang="en-US" dirty="0"/>
          </a:p>
        </p:txBody>
      </p:sp>
    </p:spTree>
    <p:extLst>
      <p:ext uri="{BB962C8B-B14F-4D97-AF65-F5344CB8AC3E}">
        <p14:creationId xmlns="" xmlns:p14="http://schemas.microsoft.com/office/powerpoint/2010/main" val="28630617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65</a:t>
            </a:fld>
            <a:endParaRPr lang="en-US"/>
          </a:p>
        </p:txBody>
      </p:sp>
      <p:sp>
        <p:nvSpPr>
          <p:cNvPr id="4" name="TextBox 3"/>
          <p:cNvSpPr txBox="1"/>
          <p:nvPr/>
        </p:nvSpPr>
        <p:spPr>
          <a:xfrm>
            <a:off x="838200" y="609600"/>
            <a:ext cx="10657114" cy="369332"/>
          </a:xfrm>
          <a:prstGeom prst="rect">
            <a:avLst/>
          </a:prstGeom>
          <a:noFill/>
        </p:spPr>
        <p:txBody>
          <a:bodyPr wrap="square" rtlCol="0">
            <a:spAutoFit/>
          </a:bodyPr>
          <a:lstStyle/>
          <a:p>
            <a:r>
              <a:rPr lang="en-US" dirty="0" smtClean="0"/>
              <a:t>Digitize a circle with radius 9 units and the center at (6,7) </a:t>
            </a:r>
            <a:endParaRPr lang="en-US" dirty="0"/>
          </a:p>
        </p:txBody>
      </p:sp>
      <p:sp>
        <p:nvSpPr>
          <p:cNvPr id="5" name="object 2"/>
          <p:cNvSpPr txBox="1"/>
          <p:nvPr/>
        </p:nvSpPr>
        <p:spPr>
          <a:xfrm>
            <a:off x="626668" y="1549668"/>
            <a:ext cx="7299325" cy="3983990"/>
          </a:xfrm>
          <a:prstGeom prst="rect">
            <a:avLst/>
          </a:prstGeom>
        </p:spPr>
        <p:txBody>
          <a:bodyPr vert="horz" wrap="square" lIns="0" tIns="79375" rIns="0" bIns="0" rtlCol="0">
            <a:spAutoFit/>
          </a:bodyPr>
          <a:lstStyle/>
          <a:p>
            <a:pPr marL="38100">
              <a:lnSpc>
                <a:spcPct val="100000"/>
              </a:lnSpc>
              <a:spcBef>
                <a:spcPts val="625"/>
              </a:spcBef>
            </a:pPr>
            <a:r>
              <a:rPr sz="2200" spc="-5" dirty="0">
                <a:latin typeface="Calibri"/>
                <a:cs typeface="Calibri"/>
              </a:rPr>
              <a:t>Here,</a:t>
            </a:r>
            <a:r>
              <a:rPr sz="2200" spc="-20" dirty="0">
                <a:latin typeface="Calibri"/>
                <a:cs typeface="Calibri"/>
              </a:rPr>
              <a:t> </a:t>
            </a:r>
            <a:r>
              <a:rPr sz="2200" dirty="0">
                <a:latin typeface="Calibri"/>
                <a:cs typeface="Calibri"/>
              </a:rPr>
              <a:t>the</a:t>
            </a:r>
            <a:r>
              <a:rPr sz="2200" spc="-5" dirty="0">
                <a:latin typeface="Calibri"/>
                <a:cs typeface="Calibri"/>
              </a:rPr>
              <a:t> </a:t>
            </a:r>
            <a:r>
              <a:rPr sz="2200" dirty="0">
                <a:latin typeface="Calibri"/>
                <a:cs typeface="Calibri"/>
              </a:rPr>
              <a:t>initial</a:t>
            </a:r>
            <a:r>
              <a:rPr sz="2200" spc="-45" dirty="0">
                <a:latin typeface="Calibri"/>
                <a:cs typeface="Calibri"/>
              </a:rPr>
              <a:t> </a:t>
            </a:r>
            <a:r>
              <a:rPr sz="2200" dirty="0">
                <a:latin typeface="Calibri"/>
                <a:cs typeface="Calibri"/>
              </a:rPr>
              <a:t>decision</a:t>
            </a:r>
            <a:r>
              <a:rPr sz="2200" spc="-50" dirty="0">
                <a:latin typeface="Calibri"/>
                <a:cs typeface="Calibri"/>
              </a:rPr>
              <a:t> </a:t>
            </a:r>
            <a:r>
              <a:rPr sz="2200" spc="-10" dirty="0">
                <a:latin typeface="Calibri"/>
                <a:cs typeface="Calibri"/>
              </a:rPr>
              <a:t>parameter</a:t>
            </a:r>
            <a:r>
              <a:rPr sz="2200" spc="-20" dirty="0">
                <a:latin typeface="Calibri"/>
                <a:cs typeface="Calibri"/>
              </a:rPr>
              <a:t> </a:t>
            </a:r>
            <a:r>
              <a:rPr sz="2200" spc="10" dirty="0" smtClean="0">
                <a:latin typeface="Calibri"/>
                <a:cs typeface="Calibri"/>
              </a:rPr>
              <a:t>(</a:t>
            </a:r>
            <a:r>
              <a:rPr lang="en-US" sz="2200" spc="10" dirty="0" smtClean="0">
                <a:latin typeface="Calibri"/>
                <a:cs typeface="Calibri"/>
              </a:rPr>
              <a:t>p</a:t>
            </a:r>
            <a:r>
              <a:rPr sz="2200" spc="10" dirty="0" smtClean="0">
                <a:latin typeface="Calibri"/>
                <a:cs typeface="Calibri"/>
              </a:rPr>
              <a:t>0</a:t>
            </a:r>
            <a:r>
              <a:rPr sz="2200" spc="10" dirty="0">
                <a:latin typeface="Calibri"/>
                <a:cs typeface="Calibri"/>
              </a:rPr>
              <a:t>)</a:t>
            </a:r>
            <a:endParaRPr sz="2200" dirty="0">
              <a:latin typeface="Calibri"/>
              <a:cs typeface="Calibri"/>
            </a:endParaRPr>
          </a:p>
          <a:p>
            <a:pPr marL="38100">
              <a:lnSpc>
                <a:spcPct val="100000"/>
              </a:lnSpc>
              <a:spcBef>
                <a:spcPts val="530"/>
              </a:spcBef>
            </a:pPr>
            <a:r>
              <a:rPr lang="en-US" sz="2200" spc="5" dirty="0">
                <a:latin typeface="Calibri"/>
                <a:cs typeface="Calibri"/>
              </a:rPr>
              <a:t>p</a:t>
            </a:r>
            <a:r>
              <a:rPr sz="2200" spc="5" baseline="-25000" dirty="0" smtClean="0">
                <a:latin typeface="Calibri"/>
                <a:cs typeface="Calibri"/>
              </a:rPr>
              <a:t>0</a:t>
            </a:r>
            <a:r>
              <a:rPr sz="2200" spc="-20" dirty="0" smtClean="0">
                <a:latin typeface="Calibri"/>
                <a:cs typeface="Calibri"/>
              </a:rPr>
              <a:t> </a:t>
            </a:r>
            <a:r>
              <a:rPr sz="2200" dirty="0">
                <a:latin typeface="Calibri"/>
                <a:cs typeface="Calibri"/>
              </a:rPr>
              <a:t>=1</a:t>
            </a:r>
            <a:r>
              <a:rPr sz="2200" spc="-15" dirty="0">
                <a:latin typeface="Calibri"/>
                <a:cs typeface="Calibri"/>
              </a:rPr>
              <a:t> </a:t>
            </a:r>
            <a:r>
              <a:rPr sz="2200" dirty="0">
                <a:latin typeface="Calibri"/>
                <a:cs typeface="Calibri"/>
              </a:rPr>
              <a:t>–</a:t>
            </a:r>
            <a:r>
              <a:rPr sz="2200" spc="-20" dirty="0">
                <a:latin typeface="Calibri"/>
                <a:cs typeface="Calibri"/>
              </a:rPr>
              <a:t> </a:t>
            </a:r>
            <a:r>
              <a:rPr sz="2200" dirty="0">
                <a:latin typeface="Calibri"/>
                <a:cs typeface="Calibri"/>
              </a:rPr>
              <a:t>r</a:t>
            </a:r>
            <a:r>
              <a:rPr sz="2200" spc="-5" dirty="0">
                <a:latin typeface="Calibri"/>
                <a:cs typeface="Calibri"/>
              </a:rPr>
              <a:t> </a:t>
            </a:r>
            <a:r>
              <a:rPr sz="2200" dirty="0">
                <a:latin typeface="Calibri"/>
                <a:cs typeface="Calibri"/>
              </a:rPr>
              <a:t>=</a:t>
            </a:r>
            <a:r>
              <a:rPr sz="2200" spc="5" dirty="0">
                <a:latin typeface="Calibri"/>
                <a:cs typeface="Calibri"/>
              </a:rPr>
              <a:t> </a:t>
            </a:r>
            <a:r>
              <a:rPr sz="2200" dirty="0">
                <a:latin typeface="Calibri"/>
                <a:cs typeface="Calibri"/>
              </a:rPr>
              <a:t>1-9</a:t>
            </a:r>
            <a:r>
              <a:rPr sz="2200" spc="-40" dirty="0">
                <a:latin typeface="Calibri"/>
                <a:cs typeface="Calibri"/>
              </a:rPr>
              <a:t> </a:t>
            </a:r>
            <a:r>
              <a:rPr sz="2200" dirty="0">
                <a:latin typeface="Calibri"/>
                <a:cs typeface="Calibri"/>
              </a:rPr>
              <a:t>=</a:t>
            </a:r>
            <a:r>
              <a:rPr sz="2200" spc="5" dirty="0">
                <a:latin typeface="Calibri"/>
                <a:cs typeface="Calibri"/>
              </a:rPr>
              <a:t> </a:t>
            </a:r>
            <a:r>
              <a:rPr sz="2200" dirty="0">
                <a:latin typeface="Calibri"/>
                <a:cs typeface="Calibri"/>
              </a:rPr>
              <a:t>-</a:t>
            </a:r>
            <a:r>
              <a:rPr sz="2200" spc="-5" dirty="0">
                <a:latin typeface="Calibri"/>
                <a:cs typeface="Calibri"/>
              </a:rPr>
              <a:t> </a:t>
            </a:r>
            <a:r>
              <a:rPr sz="2200" dirty="0">
                <a:latin typeface="Calibri"/>
                <a:cs typeface="Calibri"/>
              </a:rPr>
              <a:t>8</a:t>
            </a:r>
          </a:p>
          <a:p>
            <a:pPr marL="38100">
              <a:lnSpc>
                <a:spcPct val="100000"/>
              </a:lnSpc>
              <a:spcBef>
                <a:spcPts val="530"/>
              </a:spcBef>
            </a:pPr>
            <a:r>
              <a:rPr sz="2200" spc="-5" dirty="0">
                <a:latin typeface="Calibri"/>
                <a:cs typeface="Calibri"/>
              </a:rPr>
              <a:t>Since,</a:t>
            </a:r>
            <a:r>
              <a:rPr sz="2200" spc="-15" dirty="0">
                <a:latin typeface="Calibri"/>
                <a:cs typeface="Calibri"/>
              </a:rPr>
              <a:t> for </a:t>
            </a:r>
            <a:r>
              <a:rPr sz="2200" dirty="0">
                <a:latin typeface="Calibri"/>
                <a:cs typeface="Calibri"/>
              </a:rPr>
              <a:t>the </a:t>
            </a:r>
            <a:r>
              <a:rPr sz="2200" spc="-5" dirty="0">
                <a:latin typeface="Calibri"/>
                <a:cs typeface="Calibri"/>
              </a:rPr>
              <a:t>Midpoint</a:t>
            </a:r>
            <a:r>
              <a:rPr sz="2200" spc="-60" dirty="0">
                <a:latin typeface="Calibri"/>
                <a:cs typeface="Calibri"/>
              </a:rPr>
              <a:t> </a:t>
            </a:r>
            <a:r>
              <a:rPr sz="2200" spc="-5" dirty="0">
                <a:latin typeface="Calibri"/>
                <a:cs typeface="Calibri"/>
              </a:rPr>
              <a:t>Circle</a:t>
            </a:r>
            <a:r>
              <a:rPr sz="2200" spc="-20" dirty="0">
                <a:latin typeface="Calibri"/>
                <a:cs typeface="Calibri"/>
              </a:rPr>
              <a:t> </a:t>
            </a:r>
            <a:r>
              <a:rPr sz="2200" spc="-5" dirty="0">
                <a:latin typeface="Calibri"/>
                <a:cs typeface="Calibri"/>
              </a:rPr>
              <a:t>Algorithm</a:t>
            </a:r>
            <a:r>
              <a:rPr sz="2200" spc="-35" dirty="0">
                <a:latin typeface="Calibri"/>
                <a:cs typeface="Calibri"/>
              </a:rPr>
              <a:t> </a:t>
            </a:r>
            <a:r>
              <a:rPr sz="2200" spc="5" dirty="0">
                <a:latin typeface="Calibri"/>
                <a:cs typeface="Calibri"/>
              </a:rPr>
              <a:t>of </a:t>
            </a:r>
            <a:r>
              <a:rPr sz="2200" spc="-5" dirty="0">
                <a:latin typeface="Calibri"/>
                <a:cs typeface="Calibri"/>
              </a:rPr>
              <a:t>starting</a:t>
            </a:r>
            <a:r>
              <a:rPr sz="2200" spc="-55" dirty="0">
                <a:latin typeface="Calibri"/>
                <a:cs typeface="Calibri"/>
              </a:rPr>
              <a:t> </a:t>
            </a:r>
            <a:r>
              <a:rPr sz="2200" spc="-5" dirty="0">
                <a:latin typeface="Calibri"/>
                <a:cs typeface="Calibri"/>
              </a:rPr>
              <a:t>point</a:t>
            </a:r>
            <a:r>
              <a:rPr sz="2200" spc="-10" dirty="0">
                <a:latin typeface="Calibri"/>
                <a:cs typeface="Calibri"/>
              </a:rPr>
              <a:t> </a:t>
            </a:r>
            <a:r>
              <a:rPr sz="2200" spc="15" dirty="0">
                <a:latin typeface="Calibri"/>
                <a:cs typeface="Calibri"/>
              </a:rPr>
              <a:t>(0,</a:t>
            </a:r>
            <a:r>
              <a:rPr sz="2200" spc="-20" dirty="0">
                <a:latin typeface="Calibri"/>
                <a:cs typeface="Calibri"/>
              </a:rPr>
              <a:t> </a:t>
            </a:r>
            <a:r>
              <a:rPr sz="2200" dirty="0">
                <a:latin typeface="Calibri"/>
                <a:cs typeface="Calibri"/>
              </a:rPr>
              <a:t>r)</a:t>
            </a:r>
            <a:r>
              <a:rPr sz="2200" spc="-15" dirty="0">
                <a:latin typeface="Calibri"/>
                <a:cs typeface="Calibri"/>
              </a:rPr>
              <a:t> </a:t>
            </a:r>
            <a:r>
              <a:rPr sz="2200" spc="5" dirty="0">
                <a:latin typeface="Calibri"/>
                <a:cs typeface="Calibri"/>
              </a:rPr>
              <a:t>&amp;</a:t>
            </a:r>
            <a:endParaRPr sz="2200" dirty="0">
              <a:latin typeface="Calibri"/>
              <a:cs typeface="Calibri"/>
            </a:endParaRPr>
          </a:p>
          <a:p>
            <a:pPr marL="38100">
              <a:lnSpc>
                <a:spcPct val="100000"/>
              </a:lnSpc>
            </a:pPr>
            <a:r>
              <a:rPr sz="2200" spc="-5" dirty="0">
                <a:latin typeface="Calibri"/>
                <a:cs typeface="Calibri"/>
              </a:rPr>
              <a:t>centre</a:t>
            </a:r>
            <a:r>
              <a:rPr sz="2200" spc="-35" dirty="0">
                <a:latin typeface="Calibri"/>
                <a:cs typeface="Calibri"/>
              </a:rPr>
              <a:t> </a:t>
            </a:r>
            <a:r>
              <a:rPr sz="2200" spc="-15" dirty="0">
                <a:latin typeface="Calibri"/>
                <a:cs typeface="Calibri"/>
              </a:rPr>
              <a:t>at</a:t>
            </a:r>
            <a:r>
              <a:rPr sz="2200" spc="15" dirty="0">
                <a:latin typeface="Calibri"/>
                <a:cs typeface="Calibri"/>
              </a:rPr>
              <a:t> </a:t>
            </a:r>
            <a:r>
              <a:rPr sz="2200" dirty="0">
                <a:latin typeface="Calibri"/>
                <a:cs typeface="Calibri"/>
              </a:rPr>
              <a:t>origin</a:t>
            </a:r>
            <a:r>
              <a:rPr sz="2200" spc="-30" dirty="0">
                <a:latin typeface="Calibri"/>
                <a:cs typeface="Calibri"/>
              </a:rPr>
              <a:t> </a:t>
            </a:r>
            <a:r>
              <a:rPr sz="2200" spc="5" dirty="0">
                <a:latin typeface="Calibri"/>
                <a:cs typeface="Calibri"/>
              </a:rPr>
              <a:t>(0,</a:t>
            </a:r>
            <a:r>
              <a:rPr sz="2200" spc="-35" dirty="0">
                <a:latin typeface="Calibri"/>
                <a:cs typeface="Calibri"/>
              </a:rPr>
              <a:t> </a:t>
            </a:r>
            <a:r>
              <a:rPr sz="2200" spc="5" dirty="0">
                <a:latin typeface="Calibri"/>
                <a:cs typeface="Calibri"/>
              </a:rPr>
              <a:t>0)</a:t>
            </a:r>
            <a:r>
              <a:rPr sz="2200" spc="-10" dirty="0">
                <a:latin typeface="Calibri"/>
                <a:cs typeface="Calibri"/>
              </a:rPr>
              <a:t> rotating</a:t>
            </a:r>
            <a:r>
              <a:rPr sz="2200" spc="-45" dirty="0">
                <a:latin typeface="Calibri"/>
                <a:cs typeface="Calibri"/>
              </a:rPr>
              <a:t> </a:t>
            </a:r>
            <a:r>
              <a:rPr sz="2200" spc="-15" dirty="0">
                <a:latin typeface="Calibri"/>
                <a:cs typeface="Calibri"/>
              </a:rPr>
              <a:t>at</a:t>
            </a:r>
            <a:r>
              <a:rPr sz="2200" spc="-10" dirty="0">
                <a:latin typeface="Calibri"/>
                <a:cs typeface="Calibri"/>
              </a:rPr>
              <a:t> </a:t>
            </a:r>
            <a:r>
              <a:rPr sz="2200" dirty="0">
                <a:latin typeface="Calibri"/>
                <a:cs typeface="Calibri"/>
              </a:rPr>
              <a:t>clockwise</a:t>
            </a:r>
            <a:r>
              <a:rPr sz="2200" spc="-35" dirty="0">
                <a:latin typeface="Calibri"/>
                <a:cs typeface="Calibri"/>
              </a:rPr>
              <a:t> </a:t>
            </a:r>
            <a:r>
              <a:rPr sz="2200" spc="-5" dirty="0">
                <a:latin typeface="Calibri"/>
                <a:cs typeface="Calibri"/>
              </a:rPr>
              <a:t>direction,</a:t>
            </a:r>
            <a:r>
              <a:rPr sz="2200" spc="-60" dirty="0">
                <a:latin typeface="Calibri"/>
                <a:cs typeface="Calibri"/>
              </a:rPr>
              <a:t> </a:t>
            </a:r>
            <a:r>
              <a:rPr sz="2200" spc="-10" dirty="0">
                <a:latin typeface="Calibri"/>
                <a:cs typeface="Calibri"/>
              </a:rPr>
              <a:t>we </a:t>
            </a:r>
            <a:r>
              <a:rPr sz="2200" spc="-15" dirty="0">
                <a:latin typeface="Calibri"/>
                <a:cs typeface="Calibri"/>
              </a:rPr>
              <a:t>have</a:t>
            </a:r>
            <a:endParaRPr sz="2200" dirty="0">
              <a:latin typeface="Calibri"/>
              <a:cs typeface="Calibri"/>
            </a:endParaRPr>
          </a:p>
          <a:p>
            <a:pPr marL="38100">
              <a:lnSpc>
                <a:spcPct val="100000"/>
              </a:lnSpc>
              <a:spcBef>
                <a:spcPts val="530"/>
              </a:spcBef>
            </a:pPr>
            <a:r>
              <a:rPr sz="2200" b="1" spc="5" dirty="0">
                <a:latin typeface="Calibri"/>
                <a:cs typeface="Calibri"/>
              </a:rPr>
              <a:t>If</a:t>
            </a:r>
            <a:r>
              <a:rPr sz="2200" b="1" spc="-50" dirty="0">
                <a:latin typeface="Calibri"/>
                <a:cs typeface="Calibri"/>
              </a:rPr>
              <a:t> </a:t>
            </a:r>
            <a:r>
              <a:rPr lang="en-US" sz="2200" b="1" spc="5" dirty="0" err="1">
                <a:latin typeface="Calibri"/>
                <a:cs typeface="Calibri"/>
              </a:rPr>
              <a:t>p</a:t>
            </a:r>
            <a:r>
              <a:rPr lang="en-US" sz="2200" b="1" spc="5" baseline="-25000" dirty="0" err="1" smtClean="0">
                <a:latin typeface="Calibri"/>
                <a:cs typeface="Calibri"/>
              </a:rPr>
              <a:t>k</a:t>
            </a:r>
            <a:r>
              <a:rPr sz="2200" b="1" spc="-20" dirty="0" smtClean="0">
                <a:latin typeface="Calibri"/>
                <a:cs typeface="Calibri"/>
              </a:rPr>
              <a:t> </a:t>
            </a:r>
            <a:r>
              <a:rPr sz="2200" b="1" spc="5" dirty="0">
                <a:latin typeface="Calibri"/>
                <a:cs typeface="Calibri"/>
              </a:rPr>
              <a:t>&lt;</a:t>
            </a:r>
            <a:r>
              <a:rPr sz="2200" b="1" spc="-10" dirty="0">
                <a:latin typeface="Calibri"/>
                <a:cs typeface="Calibri"/>
              </a:rPr>
              <a:t> </a:t>
            </a:r>
            <a:r>
              <a:rPr sz="2200" b="1" spc="5" dirty="0">
                <a:latin typeface="Calibri"/>
                <a:cs typeface="Calibri"/>
              </a:rPr>
              <a:t>0</a:t>
            </a:r>
            <a:endParaRPr sz="2200" dirty="0">
              <a:latin typeface="Calibri"/>
              <a:cs typeface="Calibri"/>
            </a:endParaRPr>
          </a:p>
          <a:p>
            <a:pPr marL="836930">
              <a:lnSpc>
                <a:spcPct val="100000"/>
              </a:lnSpc>
              <a:spcBef>
                <a:spcPts val="530"/>
              </a:spcBef>
            </a:pPr>
            <a:r>
              <a:rPr lang="en-US" sz="2200" spc="-60" dirty="0" smtClean="0">
                <a:latin typeface="Calibri"/>
                <a:cs typeface="Calibri"/>
              </a:rPr>
              <a:t>Next pixel is</a:t>
            </a:r>
            <a:r>
              <a:rPr sz="2200" spc="-60" dirty="0" smtClean="0">
                <a:latin typeface="Calibri"/>
                <a:cs typeface="Calibri"/>
              </a:rPr>
              <a:t> </a:t>
            </a:r>
            <a:r>
              <a:rPr sz="2200" spc="5" dirty="0">
                <a:latin typeface="Calibri"/>
                <a:cs typeface="Calibri"/>
              </a:rPr>
              <a:t>(x</a:t>
            </a:r>
            <a:r>
              <a:rPr sz="2175" spc="7" baseline="-21072" dirty="0">
                <a:latin typeface="Calibri"/>
                <a:cs typeface="Calibri"/>
              </a:rPr>
              <a:t>k</a:t>
            </a:r>
            <a:r>
              <a:rPr sz="2175" spc="217" baseline="-21072" dirty="0">
                <a:latin typeface="Calibri"/>
                <a:cs typeface="Calibri"/>
              </a:rPr>
              <a:t> </a:t>
            </a:r>
            <a:r>
              <a:rPr sz="2200" spc="5" dirty="0">
                <a:latin typeface="Calibri"/>
                <a:cs typeface="Calibri"/>
              </a:rPr>
              <a:t>+1,</a:t>
            </a:r>
            <a:r>
              <a:rPr sz="2200" spc="-35" dirty="0">
                <a:latin typeface="Calibri"/>
                <a:cs typeface="Calibri"/>
              </a:rPr>
              <a:t> </a:t>
            </a:r>
            <a:r>
              <a:rPr sz="2200" spc="5" dirty="0">
                <a:latin typeface="Calibri"/>
                <a:cs typeface="Calibri"/>
              </a:rPr>
              <a:t>y</a:t>
            </a:r>
            <a:r>
              <a:rPr sz="2175" spc="7" baseline="-21072" dirty="0">
                <a:latin typeface="Calibri"/>
                <a:cs typeface="Calibri"/>
              </a:rPr>
              <a:t>k</a:t>
            </a:r>
            <a:r>
              <a:rPr sz="2175" spc="209" baseline="-21072" dirty="0">
                <a:latin typeface="Calibri"/>
                <a:cs typeface="Calibri"/>
              </a:rPr>
              <a:t> </a:t>
            </a:r>
            <a:r>
              <a:rPr sz="2200" dirty="0">
                <a:latin typeface="Calibri"/>
                <a:cs typeface="Calibri"/>
              </a:rPr>
              <a:t>)</a:t>
            </a:r>
          </a:p>
          <a:p>
            <a:pPr marL="836930">
              <a:lnSpc>
                <a:spcPct val="100000"/>
              </a:lnSpc>
              <a:spcBef>
                <a:spcPts val="530"/>
              </a:spcBef>
            </a:pPr>
            <a:r>
              <a:rPr lang="en-US" sz="2200" spc="5" dirty="0">
                <a:latin typeface="Calibri"/>
                <a:cs typeface="Calibri"/>
              </a:rPr>
              <a:t>p</a:t>
            </a:r>
            <a:r>
              <a:rPr sz="2175" spc="7" baseline="-21072" dirty="0" smtClean="0">
                <a:latin typeface="Calibri"/>
                <a:cs typeface="Calibri"/>
              </a:rPr>
              <a:t>k+1</a:t>
            </a:r>
            <a:r>
              <a:rPr sz="2175" spc="202" baseline="-21072" dirty="0" smtClean="0">
                <a:latin typeface="Calibri"/>
                <a:cs typeface="Calibri"/>
              </a:rPr>
              <a:t> </a:t>
            </a:r>
            <a:r>
              <a:rPr sz="2200" spc="5" dirty="0">
                <a:latin typeface="Calibri"/>
                <a:cs typeface="Calibri"/>
              </a:rPr>
              <a:t>=</a:t>
            </a:r>
            <a:r>
              <a:rPr sz="2200" spc="-25" dirty="0">
                <a:latin typeface="Calibri"/>
                <a:cs typeface="Calibri"/>
              </a:rPr>
              <a:t> </a:t>
            </a:r>
            <a:r>
              <a:rPr lang="en-US" sz="2200" spc="10" dirty="0" err="1">
                <a:latin typeface="Calibri"/>
                <a:cs typeface="Calibri"/>
              </a:rPr>
              <a:t>p</a:t>
            </a:r>
            <a:r>
              <a:rPr sz="2175" spc="15" baseline="-21072" dirty="0" err="1" smtClean="0">
                <a:latin typeface="Calibri"/>
                <a:cs typeface="Calibri"/>
              </a:rPr>
              <a:t>k</a:t>
            </a:r>
            <a:r>
              <a:rPr sz="2175" spc="217" baseline="-21072" dirty="0" smtClean="0">
                <a:latin typeface="Calibri"/>
                <a:cs typeface="Calibri"/>
              </a:rPr>
              <a:t> </a:t>
            </a:r>
            <a:r>
              <a:rPr sz="2200" spc="5" dirty="0">
                <a:latin typeface="Calibri"/>
                <a:cs typeface="Calibri"/>
              </a:rPr>
              <a:t>+</a:t>
            </a:r>
            <a:r>
              <a:rPr sz="2200" spc="-5" dirty="0">
                <a:latin typeface="Calibri"/>
                <a:cs typeface="Calibri"/>
              </a:rPr>
              <a:t> </a:t>
            </a:r>
            <a:r>
              <a:rPr sz="2200" spc="5" dirty="0">
                <a:latin typeface="Calibri"/>
                <a:cs typeface="Calibri"/>
              </a:rPr>
              <a:t>2x</a:t>
            </a:r>
            <a:r>
              <a:rPr sz="2175" spc="7" baseline="-21072" dirty="0">
                <a:latin typeface="Calibri"/>
                <a:cs typeface="Calibri"/>
              </a:rPr>
              <a:t>k+1</a:t>
            </a:r>
            <a:r>
              <a:rPr sz="2175" spc="179" baseline="-21072" dirty="0">
                <a:latin typeface="Calibri"/>
                <a:cs typeface="Calibri"/>
              </a:rPr>
              <a:t> </a:t>
            </a:r>
            <a:r>
              <a:rPr sz="2200" spc="5" dirty="0">
                <a:latin typeface="Calibri"/>
                <a:cs typeface="Calibri"/>
              </a:rPr>
              <a:t>+</a:t>
            </a:r>
            <a:r>
              <a:rPr sz="2200" spc="-10" dirty="0">
                <a:latin typeface="Calibri"/>
                <a:cs typeface="Calibri"/>
              </a:rPr>
              <a:t> </a:t>
            </a:r>
            <a:r>
              <a:rPr sz="2200" spc="5" dirty="0">
                <a:latin typeface="Calibri"/>
                <a:cs typeface="Calibri"/>
              </a:rPr>
              <a:t>1</a:t>
            </a:r>
            <a:endParaRPr sz="2200" dirty="0">
              <a:latin typeface="Calibri"/>
              <a:cs typeface="Calibri"/>
            </a:endParaRPr>
          </a:p>
          <a:p>
            <a:pPr marL="38100">
              <a:lnSpc>
                <a:spcPct val="100000"/>
              </a:lnSpc>
              <a:spcBef>
                <a:spcPts val="525"/>
              </a:spcBef>
            </a:pPr>
            <a:r>
              <a:rPr sz="2200" b="1" dirty="0" smtClean="0">
                <a:latin typeface="Calibri"/>
                <a:cs typeface="Calibri"/>
              </a:rPr>
              <a:t>El</a:t>
            </a:r>
            <a:r>
              <a:rPr lang="en-US" sz="2200" b="1" dirty="0" smtClean="0">
                <a:latin typeface="Calibri"/>
                <a:cs typeface="Calibri"/>
              </a:rPr>
              <a:t>se</a:t>
            </a:r>
            <a:endParaRPr sz="2200" dirty="0">
              <a:latin typeface="Calibri"/>
              <a:cs typeface="Calibri"/>
            </a:endParaRPr>
          </a:p>
          <a:p>
            <a:pPr marL="836930">
              <a:lnSpc>
                <a:spcPct val="100000"/>
              </a:lnSpc>
              <a:spcBef>
                <a:spcPts val="535"/>
              </a:spcBef>
            </a:pPr>
            <a:r>
              <a:rPr lang="en-US" sz="2200" spc="5" dirty="0" smtClean="0">
                <a:latin typeface="Calibri"/>
                <a:cs typeface="Calibri"/>
              </a:rPr>
              <a:t>Next pixel is</a:t>
            </a:r>
            <a:r>
              <a:rPr sz="2200" spc="-55" dirty="0" smtClean="0">
                <a:latin typeface="Calibri"/>
                <a:cs typeface="Calibri"/>
              </a:rPr>
              <a:t> </a:t>
            </a:r>
            <a:r>
              <a:rPr sz="2200" spc="5" dirty="0">
                <a:latin typeface="Calibri"/>
                <a:cs typeface="Calibri"/>
              </a:rPr>
              <a:t>(x</a:t>
            </a:r>
            <a:r>
              <a:rPr sz="2175" spc="7" baseline="-21072" dirty="0">
                <a:latin typeface="Calibri"/>
                <a:cs typeface="Calibri"/>
              </a:rPr>
              <a:t>k</a:t>
            </a:r>
            <a:r>
              <a:rPr sz="2175" spc="217" baseline="-21072" dirty="0">
                <a:latin typeface="Calibri"/>
                <a:cs typeface="Calibri"/>
              </a:rPr>
              <a:t> </a:t>
            </a:r>
            <a:r>
              <a:rPr sz="2200" spc="5" dirty="0">
                <a:latin typeface="Calibri"/>
                <a:cs typeface="Calibri"/>
              </a:rPr>
              <a:t>+1,</a:t>
            </a:r>
            <a:r>
              <a:rPr sz="2200" spc="-30" dirty="0">
                <a:latin typeface="Calibri"/>
                <a:cs typeface="Calibri"/>
              </a:rPr>
              <a:t> </a:t>
            </a:r>
            <a:r>
              <a:rPr sz="2200" spc="5" dirty="0">
                <a:latin typeface="Calibri"/>
                <a:cs typeface="Calibri"/>
              </a:rPr>
              <a:t>y</a:t>
            </a:r>
            <a:r>
              <a:rPr sz="2175" spc="7" baseline="-21072" dirty="0">
                <a:latin typeface="Calibri"/>
                <a:cs typeface="Calibri"/>
              </a:rPr>
              <a:t>k</a:t>
            </a:r>
            <a:r>
              <a:rPr sz="2175" spc="209" baseline="-21072" dirty="0">
                <a:latin typeface="Calibri"/>
                <a:cs typeface="Calibri"/>
              </a:rPr>
              <a:t> </a:t>
            </a:r>
            <a:r>
              <a:rPr sz="2200" dirty="0">
                <a:latin typeface="Calibri"/>
                <a:cs typeface="Calibri"/>
              </a:rPr>
              <a:t>-</a:t>
            </a:r>
            <a:r>
              <a:rPr sz="2200" spc="-10" dirty="0">
                <a:latin typeface="Calibri"/>
                <a:cs typeface="Calibri"/>
              </a:rPr>
              <a:t> </a:t>
            </a:r>
            <a:r>
              <a:rPr sz="2200" spc="5" dirty="0">
                <a:latin typeface="Calibri"/>
                <a:cs typeface="Calibri"/>
              </a:rPr>
              <a:t>1)</a:t>
            </a:r>
            <a:endParaRPr sz="2200" dirty="0">
              <a:latin typeface="Calibri"/>
              <a:cs typeface="Calibri"/>
            </a:endParaRPr>
          </a:p>
          <a:p>
            <a:pPr marL="836930">
              <a:lnSpc>
                <a:spcPct val="100000"/>
              </a:lnSpc>
              <a:spcBef>
                <a:spcPts val="530"/>
              </a:spcBef>
            </a:pPr>
            <a:r>
              <a:rPr lang="en-US" sz="2200" spc="5" dirty="0">
                <a:latin typeface="Calibri"/>
                <a:cs typeface="Calibri"/>
              </a:rPr>
              <a:t>p</a:t>
            </a:r>
            <a:r>
              <a:rPr sz="2175" spc="7" baseline="-21072" dirty="0" smtClean="0">
                <a:latin typeface="Calibri"/>
                <a:cs typeface="Calibri"/>
              </a:rPr>
              <a:t>k+1</a:t>
            </a:r>
            <a:r>
              <a:rPr sz="2175" spc="209" baseline="-21072" dirty="0" smtClean="0">
                <a:latin typeface="Calibri"/>
                <a:cs typeface="Calibri"/>
              </a:rPr>
              <a:t> </a:t>
            </a:r>
            <a:r>
              <a:rPr sz="2200" dirty="0">
                <a:latin typeface="Calibri"/>
                <a:cs typeface="Calibri"/>
              </a:rPr>
              <a:t>=</a:t>
            </a:r>
            <a:r>
              <a:rPr sz="2200" spc="-25" dirty="0">
                <a:latin typeface="Calibri"/>
                <a:cs typeface="Calibri"/>
              </a:rPr>
              <a:t> </a:t>
            </a:r>
            <a:r>
              <a:rPr lang="en-US" sz="2200" spc="5" dirty="0">
                <a:latin typeface="Calibri"/>
                <a:cs typeface="Calibri"/>
              </a:rPr>
              <a:t>p</a:t>
            </a:r>
            <a:r>
              <a:rPr sz="2175" spc="7" baseline="-21072" dirty="0" smtClean="0">
                <a:latin typeface="Calibri"/>
                <a:cs typeface="Calibri"/>
              </a:rPr>
              <a:t>k</a:t>
            </a:r>
            <a:r>
              <a:rPr sz="2200" spc="5" dirty="0" smtClean="0">
                <a:latin typeface="Calibri"/>
                <a:cs typeface="Calibri"/>
              </a:rPr>
              <a:t>+2x</a:t>
            </a:r>
            <a:r>
              <a:rPr sz="2175" spc="7" baseline="-21072" dirty="0" smtClean="0">
                <a:latin typeface="Calibri"/>
                <a:cs typeface="Calibri"/>
              </a:rPr>
              <a:t>k+1</a:t>
            </a:r>
            <a:r>
              <a:rPr sz="2175" spc="187" baseline="-21072" dirty="0" smtClean="0">
                <a:latin typeface="Calibri"/>
                <a:cs typeface="Calibri"/>
              </a:rPr>
              <a:t> </a:t>
            </a:r>
            <a:r>
              <a:rPr sz="2200" dirty="0">
                <a:latin typeface="Calibri"/>
                <a:cs typeface="Calibri"/>
              </a:rPr>
              <a:t>–</a:t>
            </a:r>
            <a:r>
              <a:rPr sz="2200" spc="-25" dirty="0">
                <a:latin typeface="Calibri"/>
                <a:cs typeface="Calibri"/>
              </a:rPr>
              <a:t> </a:t>
            </a:r>
            <a:r>
              <a:rPr sz="2200" spc="5" dirty="0">
                <a:latin typeface="Calibri"/>
                <a:cs typeface="Calibri"/>
              </a:rPr>
              <a:t>2y</a:t>
            </a:r>
            <a:r>
              <a:rPr sz="2175" spc="7" baseline="-21072" dirty="0">
                <a:latin typeface="Calibri"/>
                <a:cs typeface="Calibri"/>
              </a:rPr>
              <a:t>k+1</a:t>
            </a:r>
            <a:r>
              <a:rPr sz="2175" spc="209" baseline="-21072" dirty="0">
                <a:latin typeface="Calibri"/>
                <a:cs typeface="Calibri"/>
              </a:rPr>
              <a:t> </a:t>
            </a:r>
            <a:r>
              <a:rPr sz="2200" spc="5" dirty="0">
                <a:latin typeface="Calibri"/>
                <a:cs typeface="Calibri"/>
              </a:rPr>
              <a:t>+1</a:t>
            </a:r>
            <a:endParaRPr sz="2200" dirty="0">
              <a:latin typeface="Calibri"/>
              <a:cs typeface="Calibri"/>
            </a:endParaRPr>
          </a:p>
        </p:txBody>
      </p:sp>
    </p:spTree>
    <p:extLst>
      <p:ext uri="{BB962C8B-B14F-4D97-AF65-F5344CB8AC3E}">
        <p14:creationId xmlns="" xmlns:p14="http://schemas.microsoft.com/office/powerpoint/2010/main" val="22884308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66</a:t>
            </a:fld>
            <a:endParaRPr lang="en-US"/>
          </a:p>
        </p:txBody>
      </p:sp>
      <p:graphicFrame>
        <p:nvGraphicFramePr>
          <p:cNvPr id="4" name="object 2"/>
          <p:cNvGraphicFramePr>
            <a:graphicFrameLocks noGrp="1"/>
          </p:cNvGraphicFramePr>
          <p:nvPr>
            <p:extLst>
              <p:ext uri="{D42A27DB-BD31-4B8C-83A1-F6EECF244321}">
                <p14:modId xmlns="" xmlns:p14="http://schemas.microsoft.com/office/powerpoint/2010/main" val="2053397698"/>
              </p:ext>
            </p:extLst>
          </p:nvPr>
        </p:nvGraphicFramePr>
        <p:xfrm>
          <a:off x="1503795" y="1143578"/>
          <a:ext cx="7847330" cy="3815966"/>
        </p:xfrm>
        <a:graphic>
          <a:graphicData uri="http://schemas.openxmlformats.org/drawingml/2006/table">
            <a:tbl>
              <a:tblPr firstRow="1" bandRow="1">
                <a:tableStyleId>{2D5ABB26-0587-4C30-8999-92F81FD0307C}</a:tableStyleId>
              </a:tblPr>
              <a:tblGrid>
                <a:gridCol w="457200"/>
                <a:gridCol w="2209800"/>
                <a:gridCol w="914400"/>
                <a:gridCol w="816841"/>
                <a:gridCol w="1239924"/>
                <a:gridCol w="2209165"/>
              </a:tblGrid>
              <a:tr h="584073">
                <a:tc>
                  <a:txBody>
                    <a:bodyPr/>
                    <a:lstStyle/>
                    <a:p>
                      <a:pPr marL="194945">
                        <a:lnSpc>
                          <a:spcPts val="2765"/>
                        </a:lnSpc>
                      </a:pPr>
                      <a:r>
                        <a:rPr sz="2400" dirty="0">
                          <a:latin typeface="Calibri"/>
                          <a:cs typeface="Calibri"/>
                        </a:rPr>
                        <a:t>k</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675" algn="ctr">
                        <a:lnSpc>
                          <a:spcPts val="2765"/>
                        </a:lnSpc>
                      </a:pPr>
                      <a:r>
                        <a:rPr lang="en-US" sz="2400" spc="5" baseline="0" dirty="0" err="1" smtClean="0">
                          <a:latin typeface="Calibri"/>
                          <a:cs typeface="Calibri"/>
                        </a:rPr>
                        <a:t>p</a:t>
                      </a:r>
                      <a:r>
                        <a:rPr sz="2400" spc="7" baseline="-20833" dirty="0" err="1" smtClean="0">
                          <a:latin typeface="Calibri"/>
                          <a:cs typeface="Calibri"/>
                        </a:rPr>
                        <a:t>k</a:t>
                      </a:r>
                      <a:endParaRPr sz="2400" baseline="-20833"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24154" algn="r">
                        <a:lnSpc>
                          <a:spcPts val="2765"/>
                        </a:lnSpc>
                      </a:pPr>
                      <a:r>
                        <a:rPr lang="en-US" sz="2400" spc="-5" dirty="0" smtClean="0">
                          <a:latin typeface="Calibri"/>
                          <a:cs typeface="Calibri"/>
                        </a:rPr>
                        <a:t>x</a:t>
                      </a:r>
                      <a:r>
                        <a:rPr sz="1200" spc="-5" dirty="0" smtClean="0">
                          <a:latin typeface="Calibri"/>
                          <a:cs typeface="Calibri"/>
                        </a:rPr>
                        <a:t>k+1</a:t>
                      </a:r>
                      <a:endParaRPr sz="12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8580" algn="ctr">
                        <a:lnSpc>
                          <a:spcPts val="2585"/>
                        </a:lnSpc>
                      </a:pPr>
                      <a:r>
                        <a:rPr lang="en-US" sz="2400" spc="5" dirty="0" smtClean="0">
                          <a:latin typeface="Calibri"/>
                          <a:cs typeface="Calibri"/>
                        </a:rPr>
                        <a:t>y</a:t>
                      </a:r>
                      <a:r>
                        <a:rPr sz="1200" spc="5" dirty="0" smtClean="0">
                          <a:latin typeface="Calibri"/>
                          <a:cs typeface="Calibri"/>
                        </a:rPr>
                        <a:t>k+</a:t>
                      </a:r>
                      <a:r>
                        <a:rPr lang="en-US" sz="1200" spc="5" dirty="0" smtClean="0">
                          <a:latin typeface="Calibri"/>
                          <a:cs typeface="Calibri"/>
                        </a:rPr>
                        <a:t>1</a:t>
                      </a:r>
                      <a:endParaRPr sz="1200" dirty="0">
                        <a:latin typeface="Calibri"/>
                        <a:cs typeface="Calibri"/>
                      </a:endParaRPr>
                    </a:p>
                    <a:p>
                      <a:pPr marL="69215" algn="ctr">
                        <a:lnSpc>
                          <a:spcPts val="1260"/>
                        </a:lnSpc>
                      </a:pPr>
                      <a:endParaRPr sz="12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gn="ctr">
                        <a:lnSpc>
                          <a:spcPts val="2585"/>
                        </a:lnSpc>
                      </a:pPr>
                      <a:r>
                        <a:rPr sz="2400" spc="-5" dirty="0" smtClean="0">
                          <a:latin typeface="Calibri"/>
                          <a:cs typeface="Calibri"/>
                        </a:rPr>
                        <a:t>(</a:t>
                      </a:r>
                      <a:r>
                        <a:rPr lang="en-US" sz="2400" spc="-5" dirty="0" smtClean="0">
                          <a:latin typeface="Calibri"/>
                          <a:cs typeface="Calibri"/>
                        </a:rPr>
                        <a:t>x</a:t>
                      </a:r>
                      <a:r>
                        <a:rPr sz="1200" spc="-5" dirty="0" smtClean="0">
                          <a:latin typeface="Calibri"/>
                          <a:cs typeface="Calibri"/>
                        </a:rPr>
                        <a:t>k+1</a:t>
                      </a:r>
                      <a:r>
                        <a:rPr sz="2400" spc="-5" dirty="0">
                          <a:latin typeface="Calibri"/>
                          <a:cs typeface="Calibri"/>
                        </a:rPr>
                        <a:t>,</a:t>
                      </a:r>
                      <a:r>
                        <a:rPr sz="2400" spc="-25" dirty="0">
                          <a:latin typeface="Calibri"/>
                          <a:cs typeface="Calibri"/>
                        </a:rPr>
                        <a:t> </a:t>
                      </a:r>
                      <a:r>
                        <a:rPr lang="en-US" sz="2400" spc="-5" dirty="0" smtClean="0">
                          <a:latin typeface="Calibri"/>
                          <a:cs typeface="Calibri"/>
                        </a:rPr>
                        <a:t>y</a:t>
                      </a:r>
                      <a:r>
                        <a:rPr sz="1200" spc="-5" dirty="0" smtClean="0">
                          <a:latin typeface="Calibri"/>
                          <a:cs typeface="Calibri"/>
                        </a:rPr>
                        <a:t>k+1</a:t>
                      </a:r>
                      <a:r>
                        <a:rPr sz="2400" spc="-5" dirty="0">
                          <a:latin typeface="Calibri"/>
                          <a:cs typeface="Calibri"/>
                        </a:rPr>
                        <a:t>)</a:t>
                      </a:r>
                      <a:endParaRPr sz="2400" dirty="0">
                        <a:latin typeface="Calibri"/>
                        <a:cs typeface="Calibri"/>
                      </a:endParaRPr>
                    </a:p>
                    <a:p>
                      <a:pPr marL="69850" algn="ctr">
                        <a:lnSpc>
                          <a:spcPts val="1260"/>
                        </a:lnSpc>
                      </a:pPr>
                      <a:r>
                        <a:rPr sz="1200" spc="-15" dirty="0">
                          <a:latin typeface="Calibri"/>
                          <a:cs typeface="Calibri"/>
                        </a:rPr>
                        <a:t>At</a:t>
                      </a:r>
                      <a:r>
                        <a:rPr sz="1200" spc="-35" dirty="0">
                          <a:latin typeface="Calibri"/>
                          <a:cs typeface="Calibri"/>
                        </a:rPr>
                        <a:t> </a:t>
                      </a:r>
                      <a:r>
                        <a:rPr sz="1200" spc="-5" dirty="0">
                          <a:latin typeface="Calibri"/>
                          <a:cs typeface="Calibri"/>
                        </a:rPr>
                        <a:t>(0, 0)</a:t>
                      </a:r>
                      <a:endParaRPr sz="12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945" algn="ctr">
                        <a:lnSpc>
                          <a:spcPts val="2585"/>
                        </a:lnSpc>
                      </a:pPr>
                      <a:r>
                        <a:rPr sz="2400" spc="-5" dirty="0" smtClean="0">
                          <a:latin typeface="Calibri"/>
                          <a:cs typeface="Calibri"/>
                        </a:rPr>
                        <a:t>(</a:t>
                      </a:r>
                      <a:r>
                        <a:rPr lang="en-US" sz="2400" spc="-5" dirty="0" smtClean="0">
                          <a:latin typeface="Calibri"/>
                          <a:cs typeface="Calibri"/>
                        </a:rPr>
                        <a:t>x</a:t>
                      </a:r>
                      <a:r>
                        <a:rPr sz="1200" spc="-5" dirty="0" smtClean="0">
                          <a:latin typeface="Calibri"/>
                          <a:cs typeface="Calibri"/>
                        </a:rPr>
                        <a:t>k+1</a:t>
                      </a:r>
                      <a:r>
                        <a:rPr sz="2400" spc="-5" dirty="0">
                          <a:latin typeface="Calibri"/>
                          <a:cs typeface="Calibri"/>
                        </a:rPr>
                        <a:t>,</a:t>
                      </a:r>
                      <a:r>
                        <a:rPr sz="2400" spc="-35" dirty="0">
                          <a:latin typeface="Calibri"/>
                          <a:cs typeface="Calibri"/>
                        </a:rPr>
                        <a:t> </a:t>
                      </a:r>
                      <a:r>
                        <a:rPr lang="en-US" sz="2400" spc="0" dirty="0" smtClean="0">
                          <a:latin typeface="Calibri"/>
                          <a:cs typeface="Calibri"/>
                        </a:rPr>
                        <a:t>y</a:t>
                      </a:r>
                      <a:r>
                        <a:rPr sz="1200" dirty="0" smtClean="0">
                          <a:latin typeface="Calibri"/>
                          <a:cs typeface="Calibri"/>
                        </a:rPr>
                        <a:t>k+1</a:t>
                      </a:r>
                      <a:r>
                        <a:rPr sz="2400" dirty="0">
                          <a:latin typeface="Calibri"/>
                          <a:cs typeface="Calibri"/>
                        </a:rPr>
                        <a:t>)</a:t>
                      </a:r>
                    </a:p>
                    <a:p>
                      <a:pPr marL="66675" algn="ctr">
                        <a:lnSpc>
                          <a:spcPts val="1260"/>
                        </a:lnSpc>
                      </a:pPr>
                      <a:r>
                        <a:rPr sz="1200" spc="-15" dirty="0">
                          <a:latin typeface="Calibri"/>
                          <a:cs typeface="Calibri"/>
                        </a:rPr>
                        <a:t>At</a:t>
                      </a:r>
                      <a:r>
                        <a:rPr sz="1200" spc="-35" dirty="0">
                          <a:latin typeface="Calibri"/>
                          <a:cs typeface="Calibri"/>
                        </a:rPr>
                        <a:t> </a:t>
                      </a:r>
                      <a:r>
                        <a:rPr sz="1200" spc="-5" dirty="0">
                          <a:latin typeface="Calibri"/>
                          <a:cs typeface="Calibri"/>
                        </a:rPr>
                        <a:t>(6, 7)</a:t>
                      </a:r>
                      <a:endParaRPr sz="12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97637">
                <a:tc>
                  <a:txBody>
                    <a:bodyPr/>
                    <a:lstStyle/>
                    <a:p>
                      <a:pPr marL="109220">
                        <a:lnSpc>
                          <a:spcPct val="100000"/>
                        </a:lnSpc>
                        <a:spcBef>
                          <a:spcPts val="690"/>
                        </a:spcBef>
                      </a:pPr>
                      <a:r>
                        <a:rPr sz="1600" spc="-5" dirty="0">
                          <a:latin typeface="Calibri"/>
                          <a:cs typeface="Calibri"/>
                        </a:rPr>
                        <a:t>0.</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0"/>
                        </a:spcBef>
                      </a:pPr>
                      <a:r>
                        <a:rPr sz="1600" spc="5" dirty="0">
                          <a:latin typeface="Calibri"/>
                          <a:cs typeface="Calibri"/>
                        </a:rPr>
                        <a:t>-8</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1775" algn="r">
                        <a:lnSpc>
                          <a:spcPct val="100000"/>
                        </a:lnSpc>
                        <a:spcBef>
                          <a:spcPts val="690"/>
                        </a:spcBef>
                      </a:pPr>
                      <a:r>
                        <a:rPr sz="1600" dirty="0">
                          <a:latin typeface="Calibri"/>
                          <a:cs typeface="Calibri"/>
                        </a:rPr>
                        <a:t>0+1</a:t>
                      </a:r>
                      <a:r>
                        <a:rPr sz="1600" spc="-30" dirty="0">
                          <a:latin typeface="Calibri"/>
                          <a:cs typeface="Calibri"/>
                        </a:rPr>
                        <a:t> </a:t>
                      </a:r>
                      <a:r>
                        <a:rPr sz="1600" spc="5" dirty="0">
                          <a:latin typeface="Calibri"/>
                          <a:cs typeface="Calibri"/>
                        </a:rPr>
                        <a:t>=</a:t>
                      </a:r>
                      <a:r>
                        <a:rPr sz="1600" spc="-20" dirty="0">
                          <a:latin typeface="Calibri"/>
                          <a:cs typeface="Calibri"/>
                        </a:rPr>
                        <a:t> </a:t>
                      </a:r>
                      <a:r>
                        <a:rPr sz="1600" spc="5" dirty="0">
                          <a:latin typeface="Calibri"/>
                          <a:cs typeface="Calibri"/>
                        </a:rPr>
                        <a:t>1</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9</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(1,</a:t>
                      </a:r>
                      <a:r>
                        <a:rPr sz="1600" spc="-35" dirty="0">
                          <a:latin typeface="Calibri"/>
                          <a:cs typeface="Calibri"/>
                        </a:rPr>
                        <a:t> </a:t>
                      </a:r>
                      <a:r>
                        <a:rPr sz="1600" dirty="0">
                          <a:latin typeface="Calibri"/>
                          <a:cs typeface="Calibri"/>
                        </a:rPr>
                        <a:t>9)</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0"/>
                        </a:spcBef>
                      </a:pPr>
                      <a:r>
                        <a:rPr sz="1600" dirty="0">
                          <a:latin typeface="Calibri"/>
                          <a:cs typeface="Calibri"/>
                        </a:rPr>
                        <a:t>(1+6,</a:t>
                      </a:r>
                      <a:r>
                        <a:rPr sz="1600" spc="-10" dirty="0">
                          <a:latin typeface="Calibri"/>
                          <a:cs typeface="Calibri"/>
                        </a:rPr>
                        <a:t> </a:t>
                      </a:r>
                      <a:r>
                        <a:rPr sz="1600" dirty="0">
                          <a:latin typeface="Calibri"/>
                          <a:cs typeface="Calibri"/>
                        </a:rPr>
                        <a:t>9+7)</a:t>
                      </a:r>
                      <a:r>
                        <a:rPr sz="1600" spc="-5" dirty="0">
                          <a:latin typeface="Calibri"/>
                          <a:cs typeface="Calibri"/>
                        </a:rPr>
                        <a:t> </a:t>
                      </a:r>
                      <a:r>
                        <a:rPr sz="1600" spc="5" dirty="0">
                          <a:latin typeface="Calibri"/>
                          <a:cs typeface="Calibri"/>
                        </a:rPr>
                        <a:t>=</a:t>
                      </a:r>
                      <a:r>
                        <a:rPr sz="1600" spc="-25" dirty="0">
                          <a:latin typeface="Calibri"/>
                          <a:cs typeface="Calibri"/>
                        </a:rPr>
                        <a:t> </a:t>
                      </a:r>
                      <a:r>
                        <a:rPr sz="1600" spc="-5" dirty="0">
                          <a:latin typeface="Calibri"/>
                          <a:cs typeface="Calibri"/>
                        </a:rPr>
                        <a:t>(7, </a:t>
                      </a:r>
                      <a:r>
                        <a:rPr sz="1600" dirty="0">
                          <a:latin typeface="Calibri"/>
                          <a:cs typeface="Calibri"/>
                        </a:rPr>
                        <a:t>16)</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97763">
                <a:tc>
                  <a:txBody>
                    <a:bodyPr/>
                    <a:lstStyle/>
                    <a:p>
                      <a:pPr marL="109220">
                        <a:lnSpc>
                          <a:spcPct val="100000"/>
                        </a:lnSpc>
                        <a:spcBef>
                          <a:spcPts val="690"/>
                        </a:spcBef>
                      </a:pPr>
                      <a:r>
                        <a:rPr sz="1600" dirty="0">
                          <a:latin typeface="Calibri"/>
                          <a:cs typeface="Calibri"/>
                        </a:rPr>
                        <a:t>1.</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0"/>
                        </a:spcBef>
                      </a:pPr>
                      <a:r>
                        <a:rPr sz="1600" dirty="0">
                          <a:latin typeface="Calibri"/>
                          <a:cs typeface="Calibri"/>
                        </a:rPr>
                        <a:t>=</a:t>
                      </a:r>
                      <a:r>
                        <a:rPr sz="1600" spc="-25" dirty="0">
                          <a:latin typeface="Calibri"/>
                          <a:cs typeface="Calibri"/>
                        </a:rPr>
                        <a:t> </a:t>
                      </a:r>
                      <a:r>
                        <a:rPr sz="1600" spc="5" dirty="0">
                          <a:latin typeface="Calibri"/>
                          <a:cs typeface="Calibri"/>
                        </a:rPr>
                        <a:t>-8</a:t>
                      </a:r>
                      <a:r>
                        <a:rPr sz="1600" spc="-10" dirty="0">
                          <a:latin typeface="Calibri"/>
                          <a:cs typeface="Calibri"/>
                        </a:rPr>
                        <a:t> </a:t>
                      </a:r>
                      <a:r>
                        <a:rPr sz="1600" dirty="0">
                          <a:latin typeface="Calibri"/>
                          <a:cs typeface="Calibri"/>
                        </a:rPr>
                        <a:t>+</a:t>
                      </a:r>
                      <a:r>
                        <a:rPr sz="1600" spc="-15" dirty="0">
                          <a:latin typeface="Calibri"/>
                          <a:cs typeface="Calibri"/>
                        </a:rPr>
                        <a:t> </a:t>
                      </a:r>
                      <a:r>
                        <a:rPr sz="1600" spc="-5" dirty="0">
                          <a:latin typeface="Calibri"/>
                          <a:cs typeface="Calibri"/>
                        </a:rPr>
                        <a:t>2*1</a:t>
                      </a:r>
                      <a:r>
                        <a:rPr sz="1600" spc="-10" dirty="0">
                          <a:latin typeface="Calibri"/>
                          <a:cs typeface="Calibri"/>
                        </a:rPr>
                        <a:t> </a:t>
                      </a:r>
                      <a:r>
                        <a:rPr sz="1600" spc="-5" dirty="0">
                          <a:latin typeface="Calibri"/>
                          <a:cs typeface="Calibri"/>
                        </a:rPr>
                        <a:t>+1=</a:t>
                      </a:r>
                      <a:r>
                        <a:rPr sz="1600" spc="5" dirty="0">
                          <a:latin typeface="Calibri"/>
                          <a:cs typeface="Calibri"/>
                        </a:rPr>
                        <a:t> -5</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2410" algn="r">
                        <a:lnSpc>
                          <a:spcPct val="100000"/>
                        </a:lnSpc>
                        <a:spcBef>
                          <a:spcPts val="690"/>
                        </a:spcBef>
                      </a:pPr>
                      <a:r>
                        <a:rPr sz="1600" dirty="0">
                          <a:latin typeface="Calibri"/>
                          <a:cs typeface="Calibri"/>
                        </a:rPr>
                        <a:t>1+1</a:t>
                      </a:r>
                      <a:r>
                        <a:rPr sz="1600" spc="-30" dirty="0">
                          <a:latin typeface="Calibri"/>
                          <a:cs typeface="Calibri"/>
                        </a:rPr>
                        <a:t> </a:t>
                      </a:r>
                      <a:r>
                        <a:rPr sz="1600" dirty="0">
                          <a:latin typeface="Calibri"/>
                          <a:cs typeface="Calibri"/>
                        </a:rPr>
                        <a:t>=</a:t>
                      </a:r>
                      <a:r>
                        <a:rPr sz="1600" spc="-20" dirty="0">
                          <a:latin typeface="Calibri"/>
                          <a:cs typeface="Calibri"/>
                        </a:rPr>
                        <a:t> </a:t>
                      </a:r>
                      <a:r>
                        <a:rPr sz="1600" dirty="0">
                          <a:latin typeface="Calibri"/>
                          <a:cs typeface="Calibri"/>
                        </a:rPr>
                        <a:t>2</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9</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spc="-5" dirty="0">
                          <a:latin typeface="Calibri"/>
                          <a:cs typeface="Calibri"/>
                        </a:rPr>
                        <a:t>(2,</a:t>
                      </a:r>
                      <a:r>
                        <a:rPr sz="1600" spc="-30" dirty="0">
                          <a:latin typeface="Calibri"/>
                          <a:cs typeface="Calibri"/>
                        </a:rPr>
                        <a:t> </a:t>
                      </a:r>
                      <a:r>
                        <a:rPr sz="1600" dirty="0">
                          <a:latin typeface="Calibri"/>
                          <a:cs typeface="Calibri"/>
                        </a:rPr>
                        <a:t>9)</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0"/>
                        </a:spcBef>
                      </a:pPr>
                      <a:r>
                        <a:rPr sz="1600" spc="-5" dirty="0">
                          <a:latin typeface="Calibri"/>
                          <a:cs typeface="Calibri"/>
                        </a:rPr>
                        <a:t>(2+6, 9+7)</a:t>
                      </a:r>
                      <a:r>
                        <a:rPr sz="1600" spc="5" dirty="0">
                          <a:latin typeface="Calibri"/>
                          <a:cs typeface="Calibri"/>
                        </a:rPr>
                        <a:t> </a:t>
                      </a:r>
                      <a:r>
                        <a:rPr sz="1600" dirty="0">
                          <a:latin typeface="Calibri"/>
                          <a:cs typeface="Calibri"/>
                        </a:rPr>
                        <a:t>=</a:t>
                      </a:r>
                      <a:r>
                        <a:rPr sz="1600" spc="-15" dirty="0">
                          <a:latin typeface="Calibri"/>
                          <a:cs typeface="Calibri"/>
                        </a:rPr>
                        <a:t> </a:t>
                      </a:r>
                      <a:r>
                        <a:rPr sz="1600" spc="-5" dirty="0">
                          <a:latin typeface="Calibri"/>
                          <a:cs typeface="Calibri"/>
                        </a:rPr>
                        <a:t>(8, </a:t>
                      </a:r>
                      <a:r>
                        <a:rPr sz="1600" dirty="0">
                          <a:latin typeface="Calibri"/>
                          <a:cs typeface="Calibri"/>
                        </a:rPr>
                        <a:t>16)</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97637">
                <a:tc>
                  <a:txBody>
                    <a:bodyPr/>
                    <a:lstStyle/>
                    <a:p>
                      <a:pPr marL="109220">
                        <a:lnSpc>
                          <a:spcPct val="100000"/>
                        </a:lnSpc>
                        <a:spcBef>
                          <a:spcPts val="690"/>
                        </a:spcBef>
                      </a:pPr>
                      <a:r>
                        <a:rPr sz="1600" dirty="0">
                          <a:latin typeface="Calibri"/>
                          <a:cs typeface="Calibri"/>
                        </a:rPr>
                        <a:t>2.</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0"/>
                        </a:spcBef>
                      </a:pPr>
                      <a:r>
                        <a:rPr sz="1600" dirty="0">
                          <a:latin typeface="Calibri"/>
                          <a:cs typeface="Calibri"/>
                        </a:rPr>
                        <a:t>=</a:t>
                      </a:r>
                      <a:r>
                        <a:rPr sz="1600" spc="-25" dirty="0">
                          <a:latin typeface="Calibri"/>
                          <a:cs typeface="Calibri"/>
                        </a:rPr>
                        <a:t> </a:t>
                      </a:r>
                      <a:r>
                        <a:rPr sz="1600" spc="5" dirty="0">
                          <a:latin typeface="Calibri"/>
                          <a:cs typeface="Calibri"/>
                        </a:rPr>
                        <a:t>-5</a:t>
                      </a:r>
                      <a:r>
                        <a:rPr sz="1600" spc="-10" dirty="0">
                          <a:latin typeface="Calibri"/>
                          <a:cs typeface="Calibri"/>
                        </a:rPr>
                        <a:t> </a:t>
                      </a:r>
                      <a:r>
                        <a:rPr sz="1600" dirty="0">
                          <a:latin typeface="Calibri"/>
                          <a:cs typeface="Calibri"/>
                        </a:rPr>
                        <a:t>+</a:t>
                      </a:r>
                      <a:r>
                        <a:rPr sz="1600" spc="-20" dirty="0">
                          <a:latin typeface="Calibri"/>
                          <a:cs typeface="Calibri"/>
                        </a:rPr>
                        <a:t> </a:t>
                      </a:r>
                      <a:r>
                        <a:rPr sz="1600" spc="-5" dirty="0">
                          <a:latin typeface="Calibri"/>
                          <a:cs typeface="Calibri"/>
                        </a:rPr>
                        <a:t>2*2 +1=</a:t>
                      </a:r>
                      <a:r>
                        <a:rPr sz="1600" dirty="0">
                          <a:latin typeface="Calibri"/>
                          <a:cs typeface="Calibri"/>
                        </a:rPr>
                        <a:t> 0</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2410" algn="r">
                        <a:lnSpc>
                          <a:spcPct val="100000"/>
                        </a:lnSpc>
                        <a:spcBef>
                          <a:spcPts val="690"/>
                        </a:spcBef>
                      </a:pPr>
                      <a:r>
                        <a:rPr sz="1600" dirty="0">
                          <a:latin typeface="Calibri"/>
                          <a:cs typeface="Calibri"/>
                        </a:rPr>
                        <a:t>2+1</a:t>
                      </a:r>
                      <a:r>
                        <a:rPr sz="1600" spc="-30" dirty="0">
                          <a:latin typeface="Calibri"/>
                          <a:cs typeface="Calibri"/>
                        </a:rPr>
                        <a:t> </a:t>
                      </a:r>
                      <a:r>
                        <a:rPr sz="1600" dirty="0">
                          <a:latin typeface="Calibri"/>
                          <a:cs typeface="Calibri"/>
                        </a:rPr>
                        <a:t>=</a:t>
                      </a:r>
                      <a:r>
                        <a:rPr sz="1600" spc="-20" dirty="0">
                          <a:latin typeface="Calibri"/>
                          <a:cs typeface="Calibri"/>
                        </a:rPr>
                        <a:t> </a:t>
                      </a:r>
                      <a:r>
                        <a:rPr sz="1600" dirty="0">
                          <a:latin typeface="Calibri"/>
                          <a:cs typeface="Calibri"/>
                        </a:rPr>
                        <a:t>3</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8</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spc="-5" dirty="0">
                          <a:latin typeface="Calibri"/>
                          <a:cs typeface="Calibri"/>
                        </a:rPr>
                        <a:t>(3,</a:t>
                      </a:r>
                      <a:r>
                        <a:rPr sz="1600" spc="-30" dirty="0">
                          <a:latin typeface="Calibri"/>
                          <a:cs typeface="Calibri"/>
                        </a:rPr>
                        <a:t> </a:t>
                      </a:r>
                      <a:r>
                        <a:rPr sz="1600" dirty="0">
                          <a:latin typeface="Calibri"/>
                          <a:cs typeface="Calibri"/>
                        </a:rPr>
                        <a:t>8)</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0"/>
                        </a:spcBef>
                      </a:pPr>
                      <a:r>
                        <a:rPr sz="1600" spc="-5" dirty="0">
                          <a:latin typeface="Calibri"/>
                          <a:cs typeface="Calibri"/>
                        </a:rPr>
                        <a:t>(3+6, 8+7)</a:t>
                      </a:r>
                      <a:r>
                        <a:rPr sz="1600" spc="5" dirty="0">
                          <a:latin typeface="Calibri"/>
                          <a:cs typeface="Calibri"/>
                        </a:rPr>
                        <a:t> </a:t>
                      </a:r>
                      <a:r>
                        <a:rPr sz="1600" dirty="0">
                          <a:latin typeface="Calibri"/>
                          <a:cs typeface="Calibri"/>
                        </a:rPr>
                        <a:t>=</a:t>
                      </a:r>
                      <a:r>
                        <a:rPr sz="1600" spc="-15" dirty="0">
                          <a:latin typeface="Calibri"/>
                          <a:cs typeface="Calibri"/>
                        </a:rPr>
                        <a:t> </a:t>
                      </a:r>
                      <a:r>
                        <a:rPr sz="1600" spc="-5" dirty="0">
                          <a:latin typeface="Calibri"/>
                          <a:cs typeface="Calibri"/>
                        </a:rPr>
                        <a:t>(9, </a:t>
                      </a:r>
                      <a:r>
                        <a:rPr sz="1600" dirty="0">
                          <a:latin typeface="Calibri"/>
                          <a:cs typeface="Calibri"/>
                        </a:rPr>
                        <a:t>15)</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8657">
                <a:tc>
                  <a:txBody>
                    <a:bodyPr/>
                    <a:lstStyle/>
                    <a:p>
                      <a:pPr marL="109220">
                        <a:lnSpc>
                          <a:spcPct val="100000"/>
                        </a:lnSpc>
                        <a:spcBef>
                          <a:spcPts val="690"/>
                        </a:spcBef>
                      </a:pPr>
                      <a:r>
                        <a:rPr sz="1600" spc="-5" dirty="0">
                          <a:latin typeface="Calibri"/>
                          <a:cs typeface="Calibri"/>
                        </a:rPr>
                        <a:t>3.</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0"/>
                        </a:spcBef>
                      </a:pPr>
                      <a:r>
                        <a:rPr sz="1600" spc="5" dirty="0">
                          <a:latin typeface="Calibri"/>
                          <a:cs typeface="Calibri"/>
                        </a:rPr>
                        <a:t>=</a:t>
                      </a:r>
                      <a:r>
                        <a:rPr sz="1600" spc="-20" dirty="0">
                          <a:latin typeface="Calibri"/>
                          <a:cs typeface="Calibri"/>
                        </a:rPr>
                        <a:t> </a:t>
                      </a:r>
                      <a:r>
                        <a:rPr sz="1600" spc="5" dirty="0">
                          <a:latin typeface="Calibri"/>
                          <a:cs typeface="Calibri"/>
                        </a:rPr>
                        <a:t>0</a:t>
                      </a:r>
                      <a:r>
                        <a:rPr sz="1600" spc="-20" dirty="0">
                          <a:latin typeface="Calibri"/>
                          <a:cs typeface="Calibri"/>
                        </a:rPr>
                        <a:t> </a:t>
                      </a:r>
                      <a:r>
                        <a:rPr sz="1600" spc="5" dirty="0">
                          <a:latin typeface="Calibri"/>
                          <a:cs typeface="Calibri"/>
                        </a:rPr>
                        <a:t>+</a:t>
                      </a:r>
                      <a:r>
                        <a:rPr sz="1600" dirty="0">
                          <a:latin typeface="Calibri"/>
                          <a:cs typeface="Calibri"/>
                        </a:rPr>
                        <a:t> 2*3</a:t>
                      </a:r>
                      <a:r>
                        <a:rPr sz="1600" spc="-10" dirty="0">
                          <a:latin typeface="Calibri"/>
                          <a:cs typeface="Calibri"/>
                        </a:rPr>
                        <a:t> </a:t>
                      </a:r>
                      <a:r>
                        <a:rPr sz="1600" dirty="0">
                          <a:latin typeface="Calibri"/>
                          <a:cs typeface="Calibri"/>
                        </a:rPr>
                        <a:t>-</a:t>
                      </a:r>
                      <a:r>
                        <a:rPr sz="1600" spc="-25" dirty="0">
                          <a:latin typeface="Calibri"/>
                          <a:cs typeface="Calibri"/>
                        </a:rPr>
                        <a:t> </a:t>
                      </a:r>
                      <a:r>
                        <a:rPr sz="1600" dirty="0">
                          <a:latin typeface="Calibri"/>
                          <a:cs typeface="Calibri"/>
                        </a:rPr>
                        <a:t>2*8</a:t>
                      </a:r>
                      <a:r>
                        <a:rPr sz="1600" spc="10" dirty="0">
                          <a:latin typeface="Calibri"/>
                          <a:cs typeface="Calibri"/>
                        </a:rPr>
                        <a:t> </a:t>
                      </a:r>
                      <a:r>
                        <a:rPr sz="1600" dirty="0">
                          <a:latin typeface="Calibri"/>
                          <a:cs typeface="Calibri"/>
                        </a:rPr>
                        <a:t>+1=-9</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1775" algn="r">
                        <a:lnSpc>
                          <a:spcPct val="100000"/>
                        </a:lnSpc>
                        <a:spcBef>
                          <a:spcPts val="690"/>
                        </a:spcBef>
                      </a:pPr>
                      <a:r>
                        <a:rPr sz="1600" dirty="0">
                          <a:latin typeface="Calibri"/>
                          <a:cs typeface="Calibri"/>
                        </a:rPr>
                        <a:t>3+1</a:t>
                      </a:r>
                      <a:r>
                        <a:rPr sz="1600" spc="-30" dirty="0">
                          <a:latin typeface="Calibri"/>
                          <a:cs typeface="Calibri"/>
                        </a:rPr>
                        <a:t> </a:t>
                      </a:r>
                      <a:r>
                        <a:rPr sz="1600" spc="5" dirty="0">
                          <a:latin typeface="Calibri"/>
                          <a:cs typeface="Calibri"/>
                        </a:rPr>
                        <a:t>=</a:t>
                      </a:r>
                      <a:r>
                        <a:rPr sz="1600" spc="-20" dirty="0">
                          <a:latin typeface="Calibri"/>
                          <a:cs typeface="Calibri"/>
                        </a:rPr>
                        <a:t> </a:t>
                      </a:r>
                      <a:r>
                        <a:rPr sz="1600" spc="5" dirty="0">
                          <a:latin typeface="Calibri"/>
                          <a:cs typeface="Calibri"/>
                        </a:rPr>
                        <a:t>4</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8</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(4,</a:t>
                      </a:r>
                      <a:r>
                        <a:rPr sz="1600" spc="-35" dirty="0">
                          <a:latin typeface="Calibri"/>
                          <a:cs typeface="Calibri"/>
                        </a:rPr>
                        <a:t> </a:t>
                      </a:r>
                      <a:r>
                        <a:rPr sz="1600" dirty="0">
                          <a:latin typeface="Calibri"/>
                          <a:cs typeface="Calibri"/>
                        </a:rPr>
                        <a:t>8)</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0"/>
                        </a:spcBef>
                      </a:pPr>
                      <a:r>
                        <a:rPr sz="1600" dirty="0">
                          <a:latin typeface="Calibri"/>
                          <a:cs typeface="Calibri"/>
                        </a:rPr>
                        <a:t>(4+6,</a:t>
                      </a:r>
                      <a:r>
                        <a:rPr sz="1600" spc="-15" dirty="0">
                          <a:latin typeface="Calibri"/>
                          <a:cs typeface="Calibri"/>
                        </a:rPr>
                        <a:t> </a:t>
                      </a:r>
                      <a:r>
                        <a:rPr sz="1600" dirty="0">
                          <a:latin typeface="Calibri"/>
                          <a:cs typeface="Calibri"/>
                        </a:rPr>
                        <a:t>8+7)</a:t>
                      </a:r>
                      <a:r>
                        <a:rPr sz="1600" spc="-10" dirty="0">
                          <a:latin typeface="Calibri"/>
                          <a:cs typeface="Calibri"/>
                        </a:rPr>
                        <a:t> </a:t>
                      </a:r>
                      <a:r>
                        <a:rPr sz="1600" spc="5" dirty="0">
                          <a:latin typeface="Calibri"/>
                          <a:cs typeface="Calibri"/>
                        </a:rPr>
                        <a:t>=</a:t>
                      </a:r>
                      <a:r>
                        <a:rPr sz="1600" spc="-25" dirty="0">
                          <a:latin typeface="Calibri"/>
                          <a:cs typeface="Calibri"/>
                        </a:rPr>
                        <a:t> </a:t>
                      </a:r>
                      <a:r>
                        <a:rPr sz="1600" dirty="0">
                          <a:latin typeface="Calibri"/>
                          <a:cs typeface="Calibri"/>
                        </a:rPr>
                        <a:t>(10,15)</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109220">
                        <a:lnSpc>
                          <a:spcPct val="100000"/>
                        </a:lnSpc>
                        <a:spcBef>
                          <a:spcPts val="690"/>
                        </a:spcBef>
                      </a:pPr>
                      <a:r>
                        <a:rPr sz="1600" dirty="0">
                          <a:latin typeface="Calibri"/>
                          <a:cs typeface="Calibri"/>
                        </a:rPr>
                        <a:t>4.</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0"/>
                        </a:spcBef>
                      </a:pPr>
                      <a:r>
                        <a:rPr sz="1600" dirty="0">
                          <a:latin typeface="Calibri"/>
                          <a:cs typeface="Calibri"/>
                        </a:rPr>
                        <a:t>=</a:t>
                      </a:r>
                      <a:r>
                        <a:rPr sz="1600" spc="-25" dirty="0">
                          <a:latin typeface="Calibri"/>
                          <a:cs typeface="Calibri"/>
                        </a:rPr>
                        <a:t> </a:t>
                      </a:r>
                      <a:r>
                        <a:rPr sz="1600" spc="5" dirty="0">
                          <a:latin typeface="Calibri"/>
                          <a:cs typeface="Calibri"/>
                        </a:rPr>
                        <a:t>-9</a:t>
                      </a:r>
                      <a:r>
                        <a:rPr sz="1600" spc="-10" dirty="0">
                          <a:latin typeface="Calibri"/>
                          <a:cs typeface="Calibri"/>
                        </a:rPr>
                        <a:t> </a:t>
                      </a:r>
                      <a:r>
                        <a:rPr sz="1600" dirty="0">
                          <a:latin typeface="Calibri"/>
                          <a:cs typeface="Calibri"/>
                        </a:rPr>
                        <a:t>+</a:t>
                      </a:r>
                      <a:r>
                        <a:rPr sz="1600" spc="-20" dirty="0">
                          <a:latin typeface="Calibri"/>
                          <a:cs typeface="Calibri"/>
                        </a:rPr>
                        <a:t> </a:t>
                      </a:r>
                      <a:r>
                        <a:rPr sz="1600" spc="-5" dirty="0">
                          <a:latin typeface="Calibri"/>
                          <a:cs typeface="Calibri"/>
                        </a:rPr>
                        <a:t>2*4 +1=</a:t>
                      </a:r>
                      <a:r>
                        <a:rPr sz="1600" dirty="0">
                          <a:latin typeface="Calibri"/>
                          <a:cs typeface="Calibri"/>
                        </a:rPr>
                        <a:t> 0</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2410" algn="r">
                        <a:lnSpc>
                          <a:spcPct val="100000"/>
                        </a:lnSpc>
                        <a:spcBef>
                          <a:spcPts val="690"/>
                        </a:spcBef>
                      </a:pPr>
                      <a:r>
                        <a:rPr sz="1600" dirty="0">
                          <a:latin typeface="Calibri"/>
                          <a:cs typeface="Calibri"/>
                        </a:rPr>
                        <a:t>4+1</a:t>
                      </a:r>
                      <a:r>
                        <a:rPr sz="1600" spc="-30" dirty="0">
                          <a:latin typeface="Calibri"/>
                          <a:cs typeface="Calibri"/>
                        </a:rPr>
                        <a:t> </a:t>
                      </a:r>
                      <a:r>
                        <a:rPr sz="1600" dirty="0">
                          <a:latin typeface="Calibri"/>
                          <a:cs typeface="Calibri"/>
                        </a:rPr>
                        <a:t>=</a:t>
                      </a:r>
                      <a:r>
                        <a:rPr sz="1600" spc="-20" dirty="0">
                          <a:latin typeface="Calibri"/>
                          <a:cs typeface="Calibri"/>
                        </a:rPr>
                        <a:t> </a:t>
                      </a:r>
                      <a:r>
                        <a:rPr sz="1600" dirty="0">
                          <a:latin typeface="Calibri"/>
                          <a:cs typeface="Calibri"/>
                        </a:rPr>
                        <a:t>5</a:t>
                      </a: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dirty="0">
                          <a:latin typeface="Calibri"/>
                          <a:cs typeface="Calibri"/>
                        </a:rPr>
                        <a:t>7</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0"/>
                        </a:spcBef>
                      </a:pPr>
                      <a:r>
                        <a:rPr sz="1600" spc="-5" dirty="0">
                          <a:latin typeface="Calibri"/>
                          <a:cs typeface="Calibri"/>
                        </a:rPr>
                        <a:t>(5,</a:t>
                      </a:r>
                      <a:r>
                        <a:rPr sz="1600" spc="-30" dirty="0">
                          <a:latin typeface="Calibri"/>
                          <a:cs typeface="Calibri"/>
                        </a:rPr>
                        <a:t> </a:t>
                      </a:r>
                      <a:r>
                        <a:rPr sz="1600" dirty="0">
                          <a:latin typeface="Calibri"/>
                          <a:cs typeface="Calibri"/>
                        </a:rPr>
                        <a:t>7)</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0"/>
                        </a:spcBef>
                      </a:pPr>
                      <a:r>
                        <a:rPr sz="1600" spc="-5" dirty="0">
                          <a:latin typeface="Calibri"/>
                          <a:cs typeface="Calibri"/>
                        </a:rPr>
                        <a:t>(5+6, 8+7)</a:t>
                      </a:r>
                      <a:r>
                        <a:rPr sz="1600" dirty="0">
                          <a:latin typeface="Calibri"/>
                          <a:cs typeface="Calibri"/>
                        </a:rPr>
                        <a:t> =</a:t>
                      </a:r>
                      <a:r>
                        <a:rPr sz="1600" spc="-20" dirty="0">
                          <a:latin typeface="Calibri"/>
                          <a:cs typeface="Calibri"/>
                        </a:rPr>
                        <a:t> </a:t>
                      </a:r>
                      <a:r>
                        <a:rPr sz="1600" dirty="0">
                          <a:latin typeface="Calibri"/>
                          <a:cs typeface="Calibri"/>
                        </a:rPr>
                        <a:t>(11,15)</a:t>
                      </a:r>
                      <a:endParaRPr sz="1600">
                        <a:latin typeface="Calibri"/>
                        <a:cs typeface="Calibri"/>
                      </a:endParaRPr>
                    </a:p>
                  </a:txBody>
                  <a:tcPr marL="0" marR="0" marT="876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99033">
                <a:tc>
                  <a:txBody>
                    <a:bodyPr/>
                    <a:lstStyle/>
                    <a:p>
                      <a:pPr marL="69850">
                        <a:lnSpc>
                          <a:spcPct val="100000"/>
                        </a:lnSpc>
                        <a:spcBef>
                          <a:spcPts val="695"/>
                        </a:spcBef>
                      </a:pPr>
                      <a:r>
                        <a:rPr sz="1600" dirty="0">
                          <a:latin typeface="Calibri"/>
                          <a:cs typeface="Calibri"/>
                        </a:rPr>
                        <a:t>5.</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5"/>
                        </a:spcBef>
                      </a:pPr>
                      <a:r>
                        <a:rPr sz="1600" dirty="0">
                          <a:latin typeface="Calibri"/>
                          <a:cs typeface="Calibri"/>
                        </a:rPr>
                        <a:t>=</a:t>
                      </a:r>
                      <a:r>
                        <a:rPr sz="1600" spc="-20" dirty="0">
                          <a:latin typeface="Calibri"/>
                          <a:cs typeface="Calibri"/>
                        </a:rPr>
                        <a:t> </a:t>
                      </a:r>
                      <a:r>
                        <a:rPr sz="1600" dirty="0">
                          <a:latin typeface="Calibri"/>
                          <a:cs typeface="Calibri"/>
                        </a:rPr>
                        <a:t>0</a:t>
                      </a:r>
                      <a:r>
                        <a:rPr sz="1600" spc="-15" dirty="0">
                          <a:latin typeface="Calibri"/>
                          <a:cs typeface="Calibri"/>
                        </a:rPr>
                        <a:t> </a:t>
                      </a:r>
                      <a:r>
                        <a:rPr sz="1600" dirty="0">
                          <a:latin typeface="Calibri"/>
                          <a:cs typeface="Calibri"/>
                        </a:rPr>
                        <a:t>+ 2*5</a:t>
                      </a:r>
                      <a:r>
                        <a:rPr sz="1600" spc="-10" dirty="0">
                          <a:latin typeface="Calibri"/>
                          <a:cs typeface="Calibri"/>
                        </a:rPr>
                        <a:t> </a:t>
                      </a:r>
                      <a:r>
                        <a:rPr sz="1600" dirty="0">
                          <a:latin typeface="Calibri"/>
                          <a:cs typeface="Calibri"/>
                        </a:rPr>
                        <a:t>-</a:t>
                      </a:r>
                      <a:r>
                        <a:rPr sz="1600" spc="-20" dirty="0">
                          <a:latin typeface="Calibri"/>
                          <a:cs typeface="Calibri"/>
                        </a:rPr>
                        <a:t> </a:t>
                      </a:r>
                      <a:r>
                        <a:rPr sz="1600" dirty="0">
                          <a:latin typeface="Calibri"/>
                          <a:cs typeface="Calibri"/>
                        </a:rPr>
                        <a:t>2*7</a:t>
                      </a:r>
                      <a:r>
                        <a:rPr sz="1600" spc="10" dirty="0">
                          <a:latin typeface="Calibri"/>
                          <a:cs typeface="Calibri"/>
                        </a:rPr>
                        <a:t> </a:t>
                      </a:r>
                      <a:r>
                        <a:rPr sz="1600" dirty="0">
                          <a:latin typeface="Calibri"/>
                          <a:cs typeface="Calibri"/>
                        </a:rPr>
                        <a:t>+1=-3</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2410" algn="r">
                        <a:lnSpc>
                          <a:spcPct val="100000"/>
                        </a:lnSpc>
                        <a:spcBef>
                          <a:spcPts val="695"/>
                        </a:spcBef>
                      </a:pPr>
                      <a:r>
                        <a:rPr sz="1600" dirty="0">
                          <a:latin typeface="Calibri"/>
                          <a:cs typeface="Calibri"/>
                        </a:rPr>
                        <a:t>5+1</a:t>
                      </a:r>
                      <a:r>
                        <a:rPr sz="1600" spc="-30" dirty="0">
                          <a:latin typeface="Calibri"/>
                          <a:cs typeface="Calibri"/>
                        </a:rPr>
                        <a:t> </a:t>
                      </a:r>
                      <a:r>
                        <a:rPr sz="1600" dirty="0">
                          <a:latin typeface="Calibri"/>
                          <a:cs typeface="Calibri"/>
                        </a:rPr>
                        <a:t>=</a:t>
                      </a:r>
                      <a:r>
                        <a:rPr sz="1600" spc="-20" dirty="0">
                          <a:latin typeface="Calibri"/>
                          <a:cs typeface="Calibri"/>
                        </a:rPr>
                        <a:t> </a:t>
                      </a:r>
                      <a:r>
                        <a:rPr sz="1600" dirty="0">
                          <a:latin typeface="Calibri"/>
                          <a:cs typeface="Calibri"/>
                        </a:rPr>
                        <a:t>6</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5"/>
                        </a:spcBef>
                      </a:pPr>
                      <a:r>
                        <a:rPr sz="1600" dirty="0">
                          <a:latin typeface="Calibri"/>
                          <a:cs typeface="Calibri"/>
                        </a:rPr>
                        <a:t>7</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5"/>
                        </a:spcBef>
                      </a:pPr>
                      <a:r>
                        <a:rPr sz="1600" spc="-5" dirty="0">
                          <a:latin typeface="Calibri"/>
                          <a:cs typeface="Calibri"/>
                        </a:rPr>
                        <a:t>(6,</a:t>
                      </a:r>
                      <a:r>
                        <a:rPr sz="1600" spc="-30" dirty="0">
                          <a:latin typeface="Calibri"/>
                          <a:cs typeface="Calibri"/>
                        </a:rPr>
                        <a:t> </a:t>
                      </a:r>
                      <a:r>
                        <a:rPr sz="1600" dirty="0">
                          <a:latin typeface="Calibri"/>
                          <a:cs typeface="Calibri"/>
                        </a:rPr>
                        <a:t>7)</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040">
                        <a:lnSpc>
                          <a:spcPct val="100000"/>
                        </a:lnSpc>
                        <a:spcBef>
                          <a:spcPts val="695"/>
                        </a:spcBef>
                      </a:pPr>
                      <a:r>
                        <a:rPr sz="1600" spc="-5" dirty="0">
                          <a:latin typeface="Calibri"/>
                          <a:cs typeface="Calibri"/>
                        </a:rPr>
                        <a:t>(6+6, 7+7)</a:t>
                      </a:r>
                      <a:r>
                        <a:rPr sz="1600" dirty="0">
                          <a:latin typeface="Calibri"/>
                          <a:cs typeface="Calibri"/>
                        </a:rPr>
                        <a:t> =</a:t>
                      </a:r>
                      <a:r>
                        <a:rPr sz="1600" spc="-20" dirty="0">
                          <a:latin typeface="Calibri"/>
                          <a:cs typeface="Calibri"/>
                        </a:rPr>
                        <a:t> </a:t>
                      </a:r>
                      <a:r>
                        <a:rPr sz="1600" dirty="0">
                          <a:latin typeface="Calibri"/>
                          <a:cs typeface="Calibri"/>
                        </a:rPr>
                        <a:t>(12,14)</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743966">
                <a:tc>
                  <a:txBody>
                    <a:bodyPr/>
                    <a:lstStyle/>
                    <a:p>
                      <a:pPr marL="69850">
                        <a:lnSpc>
                          <a:spcPct val="100000"/>
                        </a:lnSpc>
                        <a:spcBef>
                          <a:spcPts val="695"/>
                        </a:spcBef>
                      </a:pPr>
                      <a:r>
                        <a:rPr sz="1600" spc="-5" dirty="0">
                          <a:latin typeface="Calibri"/>
                          <a:cs typeface="Calibri"/>
                        </a:rPr>
                        <a:t>6.</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spcBef>
                          <a:spcPts val="695"/>
                        </a:spcBef>
                      </a:pPr>
                      <a:r>
                        <a:rPr sz="1600" spc="5" dirty="0">
                          <a:latin typeface="Calibri"/>
                          <a:cs typeface="Calibri"/>
                        </a:rPr>
                        <a:t>=</a:t>
                      </a:r>
                      <a:r>
                        <a:rPr sz="1600" spc="-30" dirty="0">
                          <a:latin typeface="Calibri"/>
                          <a:cs typeface="Calibri"/>
                        </a:rPr>
                        <a:t> </a:t>
                      </a:r>
                      <a:r>
                        <a:rPr sz="1600" spc="5" dirty="0">
                          <a:latin typeface="Calibri"/>
                          <a:cs typeface="Calibri"/>
                        </a:rPr>
                        <a:t>-3</a:t>
                      </a:r>
                      <a:r>
                        <a:rPr sz="1600" spc="-15" dirty="0">
                          <a:latin typeface="Calibri"/>
                          <a:cs typeface="Calibri"/>
                        </a:rPr>
                        <a:t> </a:t>
                      </a:r>
                      <a:r>
                        <a:rPr sz="1600" spc="5" dirty="0">
                          <a:latin typeface="Calibri"/>
                          <a:cs typeface="Calibri"/>
                        </a:rPr>
                        <a:t>+</a:t>
                      </a:r>
                      <a:r>
                        <a:rPr sz="1600" spc="-30" dirty="0">
                          <a:latin typeface="Calibri"/>
                          <a:cs typeface="Calibri"/>
                        </a:rPr>
                        <a:t> </a:t>
                      </a:r>
                      <a:r>
                        <a:rPr sz="1600" dirty="0">
                          <a:latin typeface="Calibri"/>
                          <a:cs typeface="Calibri"/>
                        </a:rPr>
                        <a:t>2*6</a:t>
                      </a:r>
                      <a:r>
                        <a:rPr sz="1600" spc="-10" dirty="0">
                          <a:latin typeface="Calibri"/>
                          <a:cs typeface="Calibri"/>
                        </a:rPr>
                        <a:t> </a:t>
                      </a:r>
                      <a:r>
                        <a:rPr sz="1600" dirty="0">
                          <a:latin typeface="Calibri"/>
                          <a:cs typeface="Calibri"/>
                        </a:rPr>
                        <a:t>+1=</a:t>
                      </a:r>
                      <a:r>
                        <a:rPr sz="1600" spc="-5" dirty="0">
                          <a:latin typeface="Calibri"/>
                          <a:cs typeface="Calibri"/>
                        </a:rPr>
                        <a:t> </a:t>
                      </a:r>
                      <a:r>
                        <a:rPr sz="1600" spc="5" dirty="0">
                          <a:latin typeface="Calibri"/>
                          <a:cs typeface="Calibri"/>
                        </a:rPr>
                        <a:t>10</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31775" algn="r">
                        <a:lnSpc>
                          <a:spcPct val="100000"/>
                        </a:lnSpc>
                        <a:spcBef>
                          <a:spcPts val="695"/>
                        </a:spcBef>
                      </a:pPr>
                      <a:r>
                        <a:rPr sz="1600" dirty="0">
                          <a:latin typeface="Calibri"/>
                          <a:cs typeface="Calibri"/>
                        </a:rPr>
                        <a:t>6+1</a:t>
                      </a:r>
                      <a:r>
                        <a:rPr sz="1600" spc="-30" dirty="0">
                          <a:latin typeface="Calibri"/>
                          <a:cs typeface="Calibri"/>
                        </a:rPr>
                        <a:t> </a:t>
                      </a:r>
                      <a:r>
                        <a:rPr sz="1600" spc="5" dirty="0">
                          <a:latin typeface="Calibri"/>
                          <a:cs typeface="Calibri"/>
                        </a:rPr>
                        <a:t>=</a:t>
                      </a:r>
                      <a:r>
                        <a:rPr sz="1600" spc="-20" dirty="0">
                          <a:latin typeface="Calibri"/>
                          <a:cs typeface="Calibri"/>
                        </a:rPr>
                        <a:t> </a:t>
                      </a:r>
                      <a:r>
                        <a:rPr sz="1600" spc="5" dirty="0">
                          <a:latin typeface="Calibri"/>
                          <a:cs typeface="Calibri"/>
                        </a:rPr>
                        <a:t>7</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5"/>
                        </a:spcBef>
                      </a:pPr>
                      <a:r>
                        <a:rPr sz="1600" dirty="0">
                          <a:latin typeface="Calibri"/>
                          <a:cs typeface="Calibri"/>
                        </a:rPr>
                        <a:t>6</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nSpc>
                          <a:spcPct val="100000"/>
                        </a:lnSpc>
                        <a:spcBef>
                          <a:spcPts val="695"/>
                        </a:spcBef>
                      </a:pPr>
                      <a:r>
                        <a:rPr sz="1600" dirty="0">
                          <a:latin typeface="Calibri"/>
                          <a:cs typeface="Calibri"/>
                        </a:rPr>
                        <a:t>(7,</a:t>
                      </a:r>
                      <a:r>
                        <a:rPr sz="1600" spc="-40" dirty="0">
                          <a:latin typeface="Calibri"/>
                          <a:cs typeface="Calibri"/>
                        </a:rPr>
                        <a:t> </a:t>
                      </a:r>
                      <a:r>
                        <a:rPr sz="1600" spc="-25" dirty="0">
                          <a:latin typeface="Calibri"/>
                          <a:cs typeface="Calibri"/>
                        </a:rPr>
                        <a:t>6)</a:t>
                      </a:r>
                      <a:endParaRPr sz="1600">
                        <a:latin typeface="Calibri"/>
                        <a:cs typeface="Calibri"/>
                      </a:endParaRP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7625">
                        <a:lnSpc>
                          <a:spcPct val="100000"/>
                        </a:lnSpc>
                        <a:spcBef>
                          <a:spcPts val="695"/>
                        </a:spcBef>
                      </a:pPr>
                      <a:r>
                        <a:rPr sz="1600" dirty="0">
                          <a:latin typeface="Calibri"/>
                          <a:cs typeface="Calibri"/>
                        </a:rPr>
                        <a:t>(7+6,</a:t>
                      </a:r>
                      <a:r>
                        <a:rPr sz="1600" spc="-15" dirty="0">
                          <a:latin typeface="Calibri"/>
                          <a:cs typeface="Calibri"/>
                        </a:rPr>
                        <a:t> </a:t>
                      </a:r>
                      <a:r>
                        <a:rPr sz="1600" dirty="0">
                          <a:latin typeface="Calibri"/>
                          <a:cs typeface="Calibri"/>
                        </a:rPr>
                        <a:t>6+7)</a:t>
                      </a:r>
                      <a:r>
                        <a:rPr sz="1600" spc="-10" dirty="0">
                          <a:latin typeface="Calibri"/>
                          <a:cs typeface="Calibri"/>
                        </a:rPr>
                        <a:t> </a:t>
                      </a:r>
                      <a:r>
                        <a:rPr sz="1600" spc="5" dirty="0">
                          <a:latin typeface="Calibri"/>
                          <a:cs typeface="Calibri"/>
                        </a:rPr>
                        <a:t>=</a:t>
                      </a:r>
                      <a:r>
                        <a:rPr sz="1600" spc="-25" dirty="0">
                          <a:latin typeface="Calibri"/>
                          <a:cs typeface="Calibri"/>
                        </a:rPr>
                        <a:t> </a:t>
                      </a:r>
                      <a:r>
                        <a:rPr sz="1600" dirty="0">
                          <a:latin typeface="Calibri"/>
                          <a:cs typeface="Calibri"/>
                        </a:rPr>
                        <a:t>(13,13)</a:t>
                      </a:r>
                    </a:p>
                  </a:txBody>
                  <a:tcPr marL="0" marR="0" marT="882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extLst>
      <p:ext uri="{BB962C8B-B14F-4D97-AF65-F5344CB8AC3E}">
        <p14:creationId xmlns="" xmlns:p14="http://schemas.microsoft.com/office/powerpoint/2010/main" val="39782970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274638"/>
            <a:ext cx="10363200" cy="545918"/>
          </a:xfrm>
          <a:prstGeom prst="rect">
            <a:avLst/>
          </a:prstGeom>
        </p:spPr>
        <p:txBody>
          <a:bodyPr vert="horz" wrap="square" lIns="0" tIns="159638" rIns="0" bIns="0" rtlCol="0">
            <a:spAutoFit/>
          </a:bodyPr>
          <a:lstStyle/>
          <a:p>
            <a:pPr marL="93980">
              <a:lnSpc>
                <a:spcPct val="100000"/>
              </a:lnSpc>
              <a:spcBef>
                <a:spcPts val="95"/>
              </a:spcBef>
            </a:pPr>
            <a:r>
              <a:rPr sz="2500" dirty="0"/>
              <a:t>Q.</a:t>
            </a:r>
            <a:r>
              <a:rPr sz="2500" spc="-60" dirty="0"/>
              <a:t> </a:t>
            </a:r>
            <a:r>
              <a:rPr sz="2500" dirty="0"/>
              <a:t>Digitize</a:t>
            </a:r>
            <a:r>
              <a:rPr sz="2500" spc="-65" dirty="0"/>
              <a:t> </a:t>
            </a:r>
            <a:r>
              <a:rPr sz="2500" dirty="0"/>
              <a:t>the</a:t>
            </a:r>
            <a:r>
              <a:rPr sz="2500" spc="-45" dirty="0"/>
              <a:t> </a:t>
            </a:r>
            <a:r>
              <a:rPr sz="2500" dirty="0"/>
              <a:t>circle</a:t>
            </a:r>
            <a:r>
              <a:rPr sz="2500" spc="-110" dirty="0"/>
              <a:t> </a:t>
            </a:r>
            <a:r>
              <a:rPr sz="2500" dirty="0"/>
              <a:t>with</a:t>
            </a:r>
            <a:r>
              <a:rPr sz="2500" spc="-35" dirty="0"/>
              <a:t> </a:t>
            </a:r>
            <a:r>
              <a:rPr sz="2500" dirty="0"/>
              <a:t>radius</a:t>
            </a:r>
            <a:r>
              <a:rPr sz="2500" spc="-85" dirty="0"/>
              <a:t> </a:t>
            </a:r>
            <a:r>
              <a:rPr sz="2500" dirty="0"/>
              <a:t>r</a:t>
            </a:r>
            <a:r>
              <a:rPr sz="2500" spc="-95" dirty="0"/>
              <a:t> </a:t>
            </a:r>
            <a:r>
              <a:rPr sz="2500" dirty="0"/>
              <a:t>=10</a:t>
            </a:r>
            <a:r>
              <a:rPr sz="2500" spc="-65" dirty="0"/>
              <a:t> </a:t>
            </a:r>
            <a:r>
              <a:rPr sz="2500" dirty="0"/>
              <a:t>centered</a:t>
            </a:r>
            <a:r>
              <a:rPr sz="2500" spc="-70" dirty="0"/>
              <a:t> </a:t>
            </a:r>
            <a:r>
              <a:rPr sz="2500" dirty="0"/>
              <a:t>(3,</a:t>
            </a:r>
            <a:r>
              <a:rPr sz="2500" spc="-70" dirty="0"/>
              <a:t> </a:t>
            </a:r>
            <a:r>
              <a:rPr sz="2500" dirty="0"/>
              <a:t>4)</a:t>
            </a:r>
            <a:r>
              <a:rPr sz="2500" spc="-45" dirty="0"/>
              <a:t> </a:t>
            </a:r>
            <a:r>
              <a:rPr sz="2500" dirty="0"/>
              <a:t>in</a:t>
            </a:r>
            <a:r>
              <a:rPr sz="2500" spc="-55" dirty="0"/>
              <a:t> </a:t>
            </a:r>
            <a:r>
              <a:rPr sz="2500" dirty="0"/>
              <a:t>first</a:t>
            </a:r>
            <a:r>
              <a:rPr sz="2500" spc="55" dirty="0"/>
              <a:t> </a:t>
            </a:r>
            <a:r>
              <a:rPr sz="2500" spc="-10" dirty="0"/>
              <a:t>octant.</a:t>
            </a:r>
          </a:p>
        </p:txBody>
      </p:sp>
      <p:sp>
        <p:nvSpPr>
          <p:cNvPr id="3" name="object 3"/>
          <p:cNvSpPr txBox="1"/>
          <p:nvPr/>
        </p:nvSpPr>
        <p:spPr>
          <a:xfrm>
            <a:off x="148845" y="1118364"/>
            <a:ext cx="3102355" cy="2538515"/>
          </a:xfrm>
          <a:prstGeom prst="rect">
            <a:avLst/>
          </a:prstGeom>
        </p:spPr>
        <p:txBody>
          <a:bodyPr vert="horz" wrap="square" lIns="0" tIns="12065" rIns="0" bIns="0" rtlCol="0">
            <a:spAutoFit/>
          </a:bodyPr>
          <a:lstStyle/>
          <a:p>
            <a:pPr marL="23495" algn="just">
              <a:lnSpc>
                <a:spcPts val="2890"/>
              </a:lnSpc>
              <a:spcBef>
                <a:spcPts val="95"/>
              </a:spcBef>
            </a:pPr>
            <a:r>
              <a:rPr b="1" spc="-10" dirty="0">
                <a:latin typeface="Times New Roman"/>
                <a:cs typeface="Times New Roman"/>
              </a:rPr>
              <a:t>Solution:</a:t>
            </a:r>
            <a:endParaRPr>
              <a:latin typeface="Times New Roman"/>
              <a:cs typeface="Times New Roman"/>
            </a:endParaRPr>
          </a:p>
          <a:p>
            <a:pPr marL="12700" algn="just">
              <a:lnSpc>
                <a:spcPts val="2410"/>
              </a:lnSpc>
              <a:tabLst>
                <a:tab pos="845819" algn="l"/>
                <a:tab pos="1692275" algn="l"/>
                <a:tab pos="2607945" algn="l"/>
              </a:tabLst>
            </a:pPr>
            <a:r>
              <a:rPr i="1" spc="-10" dirty="0">
                <a:latin typeface="Times New Roman"/>
                <a:cs typeface="Times New Roman"/>
              </a:rPr>
              <a:t>Note:</a:t>
            </a:r>
            <a:r>
              <a:rPr i="1" dirty="0">
                <a:latin typeface="Times New Roman"/>
                <a:cs typeface="Times New Roman"/>
              </a:rPr>
              <a:t>	</a:t>
            </a:r>
            <a:r>
              <a:rPr i="1" spc="-20" dirty="0">
                <a:latin typeface="Times New Roman"/>
                <a:cs typeface="Times New Roman"/>
              </a:rPr>
              <a:t>When</a:t>
            </a:r>
            <a:r>
              <a:rPr i="1" dirty="0">
                <a:latin typeface="Times New Roman"/>
                <a:cs typeface="Times New Roman"/>
              </a:rPr>
              <a:t>	</a:t>
            </a:r>
            <a:r>
              <a:rPr i="1" spc="-10" dirty="0">
                <a:latin typeface="Times New Roman"/>
                <a:cs typeface="Times New Roman"/>
              </a:rPr>
              <a:t>center</a:t>
            </a:r>
            <a:r>
              <a:rPr i="1">
                <a:latin typeface="Times New Roman"/>
                <a:cs typeface="Times New Roman"/>
              </a:rPr>
              <a:t>	</a:t>
            </a:r>
            <a:r>
              <a:rPr i="1" spc="-25" smtClean="0">
                <a:latin typeface="Times New Roman"/>
                <a:cs typeface="Times New Roman"/>
              </a:rPr>
              <a:t>is</a:t>
            </a:r>
            <a:r>
              <a:rPr lang="en-US" i="1" spc="-25" dirty="0">
                <a:latin typeface="Times New Roman"/>
                <a:cs typeface="Times New Roman"/>
              </a:rPr>
              <a:t> </a:t>
            </a:r>
            <a:r>
              <a:rPr i="1" smtClean="0">
                <a:latin typeface="Times New Roman"/>
                <a:cs typeface="Times New Roman"/>
              </a:rPr>
              <a:t>not</a:t>
            </a:r>
            <a:r>
              <a:rPr i="1" spc="390" smtClean="0">
                <a:latin typeface="Times New Roman"/>
                <a:cs typeface="Times New Roman"/>
              </a:rPr>
              <a:t>  </a:t>
            </a:r>
            <a:r>
              <a:rPr i="1" dirty="0">
                <a:latin typeface="Times New Roman"/>
                <a:cs typeface="Times New Roman"/>
              </a:rPr>
              <a:t>origin,</a:t>
            </a:r>
            <a:r>
              <a:rPr i="1" spc="395" dirty="0">
                <a:latin typeface="Times New Roman"/>
                <a:cs typeface="Times New Roman"/>
              </a:rPr>
              <a:t>  </a:t>
            </a:r>
            <a:r>
              <a:rPr i="1" dirty="0">
                <a:latin typeface="Times New Roman"/>
                <a:cs typeface="Times New Roman"/>
              </a:rPr>
              <a:t>we</a:t>
            </a:r>
            <a:r>
              <a:rPr i="1" spc="370" dirty="0">
                <a:latin typeface="Times New Roman"/>
                <a:cs typeface="Times New Roman"/>
              </a:rPr>
              <a:t>  </a:t>
            </a:r>
            <a:r>
              <a:rPr i="1" spc="-10" dirty="0">
                <a:latin typeface="Times New Roman"/>
                <a:cs typeface="Times New Roman"/>
              </a:rPr>
              <a:t>first </a:t>
            </a:r>
            <a:r>
              <a:rPr i="1" dirty="0">
                <a:latin typeface="Times New Roman"/>
                <a:cs typeface="Times New Roman"/>
              </a:rPr>
              <a:t>calculate</a:t>
            </a:r>
            <a:r>
              <a:rPr i="1" spc="245" dirty="0">
                <a:latin typeface="Times New Roman"/>
                <a:cs typeface="Times New Roman"/>
              </a:rPr>
              <a:t>  </a:t>
            </a:r>
            <a:r>
              <a:rPr i="1" dirty="0">
                <a:latin typeface="Times New Roman"/>
                <a:cs typeface="Times New Roman"/>
              </a:rPr>
              <a:t>the</a:t>
            </a:r>
            <a:r>
              <a:rPr i="1" spc="254" dirty="0">
                <a:latin typeface="Times New Roman"/>
                <a:cs typeface="Times New Roman"/>
              </a:rPr>
              <a:t>  </a:t>
            </a:r>
            <a:r>
              <a:rPr i="1" spc="-10" dirty="0">
                <a:latin typeface="Times New Roman"/>
                <a:cs typeface="Times New Roman"/>
              </a:rPr>
              <a:t>octants </a:t>
            </a:r>
            <a:r>
              <a:rPr i="1" dirty="0">
                <a:latin typeface="Times New Roman"/>
                <a:cs typeface="Times New Roman"/>
              </a:rPr>
              <a:t>points</a:t>
            </a:r>
            <a:r>
              <a:rPr i="1" spc="409" dirty="0">
                <a:latin typeface="Times New Roman"/>
                <a:cs typeface="Times New Roman"/>
              </a:rPr>
              <a:t> </a:t>
            </a:r>
            <a:r>
              <a:rPr i="1" dirty="0">
                <a:latin typeface="Times New Roman"/>
                <a:cs typeface="Times New Roman"/>
              </a:rPr>
              <a:t>of</a:t>
            </a:r>
            <a:r>
              <a:rPr i="1" spc="400" dirty="0">
                <a:latin typeface="Times New Roman"/>
                <a:cs typeface="Times New Roman"/>
              </a:rPr>
              <a:t> </a:t>
            </a:r>
            <a:r>
              <a:rPr i="1" dirty="0">
                <a:latin typeface="Times New Roman"/>
                <a:cs typeface="Times New Roman"/>
              </a:rPr>
              <a:t>the</a:t>
            </a:r>
            <a:r>
              <a:rPr i="1" spc="409" dirty="0">
                <a:latin typeface="Times New Roman"/>
                <a:cs typeface="Times New Roman"/>
              </a:rPr>
              <a:t> </a:t>
            </a:r>
            <a:r>
              <a:rPr i="1" dirty="0">
                <a:latin typeface="Times New Roman"/>
                <a:cs typeface="Times New Roman"/>
              </a:rPr>
              <a:t>circle</a:t>
            </a:r>
            <a:r>
              <a:rPr i="1" spc="405" dirty="0">
                <a:latin typeface="Times New Roman"/>
                <a:cs typeface="Times New Roman"/>
              </a:rPr>
              <a:t> </a:t>
            </a:r>
            <a:r>
              <a:rPr i="1" spc="-25" dirty="0">
                <a:latin typeface="Times New Roman"/>
                <a:cs typeface="Times New Roman"/>
              </a:rPr>
              <a:t>in </a:t>
            </a:r>
            <a:r>
              <a:rPr i="1" dirty="0">
                <a:latin typeface="Times New Roman"/>
                <a:cs typeface="Times New Roman"/>
              </a:rPr>
              <a:t>the</a:t>
            </a:r>
            <a:r>
              <a:rPr i="1" spc="440" dirty="0">
                <a:latin typeface="Times New Roman"/>
                <a:cs typeface="Times New Roman"/>
              </a:rPr>
              <a:t>  </a:t>
            </a:r>
            <a:r>
              <a:rPr i="1" dirty="0">
                <a:latin typeface="Times New Roman"/>
                <a:cs typeface="Times New Roman"/>
              </a:rPr>
              <a:t>same</a:t>
            </a:r>
            <a:r>
              <a:rPr i="1" spc="420" dirty="0">
                <a:latin typeface="Times New Roman"/>
                <a:cs typeface="Times New Roman"/>
              </a:rPr>
              <a:t> </a:t>
            </a:r>
            <a:r>
              <a:rPr i="1" dirty="0">
                <a:latin typeface="Times New Roman"/>
                <a:cs typeface="Times New Roman"/>
              </a:rPr>
              <a:t>way</a:t>
            </a:r>
            <a:r>
              <a:rPr i="1" spc="420" dirty="0">
                <a:latin typeface="Times New Roman"/>
                <a:cs typeface="Times New Roman"/>
              </a:rPr>
              <a:t> </a:t>
            </a:r>
            <a:r>
              <a:rPr i="1" dirty="0">
                <a:latin typeface="Times New Roman"/>
                <a:cs typeface="Times New Roman"/>
              </a:rPr>
              <a:t>as</a:t>
            </a:r>
            <a:r>
              <a:rPr i="1" spc="430" dirty="0">
                <a:latin typeface="Times New Roman"/>
                <a:cs typeface="Times New Roman"/>
              </a:rPr>
              <a:t> </a:t>
            </a:r>
            <a:r>
              <a:rPr i="1" spc="-25" dirty="0">
                <a:latin typeface="Times New Roman"/>
                <a:cs typeface="Times New Roman"/>
              </a:rPr>
              <a:t>the </a:t>
            </a:r>
            <a:r>
              <a:rPr i="1" dirty="0">
                <a:latin typeface="Times New Roman"/>
                <a:cs typeface="Times New Roman"/>
              </a:rPr>
              <a:t>center</a:t>
            </a:r>
            <a:r>
              <a:rPr i="1" spc="90" dirty="0">
                <a:latin typeface="Times New Roman"/>
                <a:cs typeface="Times New Roman"/>
              </a:rPr>
              <a:t>  </a:t>
            </a:r>
            <a:r>
              <a:rPr i="1" dirty="0">
                <a:latin typeface="Times New Roman"/>
                <a:cs typeface="Times New Roman"/>
              </a:rPr>
              <a:t>at</a:t>
            </a:r>
            <a:r>
              <a:rPr i="1" spc="80" dirty="0">
                <a:latin typeface="Times New Roman"/>
                <a:cs typeface="Times New Roman"/>
              </a:rPr>
              <a:t>  </a:t>
            </a:r>
            <a:r>
              <a:rPr i="1" dirty="0">
                <a:latin typeface="Times New Roman"/>
                <a:cs typeface="Times New Roman"/>
              </a:rPr>
              <a:t>origin</a:t>
            </a:r>
            <a:r>
              <a:rPr i="1" spc="85" dirty="0">
                <a:latin typeface="Times New Roman"/>
                <a:cs typeface="Times New Roman"/>
              </a:rPr>
              <a:t>  </a:t>
            </a:r>
            <a:r>
              <a:rPr i="1" spc="-20" dirty="0">
                <a:latin typeface="Times New Roman"/>
                <a:cs typeface="Times New Roman"/>
              </a:rPr>
              <a:t>then </a:t>
            </a:r>
            <a:r>
              <a:rPr i="1" dirty="0">
                <a:latin typeface="Times New Roman"/>
                <a:cs typeface="Times New Roman"/>
              </a:rPr>
              <a:t>add</a:t>
            </a:r>
            <a:r>
              <a:rPr i="1" spc="225" dirty="0">
                <a:latin typeface="Times New Roman"/>
                <a:cs typeface="Times New Roman"/>
              </a:rPr>
              <a:t>  </a:t>
            </a:r>
            <a:r>
              <a:rPr i="1" dirty="0">
                <a:latin typeface="Times New Roman"/>
                <a:cs typeface="Times New Roman"/>
              </a:rPr>
              <a:t>the</a:t>
            </a:r>
            <a:r>
              <a:rPr i="1" spc="235" dirty="0">
                <a:latin typeface="Times New Roman"/>
                <a:cs typeface="Times New Roman"/>
              </a:rPr>
              <a:t>  </a:t>
            </a:r>
            <a:r>
              <a:rPr i="1" dirty="0">
                <a:latin typeface="Times New Roman"/>
                <a:cs typeface="Times New Roman"/>
              </a:rPr>
              <a:t>given</a:t>
            </a:r>
            <a:r>
              <a:rPr i="1" spc="225" dirty="0">
                <a:latin typeface="Times New Roman"/>
                <a:cs typeface="Times New Roman"/>
              </a:rPr>
              <a:t>  </a:t>
            </a:r>
            <a:r>
              <a:rPr i="1" spc="-25" dirty="0">
                <a:latin typeface="Times New Roman"/>
                <a:cs typeface="Times New Roman"/>
              </a:rPr>
              <a:t>circle </a:t>
            </a:r>
            <a:r>
              <a:rPr i="1" dirty="0">
                <a:latin typeface="Times New Roman"/>
                <a:cs typeface="Times New Roman"/>
              </a:rPr>
              <a:t>center</a:t>
            </a:r>
            <a:r>
              <a:rPr i="1" spc="535" dirty="0">
                <a:latin typeface="Times New Roman"/>
                <a:cs typeface="Times New Roman"/>
              </a:rPr>
              <a:t>    </a:t>
            </a:r>
            <a:r>
              <a:rPr i="1" dirty="0">
                <a:latin typeface="Times New Roman"/>
                <a:cs typeface="Times New Roman"/>
              </a:rPr>
              <a:t>on</a:t>
            </a:r>
            <a:r>
              <a:rPr i="1" spc="540" dirty="0">
                <a:latin typeface="Times New Roman"/>
                <a:cs typeface="Times New Roman"/>
              </a:rPr>
              <a:t>    </a:t>
            </a:r>
            <a:r>
              <a:rPr i="1" spc="-20" dirty="0">
                <a:latin typeface="Times New Roman"/>
                <a:cs typeface="Times New Roman"/>
              </a:rPr>
              <a:t>each </a:t>
            </a:r>
            <a:r>
              <a:rPr i="1" dirty="0">
                <a:latin typeface="Times New Roman"/>
                <a:cs typeface="Times New Roman"/>
              </a:rPr>
              <a:t>calculated</a:t>
            </a:r>
            <a:r>
              <a:rPr i="1" spc="135" dirty="0">
                <a:latin typeface="Times New Roman"/>
                <a:cs typeface="Times New Roman"/>
              </a:rPr>
              <a:t> </a:t>
            </a:r>
            <a:r>
              <a:rPr i="1" spc="-10" dirty="0">
                <a:latin typeface="Times New Roman"/>
                <a:cs typeface="Times New Roman"/>
              </a:rPr>
              <a:t>pixel</a:t>
            </a:r>
            <a:r>
              <a:rPr sz="2400" spc="-10" dirty="0">
                <a:latin typeface="Times New Roman"/>
                <a:cs typeface="Times New Roman"/>
              </a:rPr>
              <a:t>.</a:t>
            </a:r>
            <a:endParaRPr sz="2400">
              <a:latin typeface="Times New Roman"/>
              <a:cs typeface="Times New Roman"/>
            </a:endParaRPr>
          </a:p>
        </p:txBody>
      </p:sp>
      <p:pic>
        <p:nvPicPr>
          <p:cNvPr id="4" name="object 4"/>
          <p:cNvPicPr/>
          <p:nvPr/>
        </p:nvPicPr>
        <p:blipFill>
          <a:blip r:embed="rId2" cstate="print"/>
          <a:stretch>
            <a:fillRect/>
          </a:stretch>
        </p:blipFill>
        <p:spPr>
          <a:xfrm>
            <a:off x="3430753" y="1309209"/>
            <a:ext cx="8634159" cy="5435157"/>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228600"/>
            <a:ext cx="10363200" cy="566822"/>
          </a:xfrm>
          <a:prstGeom prst="rect">
            <a:avLst/>
          </a:prstGeom>
        </p:spPr>
        <p:txBody>
          <a:bodyPr vert="horz" wrap="square" lIns="0" tIns="12700" rIns="0" bIns="0" rtlCol="0">
            <a:spAutoFit/>
          </a:bodyPr>
          <a:lstStyle/>
          <a:p>
            <a:pPr marL="12700">
              <a:lnSpc>
                <a:spcPct val="100000"/>
              </a:lnSpc>
              <a:spcBef>
                <a:spcPts val="100"/>
              </a:spcBef>
            </a:pPr>
            <a:r>
              <a:rPr sz="3600" dirty="0"/>
              <a:t>Q.</a:t>
            </a:r>
            <a:r>
              <a:rPr sz="3600" spc="-70" dirty="0"/>
              <a:t> </a:t>
            </a:r>
            <a:r>
              <a:rPr sz="3600" dirty="0"/>
              <a:t>Digitize</a:t>
            </a:r>
            <a:r>
              <a:rPr sz="3600" spc="-65" dirty="0"/>
              <a:t> </a:t>
            </a:r>
            <a:r>
              <a:rPr sz="3600" dirty="0"/>
              <a:t>the</a:t>
            </a:r>
            <a:r>
              <a:rPr sz="3600" spc="-45" dirty="0"/>
              <a:t> </a:t>
            </a:r>
            <a:r>
              <a:rPr sz="3600" dirty="0"/>
              <a:t>circle</a:t>
            </a:r>
            <a:r>
              <a:rPr sz="3600" spc="-80" dirty="0"/>
              <a:t> </a:t>
            </a:r>
            <a:r>
              <a:rPr sz="3600" dirty="0"/>
              <a:t>with</a:t>
            </a:r>
            <a:r>
              <a:rPr sz="3600" spc="-65" dirty="0"/>
              <a:t> </a:t>
            </a:r>
            <a:r>
              <a:rPr sz="3600" dirty="0"/>
              <a:t>radius</a:t>
            </a:r>
            <a:r>
              <a:rPr sz="3600" spc="-85" dirty="0"/>
              <a:t> </a:t>
            </a:r>
            <a:r>
              <a:rPr sz="3600" dirty="0"/>
              <a:t>r</a:t>
            </a:r>
            <a:r>
              <a:rPr sz="3600" spc="-110" dirty="0"/>
              <a:t> </a:t>
            </a:r>
            <a:r>
              <a:rPr sz="3600" dirty="0"/>
              <a:t>=5</a:t>
            </a:r>
            <a:r>
              <a:rPr sz="3600" spc="-65" dirty="0"/>
              <a:t> </a:t>
            </a:r>
            <a:r>
              <a:rPr sz="3600" dirty="0"/>
              <a:t>centered</a:t>
            </a:r>
            <a:r>
              <a:rPr sz="3600" spc="-75" dirty="0"/>
              <a:t> </a:t>
            </a:r>
            <a:r>
              <a:rPr sz="3600" dirty="0"/>
              <a:t>(2,</a:t>
            </a:r>
            <a:r>
              <a:rPr sz="3600" spc="35" dirty="0"/>
              <a:t> </a:t>
            </a:r>
            <a:r>
              <a:rPr sz="3600" spc="-25" dirty="0"/>
              <a:t>3).</a:t>
            </a:r>
            <a:endParaRPr sz="3600"/>
          </a:p>
        </p:txBody>
      </p:sp>
      <p:sp>
        <p:nvSpPr>
          <p:cNvPr id="3" name="object 3"/>
          <p:cNvSpPr txBox="1"/>
          <p:nvPr/>
        </p:nvSpPr>
        <p:spPr>
          <a:xfrm>
            <a:off x="66039" y="844448"/>
            <a:ext cx="9598025" cy="5469446"/>
          </a:xfrm>
          <a:prstGeom prst="rect">
            <a:avLst/>
          </a:prstGeom>
        </p:spPr>
        <p:txBody>
          <a:bodyPr vert="horz" wrap="square" lIns="0" tIns="97790" rIns="0" bIns="0" rtlCol="0">
            <a:spAutoFit/>
          </a:bodyPr>
          <a:lstStyle/>
          <a:p>
            <a:pPr marL="25400">
              <a:lnSpc>
                <a:spcPct val="100000"/>
              </a:lnSpc>
              <a:spcBef>
                <a:spcPts val="770"/>
              </a:spcBef>
            </a:pPr>
            <a:r>
              <a:rPr sz="2800" b="1" i="1" spc="-10" dirty="0">
                <a:latin typeface="Times New Roman"/>
                <a:cs typeface="Times New Roman"/>
              </a:rPr>
              <a:t>Solution:</a:t>
            </a:r>
            <a:endParaRPr sz="2800">
              <a:latin typeface="Times New Roman"/>
              <a:cs typeface="Times New Roman"/>
            </a:endParaRPr>
          </a:p>
          <a:p>
            <a:pPr marL="25400">
              <a:lnSpc>
                <a:spcPct val="100000"/>
              </a:lnSpc>
              <a:spcBef>
                <a:spcPts val="675"/>
              </a:spcBef>
            </a:pPr>
            <a:r>
              <a:rPr sz="2800" spc="-10" dirty="0">
                <a:latin typeface="Times New Roman"/>
                <a:cs typeface="Times New Roman"/>
              </a:rPr>
              <a:t>Here,</a:t>
            </a:r>
            <a:endParaRPr sz="2800">
              <a:latin typeface="Times New Roman"/>
              <a:cs typeface="Times New Roman"/>
            </a:endParaRPr>
          </a:p>
          <a:p>
            <a:pPr marL="25400">
              <a:lnSpc>
                <a:spcPct val="100000"/>
              </a:lnSpc>
              <a:spcBef>
                <a:spcPts val="660"/>
              </a:spcBef>
            </a:pPr>
            <a:r>
              <a:rPr sz="2800" dirty="0">
                <a:latin typeface="Times New Roman"/>
                <a:cs typeface="Times New Roman"/>
              </a:rPr>
              <a:t>Center</a:t>
            </a:r>
            <a:r>
              <a:rPr sz="2800" spc="-20" dirty="0">
                <a:latin typeface="Times New Roman"/>
                <a:cs typeface="Times New Roman"/>
              </a:rPr>
              <a:t> </a:t>
            </a:r>
            <a:r>
              <a:rPr sz="2800" dirty="0">
                <a:latin typeface="Times New Roman"/>
                <a:cs typeface="Times New Roman"/>
              </a:rPr>
              <a:t>=</a:t>
            </a:r>
            <a:r>
              <a:rPr sz="2800" spc="-20" dirty="0">
                <a:latin typeface="Times New Roman"/>
                <a:cs typeface="Times New Roman"/>
              </a:rPr>
              <a:t> </a:t>
            </a:r>
            <a:r>
              <a:rPr sz="2800" dirty="0">
                <a:latin typeface="Times New Roman"/>
                <a:cs typeface="Times New Roman"/>
              </a:rPr>
              <a:t>(2,</a:t>
            </a:r>
            <a:r>
              <a:rPr sz="2800" spc="-30" dirty="0">
                <a:latin typeface="Times New Roman"/>
                <a:cs typeface="Times New Roman"/>
              </a:rPr>
              <a:t> </a:t>
            </a:r>
            <a:r>
              <a:rPr sz="2800" spc="-25" dirty="0">
                <a:latin typeface="Times New Roman"/>
                <a:cs typeface="Times New Roman"/>
              </a:rPr>
              <a:t>3)</a:t>
            </a:r>
            <a:endParaRPr sz="2800">
              <a:latin typeface="Times New Roman"/>
              <a:cs typeface="Times New Roman"/>
            </a:endParaRPr>
          </a:p>
          <a:p>
            <a:pPr marL="25400">
              <a:lnSpc>
                <a:spcPct val="100000"/>
              </a:lnSpc>
              <a:spcBef>
                <a:spcPts val="660"/>
              </a:spcBef>
            </a:pPr>
            <a:r>
              <a:rPr sz="2800" dirty="0">
                <a:latin typeface="Times New Roman"/>
                <a:cs typeface="Times New Roman"/>
              </a:rPr>
              <a:t>Radius</a:t>
            </a:r>
            <a:r>
              <a:rPr sz="2800" spc="-80" dirty="0">
                <a:latin typeface="Times New Roman"/>
                <a:cs typeface="Times New Roman"/>
              </a:rPr>
              <a:t> </a:t>
            </a:r>
            <a:r>
              <a:rPr sz="2800" dirty="0">
                <a:latin typeface="Times New Roman"/>
                <a:cs typeface="Times New Roman"/>
              </a:rPr>
              <a:t>(r)</a:t>
            </a:r>
            <a:r>
              <a:rPr sz="2800" spc="-20" dirty="0">
                <a:latin typeface="Times New Roman"/>
                <a:cs typeface="Times New Roman"/>
              </a:rPr>
              <a:t> </a:t>
            </a:r>
            <a:r>
              <a:rPr sz="2800" spc="-25" dirty="0">
                <a:latin typeface="Times New Roman"/>
                <a:cs typeface="Times New Roman"/>
              </a:rPr>
              <a:t>=5</a:t>
            </a:r>
            <a:endParaRPr sz="2800">
              <a:latin typeface="Times New Roman"/>
              <a:cs typeface="Times New Roman"/>
            </a:endParaRPr>
          </a:p>
          <a:p>
            <a:pPr marL="25400">
              <a:lnSpc>
                <a:spcPct val="100000"/>
              </a:lnSpc>
              <a:spcBef>
                <a:spcPts val="670"/>
              </a:spcBef>
            </a:pPr>
            <a:r>
              <a:rPr sz="2800" dirty="0">
                <a:latin typeface="Times New Roman"/>
                <a:cs typeface="Times New Roman"/>
              </a:rPr>
              <a:t>Initial</a:t>
            </a:r>
            <a:r>
              <a:rPr sz="2800" spc="-75" dirty="0">
                <a:latin typeface="Times New Roman"/>
                <a:cs typeface="Times New Roman"/>
              </a:rPr>
              <a:t> </a:t>
            </a:r>
            <a:r>
              <a:rPr sz="2800" dirty="0">
                <a:latin typeface="Times New Roman"/>
                <a:cs typeface="Times New Roman"/>
              </a:rPr>
              <a:t>point</a:t>
            </a:r>
            <a:r>
              <a:rPr sz="2800" spc="-60" dirty="0">
                <a:latin typeface="Times New Roman"/>
                <a:cs typeface="Times New Roman"/>
              </a:rPr>
              <a:t> </a:t>
            </a:r>
            <a:r>
              <a:rPr sz="2800" dirty="0">
                <a:latin typeface="Times New Roman"/>
                <a:cs typeface="Times New Roman"/>
              </a:rPr>
              <a:t>=</a:t>
            </a:r>
            <a:r>
              <a:rPr sz="2800" spc="-30" dirty="0">
                <a:latin typeface="Times New Roman"/>
                <a:cs typeface="Times New Roman"/>
              </a:rPr>
              <a:t> </a:t>
            </a:r>
            <a:r>
              <a:rPr sz="2800" dirty="0">
                <a:latin typeface="Times New Roman"/>
                <a:cs typeface="Times New Roman"/>
              </a:rPr>
              <a:t>(0,</a:t>
            </a:r>
            <a:r>
              <a:rPr sz="2800" spc="-25" dirty="0">
                <a:latin typeface="Times New Roman"/>
                <a:cs typeface="Times New Roman"/>
              </a:rPr>
              <a:t> </a:t>
            </a:r>
            <a:r>
              <a:rPr sz="2800" dirty="0">
                <a:latin typeface="Times New Roman"/>
                <a:cs typeface="Times New Roman"/>
              </a:rPr>
              <a:t>r)</a:t>
            </a:r>
            <a:r>
              <a:rPr sz="2800" spc="-15" dirty="0">
                <a:latin typeface="Times New Roman"/>
                <a:cs typeface="Times New Roman"/>
              </a:rPr>
              <a:t> </a:t>
            </a:r>
            <a:r>
              <a:rPr sz="2800" dirty="0">
                <a:latin typeface="Times New Roman"/>
                <a:cs typeface="Times New Roman"/>
              </a:rPr>
              <a:t>=</a:t>
            </a:r>
            <a:r>
              <a:rPr sz="2800" spc="-25" dirty="0">
                <a:latin typeface="Times New Roman"/>
                <a:cs typeface="Times New Roman"/>
              </a:rPr>
              <a:t> </a:t>
            </a:r>
            <a:r>
              <a:rPr sz="2800" dirty="0">
                <a:latin typeface="Times New Roman"/>
                <a:cs typeface="Times New Roman"/>
              </a:rPr>
              <a:t>(0,</a:t>
            </a:r>
            <a:r>
              <a:rPr sz="2800" spc="-30" dirty="0">
                <a:latin typeface="Times New Roman"/>
                <a:cs typeface="Times New Roman"/>
              </a:rPr>
              <a:t> </a:t>
            </a:r>
            <a:r>
              <a:rPr sz="2800" spc="-25" dirty="0">
                <a:latin typeface="Times New Roman"/>
                <a:cs typeface="Times New Roman"/>
              </a:rPr>
              <a:t>5)</a:t>
            </a:r>
            <a:endParaRPr sz="2800">
              <a:latin typeface="Times New Roman"/>
              <a:cs typeface="Times New Roman"/>
            </a:endParaRPr>
          </a:p>
          <a:p>
            <a:pPr marL="25400">
              <a:lnSpc>
                <a:spcPts val="3195"/>
              </a:lnSpc>
              <a:spcBef>
                <a:spcPts val="660"/>
              </a:spcBef>
            </a:pPr>
            <a:r>
              <a:rPr sz="2800" dirty="0">
                <a:latin typeface="Times New Roman"/>
                <a:cs typeface="Times New Roman"/>
              </a:rPr>
              <a:t>Initial</a:t>
            </a:r>
            <a:r>
              <a:rPr sz="2800" spc="-114" dirty="0">
                <a:latin typeface="Times New Roman"/>
                <a:cs typeface="Times New Roman"/>
              </a:rPr>
              <a:t> </a:t>
            </a:r>
            <a:r>
              <a:rPr sz="2800" dirty="0">
                <a:latin typeface="Times New Roman"/>
                <a:cs typeface="Times New Roman"/>
              </a:rPr>
              <a:t>decision</a:t>
            </a:r>
            <a:r>
              <a:rPr sz="2800" spc="-45" dirty="0">
                <a:latin typeface="Times New Roman"/>
                <a:cs typeface="Times New Roman"/>
              </a:rPr>
              <a:t> </a:t>
            </a:r>
            <a:r>
              <a:rPr sz="2800" dirty="0">
                <a:latin typeface="Times New Roman"/>
                <a:cs typeface="Times New Roman"/>
              </a:rPr>
              <a:t>parameter</a:t>
            </a:r>
            <a:r>
              <a:rPr sz="2800" spc="5" dirty="0">
                <a:latin typeface="Times New Roman"/>
                <a:cs typeface="Times New Roman"/>
              </a:rPr>
              <a:t> </a:t>
            </a:r>
            <a:r>
              <a:rPr sz="2800" spc="-165" dirty="0">
                <a:latin typeface="Cambria Math"/>
                <a:cs typeface="Cambria Math"/>
              </a:rPr>
              <a:t>𝑝</a:t>
            </a:r>
            <a:r>
              <a:rPr sz="3150" spc="-247" baseline="-13227" dirty="0">
                <a:latin typeface="Microsoft Sans Serif"/>
                <a:cs typeface="Microsoft Sans Serif"/>
              </a:rPr>
              <a:t>0</a:t>
            </a:r>
            <a:r>
              <a:rPr sz="3150" spc="-172" baseline="-13227" dirty="0">
                <a:latin typeface="Microsoft Sans Serif"/>
                <a:cs typeface="Microsoft Sans Serif"/>
              </a:rPr>
              <a:t> </a:t>
            </a:r>
            <a:r>
              <a:rPr sz="2800" spc="-25" dirty="0">
                <a:latin typeface="Microsoft Sans Serif"/>
                <a:cs typeface="Microsoft Sans Serif"/>
              </a:rPr>
              <a:t>=</a:t>
            </a:r>
            <a:r>
              <a:rPr sz="2800" spc="-229" dirty="0">
                <a:latin typeface="Microsoft Sans Serif"/>
                <a:cs typeface="Microsoft Sans Serif"/>
              </a:rPr>
              <a:t> </a:t>
            </a:r>
            <a:r>
              <a:rPr sz="2800" spc="-25" dirty="0">
                <a:latin typeface="Microsoft Sans Serif"/>
                <a:cs typeface="Microsoft Sans Serif"/>
              </a:rPr>
              <a:t>1</a:t>
            </a:r>
            <a:r>
              <a:rPr sz="2800" spc="-360" dirty="0">
                <a:latin typeface="Microsoft Sans Serif"/>
                <a:cs typeface="Microsoft Sans Serif"/>
              </a:rPr>
              <a:t> </a:t>
            </a:r>
            <a:r>
              <a:rPr sz="2800" dirty="0">
                <a:latin typeface="Microsoft Sans Serif"/>
                <a:cs typeface="Microsoft Sans Serif"/>
              </a:rPr>
              <a:t>−</a:t>
            </a:r>
            <a:r>
              <a:rPr sz="2800" spc="-60" dirty="0">
                <a:latin typeface="Microsoft Sans Serif"/>
                <a:cs typeface="Microsoft Sans Serif"/>
              </a:rPr>
              <a:t> </a:t>
            </a:r>
            <a:r>
              <a:rPr sz="2800" spc="-20" dirty="0">
                <a:latin typeface="Cambria Math"/>
                <a:cs typeface="Cambria Math"/>
              </a:rPr>
              <a:t>𝑟</a:t>
            </a:r>
            <a:r>
              <a:rPr sz="2800" spc="-260" dirty="0">
                <a:latin typeface="Cambria Math"/>
                <a:cs typeface="Cambria Math"/>
              </a:rPr>
              <a:t> </a:t>
            </a:r>
            <a:r>
              <a:rPr sz="2800" spc="-25" dirty="0">
                <a:latin typeface="Microsoft Sans Serif"/>
                <a:cs typeface="Microsoft Sans Serif"/>
              </a:rPr>
              <a:t>=</a:t>
            </a:r>
            <a:r>
              <a:rPr sz="2800" spc="-229" dirty="0">
                <a:latin typeface="Microsoft Sans Serif"/>
                <a:cs typeface="Microsoft Sans Serif"/>
              </a:rPr>
              <a:t> </a:t>
            </a:r>
            <a:r>
              <a:rPr sz="2800" spc="-25" dirty="0">
                <a:latin typeface="Microsoft Sans Serif"/>
                <a:cs typeface="Microsoft Sans Serif"/>
              </a:rPr>
              <a:t>1</a:t>
            </a:r>
            <a:r>
              <a:rPr sz="2800" spc="-360" dirty="0">
                <a:latin typeface="Microsoft Sans Serif"/>
                <a:cs typeface="Microsoft Sans Serif"/>
              </a:rPr>
              <a:t> </a:t>
            </a:r>
            <a:r>
              <a:rPr sz="2800" dirty="0">
                <a:latin typeface="Microsoft Sans Serif"/>
                <a:cs typeface="Microsoft Sans Serif"/>
              </a:rPr>
              <a:t>−</a:t>
            </a:r>
            <a:r>
              <a:rPr sz="2800" spc="-65" dirty="0">
                <a:latin typeface="Microsoft Sans Serif"/>
                <a:cs typeface="Microsoft Sans Serif"/>
              </a:rPr>
              <a:t> </a:t>
            </a:r>
            <a:r>
              <a:rPr sz="2800" spc="-25" dirty="0">
                <a:latin typeface="Microsoft Sans Serif"/>
                <a:cs typeface="Microsoft Sans Serif"/>
              </a:rPr>
              <a:t>5</a:t>
            </a:r>
            <a:r>
              <a:rPr sz="2800" spc="-285" dirty="0">
                <a:latin typeface="Microsoft Sans Serif"/>
                <a:cs typeface="Microsoft Sans Serif"/>
              </a:rPr>
              <a:t> </a:t>
            </a:r>
            <a:r>
              <a:rPr sz="2800" dirty="0">
                <a:latin typeface="Microsoft Sans Serif"/>
                <a:cs typeface="Microsoft Sans Serif"/>
              </a:rPr>
              <a:t>=</a:t>
            </a:r>
            <a:r>
              <a:rPr sz="2800" spc="-100" dirty="0">
                <a:latin typeface="Microsoft Sans Serif"/>
                <a:cs typeface="Microsoft Sans Serif"/>
              </a:rPr>
              <a:t> </a:t>
            </a:r>
            <a:r>
              <a:rPr sz="2800" spc="-25" dirty="0">
                <a:latin typeface="Microsoft Sans Serif"/>
                <a:cs typeface="Microsoft Sans Serif"/>
              </a:rPr>
              <a:t>−4</a:t>
            </a:r>
            <a:endParaRPr sz="2800">
              <a:latin typeface="Microsoft Sans Serif"/>
              <a:cs typeface="Microsoft Sans Serif"/>
            </a:endParaRPr>
          </a:p>
          <a:p>
            <a:pPr marL="25400">
              <a:lnSpc>
                <a:spcPts val="3025"/>
              </a:lnSpc>
            </a:pPr>
            <a:r>
              <a:rPr sz="2800" dirty="0">
                <a:latin typeface="Times New Roman"/>
                <a:cs typeface="Times New Roman"/>
              </a:rPr>
              <a:t>From</a:t>
            </a:r>
            <a:r>
              <a:rPr sz="2800" spc="-50" dirty="0">
                <a:latin typeface="Times New Roman"/>
                <a:cs typeface="Times New Roman"/>
              </a:rPr>
              <a:t> </a:t>
            </a:r>
            <a:r>
              <a:rPr sz="2800" spc="-10" dirty="0">
                <a:latin typeface="Times New Roman"/>
                <a:cs typeface="Times New Roman"/>
              </a:rPr>
              <a:t>mid-</a:t>
            </a:r>
            <a:r>
              <a:rPr sz="2800" dirty="0">
                <a:latin typeface="Times New Roman"/>
                <a:cs typeface="Times New Roman"/>
              </a:rPr>
              <a:t>point</a:t>
            </a:r>
            <a:r>
              <a:rPr sz="2800" spc="-105" dirty="0">
                <a:latin typeface="Times New Roman"/>
                <a:cs typeface="Times New Roman"/>
              </a:rPr>
              <a:t> </a:t>
            </a:r>
            <a:r>
              <a:rPr sz="2800" dirty="0">
                <a:latin typeface="Times New Roman"/>
                <a:cs typeface="Times New Roman"/>
              </a:rPr>
              <a:t>circle</a:t>
            </a:r>
            <a:r>
              <a:rPr sz="2800" spc="-80" dirty="0">
                <a:latin typeface="Times New Roman"/>
                <a:cs typeface="Times New Roman"/>
              </a:rPr>
              <a:t> </a:t>
            </a:r>
            <a:r>
              <a:rPr sz="2800" dirty="0">
                <a:latin typeface="Times New Roman"/>
                <a:cs typeface="Times New Roman"/>
              </a:rPr>
              <a:t>algorithm</a:t>
            </a:r>
            <a:r>
              <a:rPr sz="2800" spc="-110" dirty="0">
                <a:latin typeface="Times New Roman"/>
                <a:cs typeface="Times New Roman"/>
              </a:rPr>
              <a:t> </a:t>
            </a:r>
            <a:r>
              <a:rPr sz="2800" dirty="0">
                <a:latin typeface="Times New Roman"/>
                <a:cs typeface="Times New Roman"/>
              </a:rPr>
              <a:t>we</a:t>
            </a:r>
            <a:r>
              <a:rPr sz="2800" spc="-70" dirty="0">
                <a:latin typeface="Times New Roman"/>
                <a:cs typeface="Times New Roman"/>
              </a:rPr>
              <a:t> </a:t>
            </a:r>
            <a:r>
              <a:rPr sz="2800" spc="-10" dirty="0">
                <a:latin typeface="Times New Roman"/>
                <a:cs typeface="Times New Roman"/>
              </a:rPr>
              <a:t>have;</a:t>
            </a:r>
            <a:endParaRPr sz="2800">
              <a:latin typeface="Times New Roman"/>
              <a:cs typeface="Times New Roman"/>
            </a:endParaRPr>
          </a:p>
          <a:p>
            <a:pPr marR="961390" algn="ctr">
              <a:lnSpc>
                <a:spcPts val="3190"/>
              </a:lnSpc>
            </a:pPr>
            <a:r>
              <a:rPr sz="2800" dirty="0">
                <a:latin typeface="Times New Roman"/>
                <a:cs typeface="Times New Roman"/>
              </a:rPr>
              <a:t>If</a:t>
            </a:r>
            <a:r>
              <a:rPr sz="2800" spc="-15" dirty="0">
                <a:latin typeface="Times New Roman"/>
                <a:cs typeface="Times New Roman"/>
              </a:rPr>
              <a:t> </a:t>
            </a:r>
            <a:r>
              <a:rPr sz="2800" spc="-160" dirty="0">
                <a:latin typeface="Cambria Math"/>
                <a:cs typeface="Cambria Math"/>
              </a:rPr>
              <a:t>𝑝</a:t>
            </a:r>
            <a:r>
              <a:rPr sz="3150" spc="-240" baseline="-13227" dirty="0">
                <a:latin typeface="Cambria Math"/>
                <a:cs typeface="Cambria Math"/>
              </a:rPr>
              <a:t>𝑘</a:t>
            </a:r>
            <a:r>
              <a:rPr sz="3150" spc="37" baseline="-13227" dirty="0">
                <a:latin typeface="Cambria Math"/>
                <a:cs typeface="Cambria Math"/>
              </a:rPr>
              <a:t> </a:t>
            </a:r>
            <a:r>
              <a:rPr sz="2800" dirty="0">
                <a:latin typeface="Microsoft Sans Serif"/>
                <a:cs typeface="Microsoft Sans Serif"/>
              </a:rPr>
              <a:t>&lt;</a:t>
            </a:r>
            <a:r>
              <a:rPr sz="2800" spc="-110" dirty="0">
                <a:latin typeface="Microsoft Sans Serif"/>
                <a:cs typeface="Microsoft Sans Serif"/>
              </a:rPr>
              <a:t> </a:t>
            </a:r>
            <a:r>
              <a:rPr sz="2800" spc="-25" dirty="0">
                <a:latin typeface="Microsoft Sans Serif"/>
                <a:cs typeface="Microsoft Sans Serif"/>
              </a:rPr>
              <a:t>0</a:t>
            </a:r>
            <a:r>
              <a:rPr sz="2800" spc="-25" dirty="0">
                <a:latin typeface="Times New Roman"/>
                <a:cs typeface="Times New Roman"/>
              </a:rPr>
              <a:t>;</a:t>
            </a:r>
            <a:endParaRPr sz="2800">
              <a:latin typeface="Times New Roman"/>
              <a:cs typeface="Times New Roman"/>
            </a:endParaRPr>
          </a:p>
          <a:p>
            <a:pPr marL="2042160" algn="ctr">
              <a:lnSpc>
                <a:spcPct val="100000"/>
              </a:lnSpc>
              <a:spcBef>
                <a:spcPts val="675"/>
              </a:spcBef>
            </a:pPr>
            <a:r>
              <a:rPr sz="2800" dirty="0">
                <a:latin typeface="Times New Roman"/>
                <a:cs typeface="Times New Roman"/>
              </a:rPr>
              <a:t>Plot</a:t>
            </a:r>
            <a:r>
              <a:rPr sz="2800" spc="-30" dirty="0">
                <a:latin typeface="Times New Roman"/>
                <a:cs typeface="Times New Roman"/>
              </a:rPr>
              <a:t> </a:t>
            </a:r>
            <a:r>
              <a:rPr sz="2800" spc="-254" dirty="0">
                <a:latin typeface="Microsoft Sans Serif"/>
                <a:cs typeface="Microsoft Sans Serif"/>
              </a:rPr>
              <a:t>(</a:t>
            </a:r>
            <a:r>
              <a:rPr sz="2800" spc="-254" dirty="0">
                <a:latin typeface="Cambria Math"/>
                <a:cs typeface="Cambria Math"/>
              </a:rPr>
              <a:t>𝑥</a:t>
            </a:r>
            <a:r>
              <a:rPr sz="3150" spc="-382" baseline="-13227" dirty="0">
                <a:latin typeface="Cambria Math"/>
                <a:cs typeface="Cambria Math"/>
              </a:rPr>
              <a:t>𝑘</a:t>
            </a:r>
            <a:r>
              <a:rPr sz="3150" spc="-187" baseline="-13227" dirty="0">
                <a:latin typeface="Cambria Math"/>
                <a:cs typeface="Cambria Math"/>
              </a:rPr>
              <a:t> </a:t>
            </a:r>
            <a:r>
              <a:rPr sz="2800" spc="-25" dirty="0">
                <a:latin typeface="Microsoft Sans Serif"/>
                <a:cs typeface="Microsoft Sans Serif"/>
              </a:rPr>
              <a:t>+</a:t>
            </a:r>
            <a:r>
              <a:rPr sz="2800" spc="-240" dirty="0">
                <a:latin typeface="Microsoft Sans Serif"/>
                <a:cs typeface="Microsoft Sans Serif"/>
              </a:rPr>
              <a:t> </a:t>
            </a:r>
            <a:r>
              <a:rPr sz="2800" spc="-590" dirty="0">
                <a:latin typeface="Microsoft Sans Serif"/>
                <a:cs typeface="Microsoft Sans Serif"/>
              </a:rPr>
              <a:t>1</a:t>
            </a:r>
            <a:r>
              <a:rPr sz="2800" spc="80" dirty="0">
                <a:latin typeface="Microsoft Sans Serif"/>
                <a:cs typeface="Microsoft Sans Serif"/>
              </a:rPr>
              <a:t>,</a:t>
            </a:r>
            <a:r>
              <a:rPr sz="2800" spc="-370" dirty="0">
                <a:latin typeface="Cambria Math"/>
                <a:cs typeface="Cambria Math"/>
              </a:rPr>
              <a:t>𝑦</a:t>
            </a:r>
            <a:r>
              <a:rPr sz="3150" spc="-555" baseline="-13227" dirty="0">
                <a:latin typeface="Cambria Math"/>
                <a:cs typeface="Cambria Math"/>
              </a:rPr>
              <a:t>𝑘</a:t>
            </a:r>
            <a:r>
              <a:rPr sz="2800" spc="-5" dirty="0">
                <a:latin typeface="Microsoft Sans Serif"/>
                <a:cs typeface="Microsoft Sans Serif"/>
              </a:rPr>
              <a:t>)</a:t>
            </a:r>
            <a:r>
              <a:rPr sz="2800" spc="-305" dirty="0">
                <a:latin typeface="Microsoft Sans Serif"/>
                <a:cs typeface="Microsoft Sans Serif"/>
              </a:rPr>
              <a:t> </a:t>
            </a:r>
            <a:r>
              <a:rPr sz="2800" dirty="0">
                <a:latin typeface="Times New Roman"/>
                <a:cs typeface="Times New Roman"/>
              </a:rPr>
              <a:t>and</a:t>
            </a:r>
            <a:r>
              <a:rPr sz="2800" spc="-15" dirty="0">
                <a:latin typeface="Times New Roman"/>
                <a:cs typeface="Times New Roman"/>
              </a:rPr>
              <a:t> </a:t>
            </a:r>
            <a:r>
              <a:rPr sz="2800" spc="-185" dirty="0">
                <a:latin typeface="Cambria Math"/>
                <a:cs typeface="Cambria Math"/>
              </a:rPr>
              <a:t>𝑝</a:t>
            </a:r>
            <a:r>
              <a:rPr sz="3150" spc="-277" baseline="-13227" dirty="0">
                <a:latin typeface="Cambria Math"/>
                <a:cs typeface="Cambria Math"/>
              </a:rPr>
              <a:t>𝑘</a:t>
            </a:r>
            <a:r>
              <a:rPr sz="3150" spc="-277" baseline="-13227" dirty="0">
                <a:latin typeface="Microsoft Sans Serif"/>
                <a:cs typeface="Microsoft Sans Serif"/>
              </a:rPr>
              <a:t>+1</a:t>
            </a:r>
            <a:r>
              <a:rPr sz="3150" spc="-37" baseline="-13227" dirty="0">
                <a:latin typeface="Microsoft Sans Serif"/>
                <a:cs typeface="Microsoft Sans Serif"/>
              </a:rPr>
              <a:t> </a:t>
            </a:r>
            <a:r>
              <a:rPr sz="2800" spc="-25" dirty="0">
                <a:latin typeface="Microsoft Sans Serif"/>
                <a:cs typeface="Microsoft Sans Serif"/>
              </a:rPr>
              <a:t>=</a:t>
            </a:r>
            <a:r>
              <a:rPr sz="2800" spc="-240" dirty="0">
                <a:latin typeface="Microsoft Sans Serif"/>
                <a:cs typeface="Microsoft Sans Serif"/>
              </a:rPr>
              <a:t> </a:t>
            </a:r>
            <a:r>
              <a:rPr sz="2800" spc="-165" dirty="0">
                <a:latin typeface="Cambria Math"/>
                <a:cs typeface="Cambria Math"/>
              </a:rPr>
              <a:t>𝑝</a:t>
            </a:r>
            <a:r>
              <a:rPr sz="3150" spc="-247" baseline="-13227" dirty="0">
                <a:latin typeface="Cambria Math"/>
                <a:cs typeface="Cambria Math"/>
              </a:rPr>
              <a:t>𝑘</a:t>
            </a:r>
            <a:r>
              <a:rPr sz="3150" spc="-60" baseline="-13227" dirty="0">
                <a:latin typeface="Cambria Math"/>
                <a:cs typeface="Cambria Math"/>
              </a:rPr>
              <a:t> </a:t>
            </a:r>
            <a:r>
              <a:rPr sz="2800" spc="-25" dirty="0">
                <a:latin typeface="Microsoft Sans Serif"/>
                <a:cs typeface="Microsoft Sans Serif"/>
              </a:rPr>
              <a:t>+</a:t>
            </a:r>
            <a:r>
              <a:rPr sz="2800" spc="-225" dirty="0">
                <a:latin typeface="Microsoft Sans Serif"/>
                <a:cs typeface="Microsoft Sans Serif"/>
              </a:rPr>
              <a:t> </a:t>
            </a:r>
            <a:r>
              <a:rPr sz="2800" spc="-215" dirty="0">
                <a:latin typeface="Microsoft Sans Serif"/>
                <a:cs typeface="Microsoft Sans Serif"/>
              </a:rPr>
              <a:t>2</a:t>
            </a:r>
            <a:r>
              <a:rPr sz="2800" spc="-215" dirty="0">
                <a:latin typeface="Cambria Math"/>
                <a:cs typeface="Cambria Math"/>
              </a:rPr>
              <a:t>𝑥</a:t>
            </a:r>
            <a:r>
              <a:rPr sz="3150" spc="-322" baseline="-13227" dirty="0">
                <a:latin typeface="Cambria Math"/>
                <a:cs typeface="Cambria Math"/>
              </a:rPr>
              <a:t>𝑘</a:t>
            </a:r>
            <a:r>
              <a:rPr sz="3150" spc="-322" baseline="-13227" dirty="0">
                <a:latin typeface="Microsoft Sans Serif"/>
                <a:cs typeface="Microsoft Sans Serif"/>
              </a:rPr>
              <a:t>+1</a:t>
            </a:r>
            <a:r>
              <a:rPr sz="3150" spc="-187" baseline="-13227" dirty="0">
                <a:latin typeface="Microsoft Sans Serif"/>
                <a:cs typeface="Microsoft Sans Serif"/>
              </a:rPr>
              <a:t> </a:t>
            </a:r>
            <a:r>
              <a:rPr sz="2800" spc="-25" dirty="0">
                <a:latin typeface="Microsoft Sans Serif"/>
                <a:cs typeface="Microsoft Sans Serif"/>
              </a:rPr>
              <a:t>+</a:t>
            </a:r>
            <a:r>
              <a:rPr sz="2800" spc="-260" dirty="0">
                <a:latin typeface="Microsoft Sans Serif"/>
                <a:cs typeface="Microsoft Sans Serif"/>
              </a:rPr>
              <a:t> </a:t>
            </a:r>
            <a:r>
              <a:rPr sz="2800" spc="-50" dirty="0">
                <a:latin typeface="Microsoft Sans Serif"/>
                <a:cs typeface="Microsoft Sans Serif"/>
              </a:rPr>
              <a:t>1</a:t>
            </a:r>
            <a:endParaRPr sz="2800">
              <a:latin typeface="Microsoft Sans Serif"/>
              <a:cs typeface="Microsoft Sans Serif"/>
            </a:endParaRPr>
          </a:p>
          <a:p>
            <a:pPr marR="1221740" algn="ctr">
              <a:lnSpc>
                <a:spcPct val="100000"/>
              </a:lnSpc>
              <a:spcBef>
                <a:spcPts val="660"/>
              </a:spcBef>
            </a:pPr>
            <a:r>
              <a:rPr sz="2800" spc="-165" dirty="0">
                <a:latin typeface="Cambria Math"/>
                <a:cs typeface="Cambria Math"/>
              </a:rPr>
              <a:t>𝑝</a:t>
            </a:r>
            <a:r>
              <a:rPr sz="3150" spc="-247" baseline="-13227" dirty="0">
                <a:latin typeface="Cambria Math"/>
                <a:cs typeface="Cambria Math"/>
              </a:rPr>
              <a:t>𝑘</a:t>
            </a:r>
            <a:r>
              <a:rPr sz="3150" spc="-15" baseline="-13227" dirty="0">
                <a:latin typeface="Cambria Math"/>
                <a:cs typeface="Cambria Math"/>
              </a:rPr>
              <a:t> </a:t>
            </a:r>
            <a:r>
              <a:rPr sz="2800" dirty="0">
                <a:latin typeface="Microsoft Sans Serif"/>
                <a:cs typeface="Microsoft Sans Serif"/>
              </a:rPr>
              <a:t>≥</a:t>
            </a:r>
            <a:r>
              <a:rPr sz="2800" spc="-120" dirty="0">
                <a:latin typeface="Microsoft Sans Serif"/>
                <a:cs typeface="Microsoft Sans Serif"/>
              </a:rPr>
              <a:t> </a:t>
            </a:r>
            <a:r>
              <a:rPr sz="2800" spc="-35" dirty="0">
                <a:latin typeface="Microsoft Sans Serif"/>
                <a:cs typeface="Microsoft Sans Serif"/>
              </a:rPr>
              <a:t>0</a:t>
            </a:r>
            <a:r>
              <a:rPr sz="2800" spc="-35" dirty="0">
                <a:latin typeface="Times New Roman"/>
                <a:cs typeface="Times New Roman"/>
              </a:rPr>
              <a:t>;</a:t>
            </a:r>
            <a:endParaRPr sz="2800">
              <a:latin typeface="Times New Roman"/>
              <a:cs typeface="Times New Roman"/>
            </a:endParaRPr>
          </a:p>
          <a:p>
            <a:pPr marL="2579370" algn="ctr">
              <a:lnSpc>
                <a:spcPct val="100000"/>
              </a:lnSpc>
              <a:spcBef>
                <a:spcPts val="660"/>
              </a:spcBef>
            </a:pPr>
            <a:r>
              <a:rPr sz="2800" dirty="0">
                <a:latin typeface="Times New Roman"/>
                <a:cs typeface="Times New Roman"/>
              </a:rPr>
              <a:t>Plot</a:t>
            </a:r>
            <a:r>
              <a:rPr sz="2800" spc="-30" dirty="0">
                <a:latin typeface="Times New Roman"/>
                <a:cs typeface="Times New Roman"/>
              </a:rPr>
              <a:t> </a:t>
            </a:r>
            <a:r>
              <a:rPr sz="2800" spc="-254" dirty="0">
                <a:latin typeface="Microsoft Sans Serif"/>
                <a:cs typeface="Microsoft Sans Serif"/>
              </a:rPr>
              <a:t>(</a:t>
            </a:r>
            <a:r>
              <a:rPr sz="2800" spc="-254" dirty="0">
                <a:latin typeface="Cambria Math"/>
                <a:cs typeface="Cambria Math"/>
              </a:rPr>
              <a:t>𝑥</a:t>
            </a:r>
            <a:r>
              <a:rPr sz="3150" spc="-382" baseline="-13227" dirty="0">
                <a:latin typeface="Cambria Math"/>
                <a:cs typeface="Cambria Math"/>
              </a:rPr>
              <a:t>𝑘</a:t>
            </a:r>
            <a:r>
              <a:rPr sz="3150" spc="-195" baseline="-13227" dirty="0">
                <a:latin typeface="Cambria Math"/>
                <a:cs typeface="Cambria Math"/>
              </a:rPr>
              <a:t> </a:t>
            </a:r>
            <a:r>
              <a:rPr sz="2800" spc="-25" dirty="0">
                <a:latin typeface="Microsoft Sans Serif"/>
                <a:cs typeface="Microsoft Sans Serif"/>
              </a:rPr>
              <a:t>+</a:t>
            </a:r>
            <a:r>
              <a:rPr sz="2800" spc="-240" dirty="0">
                <a:latin typeface="Microsoft Sans Serif"/>
                <a:cs typeface="Microsoft Sans Serif"/>
              </a:rPr>
              <a:t> </a:t>
            </a:r>
            <a:r>
              <a:rPr sz="2800" spc="-595" dirty="0">
                <a:latin typeface="Microsoft Sans Serif"/>
                <a:cs typeface="Microsoft Sans Serif"/>
              </a:rPr>
              <a:t>1</a:t>
            </a:r>
            <a:r>
              <a:rPr sz="2800" spc="75" dirty="0">
                <a:latin typeface="Microsoft Sans Serif"/>
                <a:cs typeface="Microsoft Sans Serif"/>
              </a:rPr>
              <a:t>,</a:t>
            </a:r>
            <a:r>
              <a:rPr sz="2800" spc="-330" dirty="0">
                <a:latin typeface="Cambria Math"/>
                <a:cs typeface="Cambria Math"/>
              </a:rPr>
              <a:t>𝑦</a:t>
            </a:r>
            <a:r>
              <a:rPr sz="3150" spc="-15" baseline="-13227" dirty="0">
                <a:latin typeface="Cambria Math"/>
                <a:cs typeface="Cambria Math"/>
              </a:rPr>
              <a:t>𝑘</a:t>
            </a:r>
            <a:r>
              <a:rPr sz="3150" spc="-60" baseline="-13227" dirty="0">
                <a:latin typeface="Cambria Math"/>
                <a:cs typeface="Cambria Math"/>
              </a:rPr>
              <a:t> </a:t>
            </a:r>
            <a:r>
              <a:rPr sz="2800" dirty="0">
                <a:latin typeface="Microsoft Sans Serif"/>
                <a:cs typeface="Microsoft Sans Serif"/>
              </a:rPr>
              <a:t>−</a:t>
            </a:r>
            <a:r>
              <a:rPr sz="2800" spc="-45" dirty="0">
                <a:latin typeface="Microsoft Sans Serif"/>
                <a:cs typeface="Microsoft Sans Serif"/>
              </a:rPr>
              <a:t> </a:t>
            </a:r>
            <a:r>
              <a:rPr sz="2800" spc="-240" dirty="0">
                <a:latin typeface="Microsoft Sans Serif"/>
                <a:cs typeface="Microsoft Sans Serif"/>
              </a:rPr>
              <a:t>1)</a:t>
            </a:r>
            <a:r>
              <a:rPr sz="2800" spc="-409" dirty="0">
                <a:latin typeface="Microsoft Sans Serif"/>
                <a:cs typeface="Microsoft Sans Serif"/>
              </a:rPr>
              <a:t> </a:t>
            </a:r>
            <a:r>
              <a:rPr sz="2800" dirty="0">
                <a:latin typeface="Times New Roman"/>
                <a:cs typeface="Times New Roman"/>
              </a:rPr>
              <a:t>and</a:t>
            </a:r>
            <a:r>
              <a:rPr sz="2800" spc="-15" dirty="0">
                <a:latin typeface="Times New Roman"/>
                <a:cs typeface="Times New Roman"/>
              </a:rPr>
              <a:t> </a:t>
            </a:r>
            <a:r>
              <a:rPr sz="2800" spc="-185" dirty="0">
                <a:latin typeface="Cambria Math"/>
                <a:cs typeface="Cambria Math"/>
              </a:rPr>
              <a:t>𝑝</a:t>
            </a:r>
            <a:r>
              <a:rPr sz="3150" spc="-277" baseline="-13227" dirty="0">
                <a:latin typeface="Cambria Math"/>
                <a:cs typeface="Cambria Math"/>
              </a:rPr>
              <a:t>𝑘</a:t>
            </a:r>
            <a:r>
              <a:rPr sz="3150" spc="-277" baseline="-13227" dirty="0">
                <a:latin typeface="Microsoft Sans Serif"/>
                <a:cs typeface="Microsoft Sans Serif"/>
              </a:rPr>
              <a:t>+1</a:t>
            </a:r>
            <a:r>
              <a:rPr sz="3150" spc="-60" baseline="-13227" dirty="0">
                <a:latin typeface="Microsoft Sans Serif"/>
                <a:cs typeface="Microsoft Sans Serif"/>
              </a:rPr>
              <a:t> </a:t>
            </a:r>
            <a:r>
              <a:rPr sz="2800" spc="-25" dirty="0">
                <a:latin typeface="Microsoft Sans Serif"/>
                <a:cs typeface="Microsoft Sans Serif"/>
              </a:rPr>
              <a:t>=</a:t>
            </a:r>
            <a:r>
              <a:rPr sz="2800" spc="-240" dirty="0">
                <a:latin typeface="Microsoft Sans Serif"/>
                <a:cs typeface="Microsoft Sans Serif"/>
              </a:rPr>
              <a:t> </a:t>
            </a:r>
            <a:r>
              <a:rPr sz="2800" spc="-165" dirty="0">
                <a:latin typeface="Cambria Math"/>
                <a:cs typeface="Cambria Math"/>
              </a:rPr>
              <a:t>𝑝</a:t>
            </a:r>
            <a:r>
              <a:rPr sz="3150" spc="-247" baseline="-13227" dirty="0">
                <a:latin typeface="Cambria Math"/>
                <a:cs typeface="Cambria Math"/>
              </a:rPr>
              <a:t>𝑘</a:t>
            </a:r>
            <a:r>
              <a:rPr sz="3150" spc="-60" baseline="-13227" dirty="0">
                <a:latin typeface="Cambria Math"/>
                <a:cs typeface="Cambria Math"/>
              </a:rPr>
              <a:t> </a:t>
            </a:r>
            <a:r>
              <a:rPr sz="2800" spc="-25" dirty="0">
                <a:latin typeface="Microsoft Sans Serif"/>
                <a:cs typeface="Microsoft Sans Serif"/>
              </a:rPr>
              <a:t>+</a:t>
            </a:r>
            <a:r>
              <a:rPr sz="2800" spc="-225" dirty="0">
                <a:latin typeface="Microsoft Sans Serif"/>
                <a:cs typeface="Microsoft Sans Serif"/>
              </a:rPr>
              <a:t> </a:t>
            </a:r>
            <a:r>
              <a:rPr sz="2800" spc="-215" dirty="0">
                <a:latin typeface="Microsoft Sans Serif"/>
                <a:cs typeface="Microsoft Sans Serif"/>
              </a:rPr>
              <a:t>2</a:t>
            </a:r>
            <a:r>
              <a:rPr sz="2800" spc="-215" dirty="0">
                <a:latin typeface="Cambria Math"/>
                <a:cs typeface="Cambria Math"/>
              </a:rPr>
              <a:t>𝑥</a:t>
            </a:r>
            <a:r>
              <a:rPr sz="3150" spc="-322" baseline="-13227" dirty="0">
                <a:latin typeface="Cambria Math"/>
                <a:cs typeface="Cambria Math"/>
              </a:rPr>
              <a:t>𝑘</a:t>
            </a:r>
            <a:r>
              <a:rPr sz="3150" spc="-322" baseline="-13227" dirty="0">
                <a:latin typeface="Microsoft Sans Serif"/>
                <a:cs typeface="Microsoft Sans Serif"/>
              </a:rPr>
              <a:t>+1</a:t>
            </a:r>
            <a:r>
              <a:rPr sz="3150" spc="-187" baseline="-13227" dirty="0">
                <a:latin typeface="Microsoft Sans Serif"/>
                <a:cs typeface="Microsoft Sans Serif"/>
              </a:rPr>
              <a:t> </a:t>
            </a:r>
            <a:r>
              <a:rPr sz="2800" spc="-25" dirty="0">
                <a:latin typeface="Microsoft Sans Serif"/>
                <a:cs typeface="Microsoft Sans Serif"/>
              </a:rPr>
              <a:t>+</a:t>
            </a:r>
            <a:r>
              <a:rPr sz="2800" spc="-245" dirty="0">
                <a:latin typeface="Microsoft Sans Serif"/>
                <a:cs typeface="Microsoft Sans Serif"/>
              </a:rPr>
              <a:t> </a:t>
            </a:r>
            <a:r>
              <a:rPr sz="2800" spc="-25" dirty="0">
                <a:latin typeface="Microsoft Sans Serif"/>
                <a:cs typeface="Microsoft Sans Serif"/>
              </a:rPr>
              <a:t>1</a:t>
            </a:r>
            <a:r>
              <a:rPr sz="2800" spc="-365" dirty="0">
                <a:latin typeface="Microsoft Sans Serif"/>
                <a:cs typeface="Microsoft Sans Serif"/>
              </a:rPr>
              <a:t> </a:t>
            </a:r>
            <a:r>
              <a:rPr sz="2800" dirty="0">
                <a:latin typeface="Microsoft Sans Serif"/>
                <a:cs typeface="Microsoft Sans Serif"/>
              </a:rPr>
              <a:t>−</a:t>
            </a:r>
            <a:r>
              <a:rPr sz="2800" spc="-35" dirty="0">
                <a:latin typeface="Microsoft Sans Serif"/>
                <a:cs typeface="Microsoft Sans Serif"/>
              </a:rPr>
              <a:t> </a:t>
            </a:r>
            <a:r>
              <a:rPr sz="2800" spc="-275" dirty="0">
                <a:latin typeface="Microsoft Sans Serif"/>
                <a:cs typeface="Microsoft Sans Serif"/>
              </a:rPr>
              <a:t>2</a:t>
            </a:r>
            <a:r>
              <a:rPr sz="2800" spc="-275" dirty="0">
                <a:latin typeface="Cambria Math"/>
                <a:cs typeface="Cambria Math"/>
              </a:rPr>
              <a:t>𝑦</a:t>
            </a:r>
            <a:r>
              <a:rPr sz="3150" spc="-412" baseline="-13227" dirty="0">
                <a:latin typeface="Cambria Math"/>
                <a:cs typeface="Cambria Math"/>
              </a:rPr>
              <a:t>𝑘</a:t>
            </a:r>
            <a:r>
              <a:rPr sz="3150" spc="-412" baseline="-13227" dirty="0">
                <a:latin typeface="Microsoft Sans Serif"/>
                <a:cs typeface="Microsoft Sans Serif"/>
              </a:rPr>
              <a:t>+1</a:t>
            </a:r>
            <a:endParaRPr sz="3150" baseline="-13227">
              <a:latin typeface="Microsoft Sans Serif"/>
              <a:cs typeface="Microsoft Sans Serif"/>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382904" y="281304"/>
          <a:ext cx="11438889" cy="3534410"/>
        </p:xfrm>
        <a:graphic>
          <a:graphicData uri="http://schemas.openxmlformats.org/drawingml/2006/table">
            <a:tbl>
              <a:tblPr firstRow="1" bandRow="1">
                <a:tableStyleId>{2D5ABB26-0587-4C30-8999-92F81FD0307C}</a:tableStyleId>
              </a:tblPr>
              <a:tblGrid>
                <a:gridCol w="516255"/>
                <a:gridCol w="699135"/>
                <a:gridCol w="1703071"/>
                <a:gridCol w="975359"/>
                <a:gridCol w="981075"/>
                <a:gridCol w="848360"/>
                <a:gridCol w="969009"/>
                <a:gridCol w="942975"/>
                <a:gridCol w="968375"/>
                <a:gridCol w="888365"/>
                <a:gridCol w="838835"/>
                <a:gridCol w="1108075"/>
              </a:tblGrid>
              <a:tr h="365760">
                <a:tc>
                  <a:txBody>
                    <a:bodyPr/>
                    <a:lstStyle/>
                    <a:p>
                      <a:pPr>
                        <a:lnSpc>
                          <a:spcPct val="100000"/>
                        </a:lnSpc>
                      </a:pPr>
                      <a:endParaRPr sz="23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68910">
                        <a:lnSpc>
                          <a:spcPts val="1565"/>
                        </a:lnSpc>
                        <a:spcBef>
                          <a:spcPts val="155"/>
                        </a:spcBef>
                      </a:pPr>
                      <a:r>
                        <a:rPr sz="1600" spc="-25" dirty="0">
                          <a:latin typeface="Times New Roman"/>
                          <a:cs typeface="Times New Roman"/>
                        </a:rPr>
                        <a:t>st</a:t>
                      </a:r>
                      <a:endParaRPr sz="1600">
                        <a:latin typeface="Times New Roman"/>
                        <a:cs typeface="Times New Roman"/>
                      </a:endParaRPr>
                    </a:p>
                    <a:p>
                      <a:pPr marL="69850">
                        <a:lnSpc>
                          <a:spcPts val="1060"/>
                        </a:lnSpc>
                      </a:pPr>
                      <a:r>
                        <a:rPr sz="1600" spc="-50" dirty="0">
                          <a:latin typeface="Times New Roman"/>
                          <a:cs typeface="Times New Roman"/>
                        </a:rPr>
                        <a:t>1</a:t>
                      </a:r>
                      <a:endParaRPr sz="1600">
                        <a:latin typeface="Times New Roman"/>
                        <a:cs typeface="Times New Roman"/>
                      </a:endParaRPr>
                    </a:p>
                  </a:txBody>
                  <a:tcPr marL="0" marR="0" marT="196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7">
                  <a:txBody>
                    <a:bodyPr/>
                    <a:lstStyle/>
                    <a:p>
                      <a:pPr marL="67310">
                        <a:lnSpc>
                          <a:spcPts val="2760"/>
                        </a:lnSpc>
                      </a:pPr>
                      <a:r>
                        <a:rPr sz="2400" dirty="0">
                          <a:latin typeface="Times New Roman"/>
                          <a:cs typeface="Times New Roman"/>
                        </a:rPr>
                        <a:t>Other</a:t>
                      </a:r>
                      <a:r>
                        <a:rPr sz="2400" spc="-45" dirty="0">
                          <a:latin typeface="Times New Roman"/>
                          <a:cs typeface="Times New Roman"/>
                        </a:rPr>
                        <a:t> </a:t>
                      </a:r>
                      <a:r>
                        <a:rPr sz="2400" dirty="0">
                          <a:latin typeface="Times New Roman"/>
                          <a:cs typeface="Times New Roman"/>
                        </a:rPr>
                        <a:t>pixels</a:t>
                      </a:r>
                      <a:r>
                        <a:rPr sz="2400" spc="-55" dirty="0">
                          <a:latin typeface="Times New Roman"/>
                          <a:cs typeface="Times New Roman"/>
                        </a:rPr>
                        <a:t> </a:t>
                      </a:r>
                      <a:r>
                        <a:rPr sz="2400" dirty="0">
                          <a:latin typeface="Times New Roman"/>
                          <a:cs typeface="Times New Roman"/>
                        </a:rPr>
                        <a:t>(in</a:t>
                      </a:r>
                      <a:r>
                        <a:rPr sz="2400" spc="-30"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360680">
                <a:tc>
                  <a:txBody>
                    <a:bodyPr/>
                    <a:lstStyle/>
                    <a:p>
                      <a:pPr marL="97155">
                        <a:lnSpc>
                          <a:spcPts val="2745"/>
                        </a:lnSpc>
                      </a:pPr>
                      <a:r>
                        <a:rPr sz="2400" spc="-50" dirty="0">
                          <a:latin typeface="Times New Roman"/>
                          <a:cs typeface="Times New Roman"/>
                        </a:rPr>
                        <a:t>K</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06680">
                        <a:lnSpc>
                          <a:spcPts val="2695"/>
                        </a:lnSpc>
                        <a:spcBef>
                          <a:spcPts val="50"/>
                        </a:spcBef>
                      </a:pPr>
                      <a:r>
                        <a:rPr sz="2400" spc="-25" dirty="0">
                          <a:latin typeface="Cambria Math"/>
                          <a:cs typeface="Cambria Math"/>
                        </a:rPr>
                        <a:t>𝑝</a:t>
                      </a:r>
                      <a:r>
                        <a:rPr sz="2400" spc="-37" baseline="-12152" dirty="0">
                          <a:latin typeface="Cambria Math"/>
                          <a:cs typeface="Cambria Math"/>
                        </a:rPr>
                        <a:t>𝑘</a:t>
                      </a:r>
                      <a:endParaRPr sz="2400" baseline="-12152">
                        <a:latin typeface="Cambria Math"/>
                        <a:cs typeface="Cambria Math"/>
                      </a:endParaRPr>
                    </a:p>
                  </a:txBody>
                  <a:tcPr marL="0" marR="0" marT="63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745"/>
                        </a:lnSpc>
                      </a:pPr>
                      <a:r>
                        <a:rPr sz="2400" spc="-225" baseline="10416" dirty="0">
                          <a:latin typeface="Times New Roman"/>
                          <a:cs typeface="Times New Roman"/>
                        </a:rPr>
                        <a:t>(</a:t>
                      </a:r>
                      <a:r>
                        <a:rPr sz="3975" spc="-225" baseline="10482" dirty="0">
                          <a:latin typeface="Cambria Math"/>
                          <a:cs typeface="Cambria Math"/>
                        </a:rPr>
                        <a:t>𝑥</a:t>
                      </a:r>
                      <a:r>
                        <a:rPr sz="2400" spc="-150" dirty="0">
                          <a:latin typeface="Cambria Math"/>
                          <a:cs typeface="Cambria Math"/>
                        </a:rPr>
                        <a:t>𝑘</a:t>
                      </a:r>
                      <a:r>
                        <a:rPr sz="2400" spc="-150" dirty="0">
                          <a:latin typeface="Microsoft Sans Serif"/>
                          <a:cs typeface="Microsoft Sans Serif"/>
                        </a:rPr>
                        <a:t>+1</a:t>
                      </a:r>
                      <a:r>
                        <a:rPr sz="2400" spc="-225" baseline="10416" dirty="0">
                          <a:latin typeface="Microsoft Sans Serif"/>
                          <a:cs typeface="Microsoft Sans Serif"/>
                        </a:rPr>
                        <a:t>,</a:t>
                      </a:r>
                      <a:r>
                        <a:rPr sz="3600" spc="-225" baseline="10416" dirty="0">
                          <a:latin typeface="Cambria Math"/>
                          <a:cs typeface="Cambria Math"/>
                        </a:rPr>
                        <a:t>𝑦</a:t>
                      </a:r>
                      <a:r>
                        <a:rPr sz="2400" spc="-150" dirty="0">
                          <a:latin typeface="Cambria Math"/>
                          <a:cs typeface="Cambria Math"/>
                        </a:rPr>
                        <a:t>𝑘</a:t>
                      </a:r>
                      <a:r>
                        <a:rPr sz="2400" spc="-150" dirty="0">
                          <a:latin typeface="Microsoft Sans Serif"/>
                          <a:cs typeface="Microsoft Sans Serif"/>
                        </a:rPr>
                        <a:t>+1</a:t>
                      </a:r>
                      <a:r>
                        <a:rPr sz="2400" spc="-225" baseline="10416" dirty="0">
                          <a:latin typeface="Microsoft Sans Serif"/>
                          <a:cs typeface="Microsoft Sans Serif"/>
                        </a:rPr>
                        <a:t>)</a:t>
                      </a:r>
                      <a:endParaRPr sz="2400" baseline="10416">
                        <a:latin typeface="Microsoft Sans Serif"/>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650"/>
                        </a:lnSpc>
                        <a:spcBef>
                          <a:spcPts val="95"/>
                        </a:spcBef>
                      </a:pPr>
                      <a:r>
                        <a:rPr sz="3150" spc="-412" baseline="10582" dirty="0">
                          <a:latin typeface="Microsoft Sans Serif"/>
                          <a:cs typeface="Microsoft Sans Serif"/>
                        </a:rPr>
                        <a:t>2</a:t>
                      </a:r>
                      <a:r>
                        <a:rPr sz="3150" spc="-412" baseline="10582" dirty="0">
                          <a:latin typeface="Cambria Math"/>
                          <a:cs typeface="Cambria Math"/>
                        </a:rPr>
                        <a:t>𝑥</a:t>
                      </a:r>
                      <a:r>
                        <a:rPr sz="2400" spc="-275" dirty="0">
                          <a:latin typeface="Cambria Math"/>
                          <a:cs typeface="Cambria Math"/>
                        </a:rPr>
                        <a:t>𝑘</a:t>
                      </a:r>
                      <a:r>
                        <a:rPr sz="2400" spc="-275" dirty="0">
                          <a:latin typeface="Microsoft Sans Serif"/>
                          <a:cs typeface="Microsoft Sans Serif"/>
                        </a:rPr>
                        <a:t>+1</a:t>
                      </a:r>
                      <a:endParaRPr sz="2400">
                        <a:latin typeface="Microsoft Sans Serif"/>
                        <a:cs typeface="Microsoft Sans Serif"/>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650"/>
                        </a:lnSpc>
                        <a:spcBef>
                          <a:spcPts val="95"/>
                        </a:spcBef>
                      </a:pPr>
                      <a:r>
                        <a:rPr sz="3150" spc="-419" baseline="10582" dirty="0">
                          <a:latin typeface="Microsoft Sans Serif"/>
                          <a:cs typeface="Microsoft Sans Serif"/>
                        </a:rPr>
                        <a:t>2</a:t>
                      </a:r>
                      <a:r>
                        <a:rPr sz="3150" spc="-419" baseline="10582" dirty="0">
                          <a:latin typeface="Cambria Math"/>
                          <a:cs typeface="Cambria Math"/>
                        </a:rPr>
                        <a:t>𝑦</a:t>
                      </a:r>
                      <a:r>
                        <a:rPr sz="2400" spc="-280" dirty="0">
                          <a:latin typeface="Cambria Math"/>
                          <a:cs typeface="Cambria Math"/>
                        </a:rPr>
                        <a:t>𝑘</a:t>
                      </a:r>
                      <a:r>
                        <a:rPr sz="2400" spc="-280" dirty="0">
                          <a:latin typeface="Microsoft Sans Serif"/>
                          <a:cs typeface="Microsoft Sans Serif"/>
                        </a:rPr>
                        <a:t>+1</a:t>
                      </a:r>
                      <a:endParaRPr sz="2400">
                        <a:latin typeface="Microsoft Sans Serif"/>
                        <a:cs typeface="Microsoft Sans Serif"/>
                      </a:endParaRPr>
                    </a:p>
                  </a:txBody>
                  <a:tcPr marL="0" marR="0" marT="120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1295">
                        <a:lnSpc>
                          <a:spcPts val="1485"/>
                        </a:lnSpc>
                      </a:pPr>
                      <a:r>
                        <a:rPr sz="2100" spc="-25" dirty="0">
                          <a:latin typeface="Times New Roman"/>
                          <a:cs typeface="Times New Roman"/>
                        </a:rPr>
                        <a:t>nd</a:t>
                      </a:r>
                      <a:endParaRPr sz="2100">
                        <a:latin typeface="Times New Roman"/>
                        <a:cs typeface="Times New Roman"/>
                      </a:endParaRPr>
                    </a:p>
                    <a:p>
                      <a:pPr marL="67310">
                        <a:lnSpc>
                          <a:spcPts val="1260"/>
                        </a:lnSpc>
                      </a:pPr>
                      <a:r>
                        <a:rPr sz="2100" spc="-50" dirty="0">
                          <a:latin typeface="Times New Roman"/>
                          <a:cs typeface="Times New Roman"/>
                        </a:rPr>
                        <a:t>2</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3200">
                        <a:lnSpc>
                          <a:spcPts val="1485"/>
                        </a:lnSpc>
                      </a:pPr>
                      <a:r>
                        <a:rPr sz="2100" spc="-25" dirty="0">
                          <a:latin typeface="Times New Roman"/>
                          <a:cs typeface="Times New Roman"/>
                        </a:rPr>
                        <a:t>rd</a:t>
                      </a:r>
                      <a:endParaRPr sz="2100">
                        <a:latin typeface="Times New Roman"/>
                        <a:cs typeface="Times New Roman"/>
                      </a:endParaRPr>
                    </a:p>
                    <a:p>
                      <a:pPr marL="67945">
                        <a:lnSpc>
                          <a:spcPts val="1260"/>
                        </a:lnSpc>
                      </a:pPr>
                      <a:r>
                        <a:rPr sz="2100" spc="-50" dirty="0">
                          <a:latin typeface="Times New Roman"/>
                          <a:cs typeface="Times New Roman"/>
                        </a:rPr>
                        <a:t>3</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5104">
                        <a:lnSpc>
                          <a:spcPts val="1485"/>
                        </a:lnSpc>
                      </a:pPr>
                      <a:r>
                        <a:rPr sz="2100" spc="-25" dirty="0">
                          <a:latin typeface="Times New Roman"/>
                          <a:cs typeface="Times New Roman"/>
                        </a:rPr>
                        <a:t>th</a:t>
                      </a:r>
                      <a:endParaRPr sz="2100">
                        <a:latin typeface="Times New Roman"/>
                        <a:cs typeface="Times New Roman"/>
                      </a:endParaRPr>
                    </a:p>
                    <a:p>
                      <a:pPr marL="70485">
                        <a:lnSpc>
                          <a:spcPts val="1260"/>
                        </a:lnSpc>
                      </a:pPr>
                      <a:r>
                        <a:rPr sz="2100" spc="-50" dirty="0">
                          <a:latin typeface="Times New Roman"/>
                          <a:cs typeface="Times New Roman"/>
                        </a:rPr>
                        <a:t>4</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5104">
                        <a:lnSpc>
                          <a:spcPts val="1485"/>
                        </a:lnSpc>
                      </a:pPr>
                      <a:r>
                        <a:rPr sz="2100" spc="-25" dirty="0">
                          <a:latin typeface="Times New Roman"/>
                          <a:cs typeface="Times New Roman"/>
                        </a:rPr>
                        <a:t>th</a:t>
                      </a:r>
                      <a:endParaRPr sz="2100">
                        <a:latin typeface="Times New Roman"/>
                        <a:cs typeface="Times New Roman"/>
                      </a:endParaRPr>
                    </a:p>
                    <a:p>
                      <a:pPr marL="71120">
                        <a:lnSpc>
                          <a:spcPts val="1260"/>
                        </a:lnSpc>
                      </a:pPr>
                      <a:r>
                        <a:rPr sz="2100" spc="-50" dirty="0">
                          <a:latin typeface="Times New Roman"/>
                          <a:cs typeface="Times New Roman"/>
                        </a:rPr>
                        <a:t>5</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1930">
                        <a:lnSpc>
                          <a:spcPts val="1485"/>
                        </a:lnSpc>
                      </a:pPr>
                      <a:r>
                        <a:rPr sz="2100" spc="-25" dirty="0">
                          <a:latin typeface="Times New Roman"/>
                          <a:cs typeface="Times New Roman"/>
                        </a:rPr>
                        <a:t>th</a:t>
                      </a:r>
                      <a:endParaRPr sz="2100">
                        <a:latin typeface="Times New Roman"/>
                        <a:cs typeface="Times New Roman"/>
                      </a:endParaRPr>
                    </a:p>
                    <a:p>
                      <a:pPr marL="67945">
                        <a:lnSpc>
                          <a:spcPts val="1260"/>
                        </a:lnSpc>
                      </a:pPr>
                      <a:r>
                        <a:rPr sz="2100" spc="-50" dirty="0">
                          <a:latin typeface="Times New Roman"/>
                          <a:cs typeface="Times New Roman"/>
                        </a:rPr>
                        <a:t>6</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2565">
                        <a:lnSpc>
                          <a:spcPts val="1485"/>
                        </a:lnSpc>
                      </a:pPr>
                      <a:r>
                        <a:rPr sz="2100" spc="-25" dirty="0">
                          <a:latin typeface="Times New Roman"/>
                          <a:cs typeface="Times New Roman"/>
                        </a:rPr>
                        <a:t>th</a:t>
                      </a:r>
                      <a:endParaRPr sz="2100">
                        <a:latin typeface="Times New Roman"/>
                        <a:cs typeface="Times New Roman"/>
                      </a:endParaRPr>
                    </a:p>
                    <a:p>
                      <a:pPr marL="67945">
                        <a:lnSpc>
                          <a:spcPts val="1260"/>
                        </a:lnSpc>
                      </a:pPr>
                      <a:r>
                        <a:rPr sz="2100" spc="-50" dirty="0">
                          <a:latin typeface="Times New Roman"/>
                          <a:cs typeface="Times New Roman"/>
                        </a:rPr>
                        <a:t>7</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01930">
                        <a:lnSpc>
                          <a:spcPts val="1485"/>
                        </a:lnSpc>
                      </a:pPr>
                      <a:r>
                        <a:rPr sz="2100" spc="-25" dirty="0">
                          <a:latin typeface="Times New Roman"/>
                          <a:cs typeface="Times New Roman"/>
                        </a:rPr>
                        <a:t>th</a:t>
                      </a:r>
                      <a:endParaRPr sz="2100">
                        <a:latin typeface="Times New Roman"/>
                        <a:cs typeface="Times New Roman"/>
                      </a:endParaRPr>
                    </a:p>
                    <a:p>
                      <a:pPr marL="67945">
                        <a:lnSpc>
                          <a:spcPts val="1260"/>
                        </a:lnSpc>
                      </a:pPr>
                      <a:r>
                        <a:rPr sz="2100" spc="-50" dirty="0">
                          <a:latin typeface="Times New Roman"/>
                          <a:cs typeface="Times New Roman"/>
                        </a:rPr>
                        <a:t>8</a:t>
                      </a:r>
                      <a:endParaRPr sz="2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722630">
                <a:tc>
                  <a:txBody>
                    <a:bodyPr/>
                    <a:lstStyle/>
                    <a:p>
                      <a:pPr marL="66675">
                        <a:lnSpc>
                          <a:spcPts val="2765"/>
                        </a:lnSpc>
                      </a:pPr>
                      <a:r>
                        <a:rPr sz="2400" spc="-50" dirty="0">
                          <a:latin typeface="Times New Roman"/>
                          <a:cs typeface="Times New Roman"/>
                        </a:rPr>
                        <a:t>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65"/>
                        </a:lnSpc>
                      </a:pPr>
                      <a:r>
                        <a:rPr sz="2400" spc="-10" dirty="0">
                          <a:latin typeface="Times New Roman"/>
                          <a:cs typeface="Times New Roman"/>
                        </a:rPr>
                        <a:t>-</a:t>
                      </a:r>
                      <a:r>
                        <a:rPr sz="2400" spc="-50"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765"/>
                        </a:lnSpc>
                      </a:pPr>
                      <a:r>
                        <a:rPr sz="2400" dirty="0">
                          <a:latin typeface="Times New Roman"/>
                          <a:cs typeface="Times New Roman"/>
                        </a:rPr>
                        <a:t>(1,</a:t>
                      </a:r>
                      <a:r>
                        <a:rPr sz="2400" spc="-10" dirty="0">
                          <a:latin typeface="Times New Roman"/>
                          <a:cs typeface="Times New Roman"/>
                        </a:rPr>
                        <a:t> </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50"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25" dirty="0">
                          <a:latin typeface="Times New Roman"/>
                          <a:cs typeface="Times New Roman"/>
                        </a:rPr>
                        <a:t>10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10" dirty="0">
                          <a:latin typeface="Times New Roman"/>
                          <a:cs typeface="Times New Roman"/>
                        </a:rPr>
                        <a:t>(5,1)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spc="-10" dirty="0">
                          <a:latin typeface="Times New Roman"/>
                          <a:cs typeface="Times New Roman"/>
                        </a:rPr>
                        <a:t>(-</a:t>
                      </a:r>
                      <a:r>
                        <a:rPr sz="2400" spc="-20" dirty="0">
                          <a:latin typeface="Times New Roman"/>
                          <a:cs typeface="Times New Roman"/>
                        </a:rPr>
                        <a:t>5,1)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34925" algn="ctr">
                        <a:lnSpc>
                          <a:spcPts val="2765"/>
                        </a:lnSpc>
                      </a:pPr>
                      <a:r>
                        <a:rPr sz="2400" spc="-10" dirty="0">
                          <a:latin typeface="Times New Roman"/>
                          <a:cs typeface="Times New Roman"/>
                        </a:rPr>
                        <a:t>(-</a:t>
                      </a:r>
                      <a:r>
                        <a:rPr sz="2400" dirty="0">
                          <a:latin typeface="Times New Roman"/>
                          <a:cs typeface="Times New Roman"/>
                        </a:rPr>
                        <a:t>1,</a:t>
                      </a:r>
                      <a:r>
                        <a:rPr sz="2400" spc="-35" dirty="0">
                          <a:latin typeface="Times New Roman"/>
                          <a:cs typeface="Times New Roman"/>
                        </a:rPr>
                        <a:t> </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4290" algn="ctr">
                        <a:lnSpc>
                          <a:spcPts val="2765"/>
                        </a:lnSpc>
                      </a:pPr>
                      <a:r>
                        <a:rPr sz="2400" spc="-10" dirty="0">
                          <a:latin typeface="Times New Roman"/>
                          <a:cs typeface="Times New Roman"/>
                        </a:rPr>
                        <a:t>(-</a:t>
                      </a:r>
                      <a:r>
                        <a:rPr sz="2400" dirty="0">
                          <a:latin typeface="Times New Roman"/>
                          <a:cs typeface="Times New Roman"/>
                        </a:rPr>
                        <a:t>1,</a:t>
                      </a:r>
                      <a:r>
                        <a:rPr sz="2400" spc="-35" dirty="0">
                          <a:latin typeface="Times New Roman"/>
                          <a:cs typeface="Times New Roman"/>
                        </a:rPr>
                        <a:t> </a:t>
                      </a:r>
                      <a:r>
                        <a:rPr sz="2400" spc="-10" dirty="0">
                          <a:latin typeface="Times New Roman"/>
                          <a:cs typeface="Times New Roman"/>
                        </a:rPr>
                        <a:t>-</a:t>
                      </a:r>
                      <a:r>
                        <a:rPr sz="2400" spc="-3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6830" algn="ctr">
                        <a:lnSpc>
                          <a:spcPts val="2765"/>
                        </a:lnSpc>
                      </a:pPr>
                      <a:r>
                        <a:rPr sz="2400" spc="-10" dirty="0">
                          <a:latin typeface="Times New Roman"/>
                          <a:cs typeface="Times New Roman"/>
                        </a:rPr>
                        <a:t>(-5,-</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2765"/>
                        </a:lnSpc>
                      </a:pPr>
                      <a:r>
                        <a:rPr sz="2400" dirty="0">
                          <a:latin typeface="Times New Roman"/>
                          <a:cs typeface="Times New Roman"/>
                        </a:rPr>
                        <a:t>(5,-</a:t>
                      </a:r>
                      <a:r>
                        <a:rPr sz="2400" spc="-5" dirty="0">
                          <a:latin typeface="Times New Roman"/>
                          <a:cs typeface="Times New Roman"/>
                        </a:rPr>
                        <a:t> </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dirty="0">
                          <a:latin typeface="Times New Roman"/>
                          <a:cs typeface="Times New Roman"/>
                        </a:rPr>
                        <a:t>(1,</a:t>
                      </a:r>
                      <a:r>
                        <a:rPr sz="2400" spc="-50" dirty="0">
                          <a:latin typeface="Times New Roman"/>
                          <a:cs typeface="Times New Roman"/>
                        </a:rPr>
                        <a:t> </a:t>
                      </a:r>
                      <a:r>
                        <a:rPr sz="2400" spc="-10" dirty="0">
                          <a:latin typeface="Times New Roman"/>
                          <a:cs typeface="Times New Roman"/>
                        </a:rPr>
                        <a:t>-</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699770">
                <a:tc>
                  <a:txBody>
                    <a:bodyPr/>
                    <a:lstStyle/>
                    <a:p>
                      <a:pPr marL="66675">
                        <a:lnSpc>
                          <a:spcPts val="2760"/>
                        </a:lnSpc>
                      </a:pPr>
                      <a:r>
                        <a:rPr sz="2400" spc="-50"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60"/>
                        </a:lnSpc>
                      </a:pPr>
                      <a:r>
                        <a:rPr sz="2400" dirty="0">
                          <a:latin typeface="Times New Roman"/>
                          <a:cs typeface="Times New Roman"/>
                        </a:rPr>
                        <a:t>-</a:t>
                      </a:r>
                      <a:r>
                        <a:rPr sz="2400" spc="-50"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760"/>
                        </a:lnSpc>
                      </a:pPr>
                      <a:r>
                        <a:rPr sz="2400" dirty="0">
                          <a:latin typeface="Times New Roman"/>
                          <a:cs typeface="Times New Roman"/>
                        </a:rPr>
                        <a:t>(2,</a:t>
                      </a:r>
                      <a:r>
                        <a:rPr sz="2400" spc="-10" dirty="0">
                          <a:latin typeface="Times New Roman"/>
                          <a:cs typeface="Times New Roman"/>
                        </a:rPr>
                        <a:t> </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0"/>
                        </a:lnSpc>
                      </a:pPr>
                      <a:r>
                        <a:rPr sz="2400" spc="-50"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0"/>
                        </a:lnSpc>
                      </a:pPr>
                      <a:r>
                        <a:rPr sz="2400" spc="-25" dirty="0">
                          <a:latin typeface="Times New Roman"/>
                          <a:cs typeface="Times New Roman"/>
                        </a:rPr>
                        <a:t>10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0"/>
                        </a:lnSpc>
                      </a:pPr>
                      <a:r>
                        <a:rPr sz="2400" spc="-10" dirty="0">
                          <a:latin typeface="Times New Roman"/>
                          <a:cs typeface="Times New Roman"/>
                        </a:rPr>
                        <a:t>(5,2)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0"/>
                        </a:lnSpc>
                      </a:pPr>
                      <a:r>
                        <a:rPr sz="2400" dirty="0">
                          <a:latin typeface="Times New Roman"/>
                          <a:cs typeface="Times New Roman"/>
                        </a:rPr>
                        <a:t>(-</a:t>
                      </a:r>
                      <a:r>
                        <a:rPr sz="2400" spc="-20" dirty="0">
                          <a:latin typeface="Times New Roman"/>
                          <a:cs typeface="Times New Roman"/>
                        </a:rPr>
                        <a:t>5,2)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34925" algn="ctr">
                        <a:lnSpc>
                          <a:spcPts val="2760"/>
                        </a:lnSpc>
                      </a:pPr>
                      <a:r>
                        <a:rPr sz="2400" dirty="0">
                          <a:latin typeface="Times New Roman"/>
                          <a:cs typeface="Times New Roman"/>
                        </a:rPr>
                        <a:t>(-2,</a:t>
                      </a:r>
                      <a:r>
                        <a:rPr sz="2400" spc="-40" dirty="0">
                          <a:latin typeface="Times New Roman"/>
                          <a:cs typeface="Times New Roman"/>
                        </a:rPr>
                        <a:t> </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3655" algn="ctr">
                        <a:lnSpc>
                          <a:spcPts val="2760"/>
                        </a:lnSpc>
                      </a:pPr>
                      <a:r>
                        <a:rPr sz="2400" dirty="0">
                          <a:latin typeface="Times New Roman"/>
                          <a:cs typeface="Times New Roman"/>
                        </a:rPr>
                        <a:t>(-2,</a:t>
                      </a:r>
                      <a:r>
                        <a:rPr sz="2400" spc="-45" dirty="0">
                          <a:latin typeface="Times New Roman"/>
                          <a:cs typeface="Times New Roman"/>
                        </a:rPr>
                        <a:t> </a:t>
                      </a:r>
                      <a:r>
                        <a:rPr sz="2400" dirty="0">
                          <a:latin typeface="Times New Roman"/>
                          <a:cs typeface="Times New Roman"/>
                        </a:rPr>
                        <a:t>-</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6195" algn="ctr">
                        <a:lnSpc>
                          <a:spcPts val="2760"/>
                        </a:lnSpc>
                      </a:pPr>
                      <a:r>
                        <a:rPr sz="2400" dirty="0">
                          <a:latin typeface="Times New Roman"/>
                          <a:cs typeface="Times New Roman"/>
                        </a:rPr>
                        <a:t>(-</a:t>
                      </a:r>
                      <a:r>
                        <a:rPr sz="2400" spc="-10" dirty="0">
                          <a:latin typeface="Times New Roman"/>
                          <a:cs typeface="Times New Roman"/>
                        </a:rPr>
                        <a:t>5,-</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2760"/>
                        </a:lnSpc>
                      </a:pPr>
                      <a:r>
                        <a:rPr sz="2400" dirty="0">
                          <a:latin typeface="Times New Roman"/>
                          <a:cs typeface="Times New Roman"/>
                        </a:rPr>
                        <a:t>(5,</a:t>
                      </a:r>
                      <a:r>
                        <a:rPr sz="2400" spc="5" dirty="0">
                          <a:latin typeface="Times New Roman"/>
                          <a:cs typeface="Times New Roman"/>
                        </a:rPr>
                        <a:t> </a:t>
                      </a:r>
                      <a:r>
                        <a:rPr sz="2400" dirty="0">
                          <a:latin typeface="Times New Roman"/>
                          <a:cs typeface="Times New Roman"/>
                        </a:rPr>
                        <a:t>-</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0"/>
                        </a:lnSpc>
                      </a:pPr>
                      <a:r>
                        <a:rPr sz="2400" dirty="0">
                          <a:latin typeface="Times New Roman"/>
                          <a:cs typeface="Times New Roman"/>
                        </a:rPr>
                        <a:t>(2,</a:t>
                      </a:r>
                      <a:r>
                        <a:rPr sz="2400" spc="-45" dirty="0">
                          <a:latin typeface="Times New Roman"/>
                          <a:cs typeface="Times New Roman"/>
                        </a:rPr>
                        <a:t> </a:t>
                      </a:r>
                      <a:r>
                        <a:rPr sz="2400" dirty="0">
                          <a:latin typeface="Times New Roman"/>
                          <a:cs typeface="Times New Roman"/>
                        </a:rPr>
                        <a:t>-</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692785">
                <a:tc>
                  <a:txBody>
                    <a:bodyPr/>
                    <a:lstStyle/>
                    <a:p>
                      <a:pPr marL="66675">
                        <a:lnSpc>
                          <a:spcPts val="2765"/>
                        </a:lnSpc>
                      </a:pPr>
                      <a:r>
                        <a:rPr sz="2400" spc="-50"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65"/>
                        </a:lnSpc>
                      </a:pPr>
                      <a:r>
                        <a:rPr sz="2400" spc="-50"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765"/>
                        </a:lnSpc>
                      </a:pPr>
                      <a:r>
                        <a:rPr sz="2400" dirty="0">
                          <a:latin typeface="Times New Roman"/>
                          <a:cs typeface="Times New Roman"/>
                        </a:rPr>
                        <a:t>(3,</a:t>
                      </a:r>
                      <a:r>
                        <a:rPr sz="2400" spc="-10" dirty="0">
                          <a:latin typeface="Times New Roman"/>
                          <a:cs typeface="Times New Roman"/>
                        </a:rPr>
                        <a:t> </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50" dirty="0">
                          <a:latin typeface="Times New Roman"/>
                          <a:cs typeface="Times New Roman"/>
                        </a:rPr>
                        <a:t>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50"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10" dirty="0">
                          <a:latin typeface="Times New Roman"/>
                          <a:cs typeface="Times New Roman"/>
                        </a:rPr>
                        <a:t>(4,3)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spc="-10" dirty="0">
                          <a:latin typeface="Times New Roman"/>
                          <a:cs typeface="Times New Roman"/>
                        </a:rPr>
                        <a:t>(-</a:t>
                      </a:r>
                      <a:r>
                        <a:rPr sz="2400" spc="-20" dirty="0">
                          <a:latin typeface="Times New Roman"/>
                          <a:cs typeface="Times New Roman"/>
                        </a:rPr>
                        <a:t>4,3)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34925" algn="ctr">
                        <a:lnSpc>
                          <a:spcPts val="2765"/>
                        </a:lnSpc>
                      </a:pPr>
                      <a:r>
                        <a:rPr sz="2400" spc="-10" dirty="0">
                          <a:latin typeface="Times New Roman"/>
                          <a:cs typeface="Times New Roman"/>
                        </a:rPr>
                        <a:t>(-</a:t>
                      </a:r>
                      <a:r>
                        <a:rPr sz="2400" dirty="0">
                          <a:latin typeface="Times New Roman"/>
                          <a:cs typeface="Times New Roman"/>
                        </a:rPr>
                        <a:t>3,</a:t>
                      </a:r>
                      <a:r>
                        <a:rPr sz="2400" spc="-35" dirty="0">
                          <a:latin typeface="Times New Roman"/>
                          <a:cs typeface="Times New Roman"/>
                        </a:rPr>
                        <a:t> </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4290" algn="ctr">
                        <a:lnSpc>
                          <a:spcPts val="2765"/>
                        </a:lnSpc>
                      </a:pPr>
                      <a:r>
                        <a:rPr sz="2400" spc="-10" dirty="0">
                          <a:latin typeface="Times New Roman"/>
                          <a:cs typeface="Times New Roman"/>
                        </a:rPr>
                        <a:t>(-</a:t>
                      </a:r>
                      <a:r>
                        <a:rPr sz="2400" dirty="0">
                          <a:latin typeface="Times New Roman"/>
                          <a:cs typeface="Times New Roman"/>
                        </a:rPr>
                        <a:t>3,</a:t>
                      </a:r>
                      <a:r>
                        <a:rPr sz="2400" spc="-35" dirty="0">
                          <a:latin typeface="Times New Roman"/>
                          <a:cs typeface="Times New Roman"/>
                        </a:rPr>
                        <a:t> </a:t>
                      </a:r>
                      <a:r>
                        <a:rPr sz="2400" spc="-10" dirty="0">
                          <a:latin typeface="Times New Roman"/>
                          <a:cs typeface="Times New Roman"/>
                        </a:rPr>
                        <a:t>-</a:t>
                      </a:r>
                      <a:r>
                        <a:rPr sz="2400" spc="-3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6830" algn="ctr">
                        <a:lnSpc>
                          <a:spcPts val="2765"/>
                        </a:lnSpc>
                      </a:pPr>
                      <a:r>
                        <a:rPr sz="2400" spc="-10" dirty="0">
                          <a:latin typeface="Times New Roman"/>
                          <a:cs typeface="Times New Roman"/>
                        </a:rPr>
                        <a:t>(-4,-</a:t>
                      </a:r>
                      <a:r>
                        <a:rPr sz="2400" spc="-2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2765"/>
                        </a:lnSpc>
                      </a:pPr>
                      <a:r>
                        <a:rPr sz="2400" dirty="0">
                          <a:latin typeface="Times New Roman"/>
                          <a:cs typeface="Times New Roman"/>
                        </a:rPr>
                        <a:t>(4, </a:t>
                      </a:r>
                      <a:r>
                        <a:rPr sz="2400" spc="-10" dirty="0">
                          <a:latin typeface="Times New Roman"/>
                          <a:cs typeface="Times New Roman"/>
                        </a:rPr>
                        <a:t>-</a:t>
                      </a:r>
                      <a:r>
                        <a:rPr sz="2400" spc="-2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dirty="0">
                          <a:latin typeface="Times New Roman"/>
                          <a:cs typeface="Times New Roman"/>
                        </a:rPr>
                        <a:t>(3,</a:t>
                      </a:r>
                      <a:r>
                        <a:rPr sz="2400" spc="-50" dirty="0">
                          <a:latin typeface="Times New Roman"/>
                          <a:cs typeface="Times New Roman"/>
                        </a:rPr>
                        <a:t> </a:t>
                      </a:r>
                      <a:r>
                        <a:rPr sz="2400" spc="-10" dirty="0">
                          <a:latin typeface="Times New Roman"/>
                          <a:cs typeface="Times New Roman"/>
                        </a:rPr>
                        <a:t>-</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692785">
                <a:tc>
                  <a:txBody>
                    <a:bodyPr/>
                    <a:lstStyle/>
                    <a:p>
                      <a:pPr marL="66675">
                        <a:lnSpc>
                          <a:spcPts val="2765"/>
                        </a:lnSpc>
                      </a:pPr>
                      <a:r>
                        <a:rPr sz="2400" spc="-50"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65"/>
                        </a:lnSpc>
                      </a:pPr>
                      <a:r>
                        <a:rPr sz="2400" spc="-50"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0">
                        <a:lnSpc>
                          <a:spcPts val="2765"/>
                        </a:lnSpc>
                      </a:pPr>
                      <a:r>
                        <a:rPr sz="2400" dirty="0">
                          <a:latin typeface="Times New Roman"/>
                          <a:cs typeface="Times New Roman"/>
                        </a:rPr>
                        <a:t>(4,</a:t>
                      </a:r>
                      <a:r>
                        <a:rPr sz="2400" spc="-10" dirty="0">
                          <a:latin typeface="Times New Roman"/>
                          <a:cs typeface="Times New Roman"/>
                        </a:rPr>
                        <a:t> </a:t>
                      </a:r>
                      <a:r>
                        <a:rPr sz="2400" spc="-2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50"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50" dirty="0">
                          <a:latin typeface="Times New Roman"/>
                          <a:cs typeface="Times New Roman"/>
                        </a:rPr>
                        <a:t>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65"/>
                        </a:lnSpc>
                      </a:pPr>
                      <a:r>
                        <a:rPr sz="2400" spc="-10" dirty="0">
                          <a:latin typeface="Times New Roman"/>
                          <a:cs typeface="Times New Roman"/>
                        </a:rPr>
                        <a:t>(3,4)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spc="-10" dirty="0">
                          <a:latin typeface="Times New Roman"/>
                          <a:cs typeface="Times New Roman"/>
                        </a:rPr>
                        <a:t>(-</a:t>
                      </a:r>
                      <a:r>
                        <a:rPr sz="2400" spc="-20" dirty="0">
                          <a:latin typeface="Times New Roman"/>
                          <a:cs typeface="Times New Roman"/>
                        </a:rPr>
                        <a:t>3,4)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34925" algn="ctr">
                        <a:lnSpc>
                          <a:spcPts val="2765"/>
                        </a:lnSpc>
                      </a:pPr>
                      <a:r>
                        <a:rPr sz="2400" spc="-10" dirty="0">
                          <a:latin typeface="Times New Roman"/>
                          <a:cs typeface="Times New Roman"/>
                        </a:rPr>
                        <a:t>(-</a:t>
                      </a:r>
                      <a:r>
                        <a:rPr sz="2400" dirty="0">
                          <a:latin typeface="Times New Roman"/>
                          <a:cs typeface="Times New Roman"/>
                        </a:rPr>
                        <a:t>4,</a:t>
                      </a:r>
                      <a:r>
                        <a:rPr sz="2400" spc="-35" dirty="0">
                          <a:latin typeface="Times New Roman"/>
                          <a:cs typeface="Times New Roman"/>
                        </a:rPr>
                        <a:t> </a:t>
                      </a:r>
                      <a:r>
                        <a:rPr sz="2400" spc="-2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4290" algn="ctr">
                        <a:lnSpc>
                          <a:spcPts val="2765"/>
                        </a:lnSpc>
                      </a:pPr>
                      <a:r>
                        <a:rPr sz="2400" spc="-10" dirty="0">
                          <a:latin typeface="Times New Roman"/>
                          <a:cs typeface="Times New Roman"/>
                        </a:rPr>
                        <a:t>(-</a:t>
                      </a:r>
                      <a:r>
                        <a:rPr sz="2400" dirty="0">
                          <a:latin typeface="Times New Roman"/>
                          <a:cs typeface="Times New Roman"/>
                        </a:rPr>
                        <a:t>4,</a:t>
                      </a:r>
                      <a:r>
                        <a:rPr sz="2400" spc="-35" dirty="0">
                          <a:latin typeface="Times New Roman"/>
                          <a:cs typeface="Times New Roman"/>
                        </a:rPr>
                        <a:t> </a:t>
                      </a:r>
                      <a:r>
                        <a:rPr sz="2400" spc="-10" dirty="0">
                          <a:latin typeface="Times New Roman"/>
                          <a:cs typeface="Times New Roman"/>
                        </a:rPr>
                        <a:t>-</a:t>
                      </a:r>
                      <a:r>
                        <a:rPr sz="2400" spc="-3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6830" algn="ctr">
                        <a:lnSpc>
                          <a:spcPts val="2765"/>
                        </a:lnSpc>
                      </a:pPr>
                      <a:r>
                        <a:rPr sz="2400" spc="-10" dirty="0">
                          <a:latin typeface="Times New Roman"/>
                          <a:cs typeface="Times New Roman"/>
                        </a:rPr>
                        <a:t>(-3,-</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r">
                        <a:lnSpc>
                          <a:spcPts val="2765"/>
                        </a:lnSpc>
                      </a:pPr>
                      <a:r>
                        <a:rPr sz="2400" dirty="0">
                          <a:latin typeface="Times New Roman"/>
                          <a:cs typeface="Times New Roman"/>
                        </a:rPr>
                        <a:t>(3, </a:t>
                      </a:r>
                      <a:r>
                        <a:rPr sz="2400" spc="-10" dirty="0">
                          <a:latin typeface="Times New Roman"/>
                          <a:cs typeface="Times New Roman"/>
                        </a:rPr>
                        <a:t>-</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65"/>
                        </a:lnSpc>
                      </a:pPr>
                      <a:r>
                        <a:rPr sz="2400" dirty="0">
                          <a:latin typeface="Times New Roman"/>
                          <a:cs typeface="Times New Roman"/>
                        </a:rPr>
                        <a:t>(4,</a:t>
                      </a:r>
                      <a:r>
                        <a:rPr sz="2400" spc="-50" dirty="0">
                          <a:latin typeface="Times New Roman"/>
                          <a:cs typeface="Times New Roman"/>
                        </a:rPr>
                        <a:t> </a:t>
                      </a:r>
                      <a:r>
                        <a:rPr sz="2400" spc="-10" dirty="0">
                          <a:latin typeface="Times New Roman"/>
                          <a:cs typeface="Times New Roman"/>
                        </a:rPr>
                        <a:t>-</a:t>
                      </a:r>
                      <a:r>
                        <a:rPr sz="2400" spc="-25" dirty="0">
                          <a:latin typeface="Times New Roman"/>
                          <a:cs typeface="Times New Roman"/>
                        </a:rPr>
                        <a:t>3)</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bl>
          </a:graphicData>
        </a:graphic>
      </p:graphicFrame>
      <p:graphicFrame>
        <p:nvGraphicFramePr>
          <p:cNvPr id="3" name="object 3"/>
          <p:cNvGraphicFramePr>
            <a:graphicFrameLocks noGrp="1"/>
          </p:cNvGraphicFramePr>
          <p:nvPr/>
        </p:nvGraphicFramePr>
        <p:xfrm>
          <a:off x="393066" y="3877946"/>
          <a:ext cx="11447146" cy="2771138"/>
        </p:xfrm>
        <a:graphic>
          <a:graphicData uri="http://schemas.openxmlformats.org/drawingml/2006/table">
            <a:tbl>
              <a:tblPr firstRow="1" bandRow="1">
                <a:tableStyleId>{2D5ABB26-0587-4C30-8999-92F81FD0307C}</a:tableStyleId>
              </a:tblPr>
              <a:tblGrid>
                <a:gridCol w="1400175"/>
                <a:gridCol w="1500505"/>
                <a:gridCol w="1447165"/>
                <a:gridCol w="1453515"/>
                <a:gridCol w="1453515"/>
                <a:gridCol w="1453515"/>
                <a:gridCol w="1447165"/>
                <a:gridCol w="1291591"/>
              </a:tblGrid>
              <a:tr h="457834">
                <a:tc gridSpan="8">
                  <a:txBody>
                    <a:bodyPr/>
                    <a:lstStyle/>
                    <a:p>
                      <a:pPr marL="69850">
                        <a:lnSpc>
                          <a:spcPts val="2765"/>
                        </a:lnSpc>
                      </a:pPr>
                      <a:r>
                        <a:rPr sz="2400" dirty="0">
                          <a:latin typeface="Times New Roman"/>
                          <a:cs typeface="Times New Roman"/>
                        </a:rPr>
                        <a:t>Actual</a:t>
                      </a:r>
                      <a:r>
                        <a:rPr sz="2400" spc="-50" dirty="0">
                          <a:latin typeface="Times New Roman"/>
                          <a:cs typeface="Times New Roman"/>
                        </a:rPr>
                        <a:t> </a:t>
                      </a:r>
                      <a:r>
                        <a:rPr sz="2400" spc="-10" dirty="0">
                          <a:latin typeface="Times New Roman"/>
                          <a:cs typeface="Times New Roman"/>
                        </a:rPr>
                        <a:t>pixels</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465455">
                <a:tc>
                  <a:txBody>
                    <a:bodyPr/>
                    <a:lstStyle/>
                    <a:p>
                      <a:pPr marL="69850">
                        <a:lnSpc>
                          <a:spcPts val="2770"/>
                        </a:lnSpc>
                      </a:pPr>
                      <a:r>
                        <a:rPr sz="2400" dirty="0">
                          <a:latin typeface="Times New Roman"/>
                          <a:cs typeface="Times New Roman"/>
                        </a:rPr>
                        <a:t>1</a:t>
                      </a:r>
                      <a:r>
                        <a:rPr sz="2400" baseline="26041" dirty="0">
                          <a:latin typeface="Times New Roman"/>
                          <a:cs typeface="Times New Roman"/>
                        </a:rPr>
                        <a:t>st</a:t>
                      </a:r>
                      <a:r>
                        <a:rPr sz="2400" spc="37"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70"/>
                        </a:lnSpc>
                      </a:pPr>
                      <a:r>
                        <a:rPr sz="2400" dirty="0">
                          <a:latin typeface="Times New Roman"/>
                          <a:cs typeface="Times New Roman"/>
                        </a:rPr>
                        <a:t>2</a:t>
                      </a:r>
                      <a:r>
                        <a:rPr sz="2400" baseline="26041" dirty="0">
                          <a:latin typeface="Times New Roman"/>
                          <a:cs typeface="Times New Roman"/>
                        </a:rPr>
                        <a:t>nd</a:t>
                      </a:r>
                      <a:r>
                        <a:rPr sz="2400" spc="22"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dirty="0">
                          <a:latin typeface="Times New Roman"/>
                          <a:cs typeface="Times New Roman"/>
                        </a:rPr>
                        <a:t>3</a:t>
                      </a:r>
                      <a:r>
                        <a:rPr sz="2400" baseline="26041" dirty="0">
                          <a:latin typeface="Times New Roman"/>
                          <a:cs typeface="Times New Roman"/>
                        </a:rPr>
                        <a:t>rd</a:t>
                      </a:r>
                      <a:r>
                        <a:rPr sz="2400" spc="75"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0485">
                        <a:lnSpc>
                          <a:spcPts val="2770"/>
                        </a:lnSpc>
                      </a:pPr>
                      <a:r>
                        <a:rPr sz="2400" dirty="0">
                          <a:latin typeface="Times New Roman"/>
                          <a:cs typeface="Times New Roman"/>
                        </a:rPr>
                        <a:t>4</a:t>
                      </a:r>
                      <a:r>
                        <a:rPr sz="2400" baseline="26041" dirty="0">
                          <a:latin typeface="Times New Roman"/>
                          <a:cs typeface="Times New Roman"/>
                        </a:rPr>
                        <a:t>th</a:t>
                      </a:r>
                      <a:r>
                        <a:rPr sz="2400" spc="82"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dirty="0">
                          <a:latin typeface="Times New Roman"/>
                          <a:cs typeface="Times New Roman"/>
                        </a:rPr>
                        <a:t>5</a:t>
                      </a:r>
                      <a:r>
                        <a:rPr sz="2400" baseline="26041" dirty="0">
                          <a:latin typeface="Times New Roman"/>
                          <a:cs typeface="Times New Roman"/>
                        </a:rPr>
                        <a:t>th</a:t>
                      </a:r>
                      <a:r>
                        <a:rPr sz="2400" spc="82"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6</a:t>
                      </a:r>
                      <a:r>
                        <a:rPr sz="2400" baseline="26041" dirty="0">
                          <a:latin typeface="Times New Roman"/>
                          <a:cs typeface="Times New Roman"/>
                        </a:rPr>
                        <a:t>th</a:t>
                      </a:r>
                      <a:r>
                        <a:rPr sz="2400" spc="82"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7</a:t>
                      </a:r>
                      <a:r>
                        <a:rPr sz="2400" baseline="26041" dirty="0">
                          <a:latin typeface="Times New Roman"/>
                          <a:cs typeface="Times New Roman"/>
                        </a:rPr>
                        <a:t>th</a:t>
                      </a:r>
                      <a:r>
                        <a:rPr sz="2400" spc="82"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1120">
                        <a:lnSpc>
                          <a:spcPts val="2770"/>
                        </a:lnSpc>
                      </a:pPr>
                      <a:r>
                        <a:rPr sz="2400" dirty="0">
                          <a:latin typeface="Times New Roman"/>
                          <a:cs typeface="Times New Roman"/>
                        </a:rPr>
                        <a:t>8</a:t>
                      </a:r>
                      <a:r>
                        <a:rPr sz="2400" baseline="26041" dirty="0">
                          <a:latin typeface="Times New Roman"/>
                          <a:cs typeface="Times New Roman"/>
                        </a:rPr>
                        <a:t>th</a:t>
                      </a:r>
                      <a:r>
                        <a:rPr sz="2400" spc="89" baseline="26041" dirty="0">
                          <a:latin typeface="Times New Roman"/>
                          <a:cs typeface="Times New Roman"/>
                        </a:rPr>
                        <a:t> </a:t>
                      </a:r>
                      <a:r>
                        <a:rPr sz="2400" spc="-10" dirty="0">
                          <a:latin typeface="Times New Roman"/>
                          <a:cs typeface="Times New Roman"/>
                        </a:rPr>
                        <a:t>octant</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465455">
                <a:tc>
                  <a:txBody>
                    <a:bodyPr/>
                    <a:lstStyle/>
                    <a:p>
                      <a:pPr marL="69850">
                        <a:lnSpc>
                          <a:spcPts val="2770"/>
                        </a:lnSpc>
                      </a:pPr>
                      <a:r>
                        <a:rPr sz="2400" dirty="0">
                          <a:latin typeface="Times New Roman"/>
                          <a:cs typeface="Times New Roman"/>
                        </a:rPr>
                        <a:t>(3,</a:t>
                      </a:r>
                      <a:r>
                        <a:rPr sz="2400" spc="-10" dirty="0">
                          <a:latin typeface="Times New Roman"/>
                          <a:cs typeface="Times New Roman"/>
                        </a:rPr>
                        <a:t> </a:t>
                      </a:r>
                      <a:r>
                        <a:rPr sz="2400" spc="-25"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70"/>
                        </a:lnSpc>
                      </a:pPr>
                      <a:r>
                        <a:rPr sz="2400" dirty="0">
                          <a:latin typeface="Times New Roman"/>
                          <a:cs typeface="Times New Roman"/>
                        </a:rPr>
                        <a:t>(7,</a:t>
                      </a:r>
                      <a:r>
                        <a:rPr sz="2400" spc="-10" dirty="0">
                          <a:latin typeface="Times New Roman"/>
                          <a:cs typeface="Times New Roman"/>
                        </a:rPr>
                        <a:t> </a:t>
                      </a:r>
                      <a:r>
                        <a:rPr sz="2400" spc="-25" dirty="0">
                          <a:latin typeface="Times New Roman"/>
                          <a:cs typeface="Times New Roman"/>
                        </a:rPr>
                        <a:t>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3,</a:t>
                      </a:r>
                      <a:r>
                        <a:rPr sz="2400" spc="-25" dirty="0">
                          <a:latin typeface="Times New Roman"/>
                          <a:cs typeface="Times New Roman"/>
                        </a:rPr>
                        <a:t> 4)</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0485">
                        <a:lnSpc>
                          <a:spcPts val="2770"/>
                        </a:lnSpc>
                      </a:pPr>
                      <a:r>
                        <a:rPr sz="2400" dirty="0">
                          <a:latin typeface="Times New Roman"/>
                          <a:cs typeface="Times New Roman"/>
                        </a:rPr>
                        <a:t>(1,</a:t>
                      </a:r>
                      <a:r>
                        <a:rPr sz="2400" spc="-10" dirty="0">
                          <a:latin typeface="Times New Roman"/>
                          <a:cs typeface="Times New Roman"/>
                        </a:rPr>
                        <a:t> </a:t>
                      </a:r>
                      <a:r>
                        <a:rPr sz="2400" spc="-25"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dirty="0">
                          <a:latin typeface="Times New Roman"/>
                          <a:cs typeface="Times New Roman"/>
                        </a:rPr>
                        <a:t>(1,</a:t>
                      </a:r>
                      <a:r>
                        <a:rPr sz="2400" spc="-35" dirty="0">
                          <a:latin typeface="Times New Roman"/>
                          <a:cs typeface="Times New Roman"/>
                        </a:rPr>
                        <a:t> </a:t>
                      </a:r>
                      <a:r>
                        <a:rPr sz="2400" spc="-10" dirty="0">
                          <a:latin typeface="Times New Roman"/>
                          <a:cs typeface="Times New Roman"/>
                        </a:rPr>
                        <a:t>-</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spc="-10" dirty="0">
                          <a:latin typeface="Times New Roman"/>
                          <a:cs typeface="Times New Roman"/>
                        </a:rPr>
                        <a:t>(-</a:t>
                      </a:r>
                      <a:r>
                        <a:rPr sz="2400" dirty="0">
                          <a:latin typeface="Times New Roman"/>
                          <a:cs typeface="Times New Roman"/>
                        </a:rPr>
                        <a:t>3,</a:t>
                      </a:r>
                      <a:r>
                        <a:rPr sz="2400" spc="-25" dirty="0">
                          <a:latin typeface="Times New Roman"/>
                          <a:cs typeface="Times New Roman"/>
                        </a:rPr>
                        <a:t> 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(7,</a:t>
                      </a:r>
                      <a:r>
                        <a:rPr sz="2400" spc="-10" dirty="0">
                          <a:latin typeface="Times New Roman"/>
                          <a:cs typeface="Times New Roman"/>
                        </a:rPr>
                        <a:t> </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1120">
                        <a:lnSpc>
                          <a:spcPts val="2770"/>
                        </a:lnSpc>
                      </a:pPr>
                      <a:r>
                        <a:rPr sz="2400" dirty="0">
                          <a:latin typeface="Times New Roman"/>
                          <a:cs typeface="Times New Roman"/>
                        </a:rPr>
                        <a:t>(3,</a:t>
                      </a:r>
                      <a:r>
                        <a:rPr sz="2400" spc="-20" dirty="0">
                          <a:latin typeface="Times New Roman"/>
                          <a:cs typeface="Times New Roman"/>
                        </a:rPr>
                        <a:t> </a:t>
                      </a:r>
                      <a:r>
                        <a:rPr sz="2400" spc="-10" dirty="0">
                          <a:latin typeface="Times New Roman"/>
                          <a:cs typeface="Times New Roman"/>
                        </a:rPr>
                        <a:t>-</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457834">
                <a:tc>
                  <a:txBody>
                    <a:bodyPr/>
                    <a:lstStyle/>
                    <a:p>
                      <a:pPr marL="69850">
                        <a:lnSpc>
                          <a:spcPts val="2770"/>
                        </a:lnSpc>
                      </a:pPr>
                      <a:r>
                        <a:rPr sz="2400" dirty="0">
                          <a:latin typeface="Times New Roman"/>
                          <a:cs typeface="Times New Roman"/>
                        </a:rPr>
                        <a:t>(4,</a:t>
                      </a:r>
                      <a:r>
                        <a:rPr sz="2400" spc="-10" dirty="0">
                          <a:latin typeface="Times New Roman"/>
                          <a:cs typeface="Times New Roman"/>
                        </a:rPr>
                        <a:t> </a:t>
                      </a:r>
                      <a:r>
                        <a:rPr sz="2400" spc="-25"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70"/>
                        </a:lnSpc>
                      </a:pPr>
                      <a:r>
                        <a:rPr sz="2400" dirty="0">
                          <a:latin typeface="Times New Roman"/>
                          <a:cs typeface="Times New Roman"/>
                        </a:rPr>
                        <a:t>(7,</a:t>
                      </a:r>
                      <a:r>
                        <a:rPr sz="2400" spc="-10" dirty="0">
                          <a:latin typeface="Times New Roman"/>
                          <a:cs typeface="Times New Roman"/>
                        </a:rPr>
                        <a:t> </a:t>
                      </a:r>
                      <a:r>
                        <a:rPr sz="2400" spc="-25" dirty="0">
                          <a:latin typeface="Times New Roman"/>
                          <a:cs typeface="Times New Roman"/>
                        </a:rPr>
                        <a:t>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3,</a:t>
                      </a:r>
                      <a:r>
                        <a:rPr sz="2400" spc="-25" dirty="0">
                          <a:latin typeface="Times New Roman"/>
                          <a:cs typeface="Times New Roman"/>
                        </a:rPr>
                        <a:t> 5)</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0485">
                        <a:lnSpc>
                          <a:spcPts val="2770"/>
                        </a:lnSpc>
                      </a:pPr>
                      <a:r>
                        <a:rPr sz="2400" dirty="0">
                          <a:latin typeface="Times New Roman"/>
                          <a:cs typeface="Times New Roman"/>
                        </a:rPr>
                        <a:t>(0,</a:t>
                      </a:r>
                      <a:r>
                        <a:rPr sz="2400" spc="-10" dirty="0">
                          <a:latin typeface="Times New Roman"/>
                          <a:cs typeface="Times New Roman"/>
                        </a:rPr>
                        <a:t> </a:t>
                      </a:r>
                      <a:r>
                        <a:rPr sz="2400" spc="-25" dirty="0">
                          <a:latin typeface="Times New Roman"/>
                          <a:cs typeface="Times New Roman"/>
                        </a:rPr>
                        <a:t>8)</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dirty="0">
                          <a:latin typeface="Times New Roman"/>
                          <a:cs typeface="Times New Roman"/>
                        </a:rPr>
                        <a:t>(0,</a:t>
                      </a:r>
                      <a:r>
                        <a:rPr sz="2400" spc="-35" dirty="0">
                          <a:latin typeface="Times New Roman"/>
                          <a:cs typeface="Times New Roman"/>
                        </a:rPr>
                        <a:t> </a:t>
                      </a:r>
                      <a:r>
                        <a:rPr sz="2400" spc="-10" dirty="0">
                          <a:latin typeface="Times New Roman"/>
                          <a:cs typeface="Times New Roman"/>
                        </a:rPr>
                        <a:t>-</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spc="-10" dirty="0">
                          <a:latin typeface="Times New Roman"/>
                          <a:cs typeface="Times New Roman"/>
                        </a:rPr>
                        <a:t>(-</a:t>
                      </a:r>
                      <a:r>
                        <a:rPr sz="2400" dirty="0">
                          <a:latin typeface="Times New Roman"/>
                          <a:cs typeface="Times New Roman"/>
                        </a:rPr>
                        <a:t>3,</a:t>
                      </a:r>
                      <a:r>
                        <a:rPr sz="2400" spc="-25" dirty="0">
                          <a:latin typeface="Times New Roman"/>
                          <a:cs typeface="Times New Roman"/>
                        </a:rPr>
                        <a:t> 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(7,</a:t>
                      </a:r>
                      <a:r>
                        <a:rPr sz="2400" spc="-10" dirty="0">
                          <a:latin typeface="Times New Roman"/>
                          <a:cs typeface="Times New Roman"/>
                        </a:rPr>
                        <a:t> </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1120">
                        <a:lnSpc>
                          <a:spcPts val="2770"/>
                        </a:lnSpc>
                      </a:pPr>
                      <a:r>
                        <a:rPr sz="2400" dirty="0">
                          <a:latin typeface="Times New Roman"/>
                          <a:cs typeface="Times New Roman"/>
                        </a:rPr>
                        <a:t>(4,</a:t>
                      </a:r>
                      <a:r>
                        <a:rPr sz="2400" spc="-20" dirty="0">
                          <a:latin typeface="Times New Roman"/>
                          <a:cs typeface="Times New Roman"/>
                        </a:rPr>
                        <a:t> </a:t>
                      </a:r>
                      <a:r>
                        <a:rPr sz="2400" spc="-10" dirty="0">
                          <a:latin typeface="Times New Roman"/>
                          <a:cs typeface="Times New Roman"/>
                        </a:rPr>
                        <a:t>-</a:t>
                      </a:r>
                      <a:r>
                        <a:rPr sz="2400" spc="-25" dirty="0">
                          <a:latin typeface="Times New Roman"/>
                          <a:cs typeface="Times New Roman"/>
                        </a:rPr>
                        <a:t>2)</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465455">
                <a:tc>
                  <a:txBody>
                    <a:bodyPr/>
                    <a:lstStyle/>
                    <a:p>
                      <a:pPr marL="69850">
                        <a:lnSpc>
                          <a:spcPts val="2770"/>
                        </a:lnSpc>
                      </a:pPr>
                      <a:r>
                        <a:rPr sz="2400" dirty="0">
                          <a:latin typeface="Times New Roman"/>
                          <a:cs typeface="Times New Roman"/>
                        </a:rPr>
                        <a:t>(5,</a:t>
                      </a:r>
                      <a:r>
                        <a:rPr sz="2400" spc="-10" dirty="0">
                          <a:latin typeface="Times New Roman"/>
                          <a:cs typeface="Times New Roman"/>
                        </a:rPr>
                        <a:t> </a:t>
                      </a:r>
                      <a:r>
                        <a:rPr sz="2400" spc="-25" dirty="0">
                          <a:latin typeface="Times New Roman"/>
                          <a:cs typeface="Times New Roman"/>
                        </a:rPr>
                        <a:t>7)</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70"/>
                        </a:lnSpc>
                      </a:pPr>
                      <a:r>
                        <a:rPr sz="2400" dirty="0">
                          <a:latin typeface="Times New Roman"/>
                          <a:cs typeface="Times New Roman"/>
                        </a:rPr>
                        <a:t>(6,</a:t>
                      </a:r>
                      <a:r>
                        <a:rPr sz="2400" spc="-10" dirty="0">
                          <a:latin typeface="Times New Roman"/>
                          <a:cs typeface="Times New Roman"/>
                        </a:rPr>
                        <a:t> </a:t>
                      </a:r>
                      <a:r>
                        <a:rPr sz="2400" spc="-25" dirty="0">
                          <a:latin typeface="Times New Roman"/>
                          <a:cs typeface="Times New Roman"/>
                        </a:rPr>
                        <a:t>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2,</a:t>
                      </a:r>
                      <a:r>
                        <a:rPr sz="2400" spc="-25" dirty="0">
                          <a:latin typeface="Times New Roman"/>
                          <a:cs typeface="Times New Roman"/>
                        </a:rPr>
                        <a:t> 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0485">
                        <a:lnSpc>
                          <a:spcPts val="2770"/>
                        </a:lnSpc>
                      </a:pPr>
                      <a:r>
                        <a:rPr sz="2400" spc="-10" dirty="0">
                          <a:latin typeface="Times New Roman"/>
                          <a:cs typeface="Times New Roman"/>
                        </a:rPr>
                        <a:t>(-</a:t>
                      </a:r>
                      <a:r>
                        <a:rPr sz="2400" spc="-20" dirty="0">
                          <a:latin typeface="Times New Roman"/>
                          <a:cs typeface="Times New Roman"/>
                        </a:rPr>
                        <a:t>1,7)</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1,</a:t>
                      </a:r>
                      <a:r>
                        <a:rPr sz="2400" spc="-20" dirty="0">
                          <a:latin typeface="Times New Roman"/>
                          <a:cs typeface="Times New Roman"/>
                        </a:rPr>
                        <a:t> </a:t>
                      </a:r>
                      <a:r>
                        <a:rPr sz="2400" spc="-10" dirty="0">
                          <a:latin typeface="Times New Roman"/>
                          <a:cs typeface="Times New Roman"/>
                        </a:rPr>
                        <a:t>-</a:t>
                      </a:r>
                      <a:r>
                        <a:rPr sz="2400" spc="-3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spc="-10" dirty="0">
                          <a:latin typeface="Times New Roman"/>
                          <a:cs typeface="Times New Roman"/>
                        </a:rPr>
                        <a:t>(-</a:t>
                      </a:r>
                      <a:r>
                        <a:rPr sz="2400" dirty="0">
                          <a:latin typeface="Times New Roman"/>
                          <a:cs typeface="Times New Roman"/>
                        </a:rPr>
                        <a:t>2,</a:t>
                      </a:r>
                      <a:r>
                        <a:rPr sz="2400" spc="-25" dirty="0">
                          <a:latin typeface="Times New Roman"/>
                          <a:cs typeface="Times New Roman"/>
                        </a:rPr>
                        <a:t> 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(6,</a:t>
                      </a:r>
                      <a:r>
                        <a:rPr sz="2400" spc="-10" dirty="0">
                          <a:latin typeface="Times New Roman"/>
                          <a:cs typeface="Times New Roman"/>
                        </a:rPr>
                        <a:t> </a:t>
                      </a:r>
                      <a:r>
                        <a:rPr sz="2400" spc="-25" dirty="0">
                          <a:latin typeface="Times New Roman"/>
                          <a:cs typeface="Times New Roman"/>
                        </a:rPr>
                        <a:t>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1120">
                        <a:lnSpc>
                          <a:spcPts val="2770"/>
                        </a:lnSpc>
                      </a:pPr>
                      <a:r>
                        <a:rPr sz="2400" dirty="0">
                          <a:latin typeface="Times New Roman"/>
                          <a:cs typeface="Times New Roman"/>
                        </a:rPr>
                        <a:t>(5,</a:t>
                      </a:r>
                      <a:r>
                        <a:rPr sz="2400" spc="-20" dirty="0">
                          <a:latin typeface="Times New Roman"/>
                          <a:cs typeface="Times New Roman"/>
                        </a:rPr>
                        <a:t> </a:t>
                      </a:r>
                      <a:r>
                        <a:rPr sz="2400" spc="-10" dirty="0">
                          <a:latin typeface="Times New Roman"/>
                          <a:cs typeface="Times New Roman"/>
                        </a:rPr>
                        <a:t>-</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r h="459105">
                <a:tc>
                  <a:txBody>
                    <a:bodyPr/>
                    <a:lstStyle/>
                    <a:p>
                      <a:pPr marL="69850">
                        <a:lnSpc>
                          <a:spcPts val="2770"/>
                        </a:lnSpc>
                      </a:pPr>
                      <a:r>
                        <a:rPr sz="2400" dirty="0">
                          <a:latin typeface="Times New Roman"/>
                          <a:cs typeface="Times New Roman"/>
                        </a:rPr>
                        <a:t>(6,</a:t>
                      </a:r>
                      <a:r>
                        <a:rPr sz="2400" spc="-10" dirty="0">
                          <a:latin typeface="Times New Roman"/>
                          <a:cs typeface="Times New Roman"/>
                        </a:rPr>
                        <a:t> </a:t>
                      </a:r>
                      <a:r>
                        <a:rPr sz="2400" spc="-25" dirty="0">
                          <a:latin typeface="Times New Roman"/>
                          <a:cs typeface="Times New Roman"/>
                        </a:rPr>
                        <a:t>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ts val="2770"/>
                        </a:lnSpc>
                      </a:pPr>
                      <a:r>
                        <a:rPr sz="2400" dirty="0">
                          <a:latin typeface="Times New Roman"/>
                          <a:cs typeface="Times New Roman"/>
                        </a:rPr>
                        <a:t>(5,</a:t>
                      </a:r>
                      <a:r>
                        <a:rPr sz="2400" spc="-10" dirty="0">
                          <a:latin typeface="Times New Roman"/>
                          <a:cs typeface="Times New Roman"/>
                        </a:rPr>
                        <a:t> </a:t>
                      </a:r>
                      <a:r>
                        <a:rPr sz="2400" spc="-25" dirty="0">
                          <a:latin typeface="Times New Roman"/>
                          <a:cs typeface="Times New Roman"/>
                        </a:rPr>
                        <a:t>7)</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1,</a:t>
                      </a:r>
                      <a:r>
                        <a:rPr sz="2400" spc="-25" dirty="0">
                          <a:latin typeface="Times New Roman"/>
                          <a:cs typeface="Times New Roman"/>
                        </a:rPr>
                        <a:t> 7)</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0485">
                        <a:lnSpc>
                          <a:spcPts val="2770"/>
                        </a:lnSpc>
                      </a:pPr>
                      <a:r>
                        <a:rPr sz="2400" spc="-10" dirty="0">
                          <a:latin typeface="Times New Roman"/>
                          <a:cs typeface="Times New Roman"/>
                        </a:rPr>
                        <a:t>(-</a:t>
                      </a:r>
                      <a:r>
                        <a:rPr sz="2400" dirty="0">
                          <a:latin typeface="Times New Roman"/>
                          <a:cs typeface="Times New Roman"/>
                        </a:rPr>
                        <a:t>2,</a:t>
                      </a:r>
                      <a:r>
                        <a:rPr sz="2400" spc="-25" dirty="0">
                          <a:latin typeface="Times New Roman"/>
                          <a:cs typeface="Times New Roman"/>
                        </a:rPr>
                        <a:t> 6)</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310">
                        <a:lnSpc>
                          <a:spcPts val="2770"/>
                        </a:lnSpc>
                      </a:pPr>
                      <a:r>
                        <a:rPr sz="2400" spc="-10" dirty="0">
                          <a:latin typeface="Times New Roman"/>
                          <a:cs typeface="Times New Roman"/>
                        </a:rPr>
                        <a:t>(-</a:t>
                      </a:r>
                      <a:r>
                        <a:rPr sz="2400" dirty="0">
                          <a:latin typeface="Times New Roman"/>
                          <a:cs typeface="Times New Roman"/>
                        </a:rPr>
                        <a:t>2,</a:t>
                      </a:r>
                      <a:r>
                        <a:rPr sz="2400" spc="-25" dirty="0">
                          <a:latin typeface="Times New Roman"/>
                          <a:cs typeface="Times New Roman"/>
                        </a:rPr>
                        <a:t> 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spc="-10" dirty="0">
                          <a:latin typeface="Times New Roman"/>
                          <a:cs typeface="Times New Roman"/>
                        </a:rPr>
                        <a:t>(-</a:t>
                      </a:r>
                      <a:r>
                        <a:rPr sz="2400" dirty="0">
                          <a:latin typeface="Times New Roman"/>
                          <a:cs typeface="Times New Roman"/>
                        </a:rPr>
                        <a:t>1,</a:t>
                      </a:r>
                      <a:r>
                        <a:rPr sz="2400" spc="-20" dirty="0">
                          <a:latin typeface="Times New Roman"/>
                          <a:cs typeface="Times New Roman"/>
                        </a:rPr>
                        <a:t> </a:t>
                      </a:r>
                      <a:r>
                        <a:rPr sz="2400" spc="-10" dirty="0">
                          <a:latin typeface="Times New Roman"/>
                          <a:cs typeface="Times New Roman"/>
                        </a:rPr>
                        <a:t>-</a:t>
                      </a:r>
                      <a:r>
                        <a:rPr sz="2400" spc="-3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2770"/>
                        </a:lnSpc>
                      </a:pPr>
                      <a:r>
                        <a:rPr sz="2400" dirty="0">
                          <a:latin typeface="Times New Roman"/>
                          <a:cs typeface="Times New Roman"/>
                        </a:rPr>
                        <a:t>(5,</a:t>
                      </a:r>
                      <a:r>
                        <a:rPr sz="2400" spc="-25" dirty="0">
                          <a:latin typeface="Times New Roman"/>
                          <a:cs typeface="Times New Roman"/>
                        </a:rPr>
                        <a:t> </a:t>
                      </a:r>
                      <a:r>
                        <a:rPr sz="2400" spc="-10" dirty="0">
                          <a:latin typeface="Times New Roman"/>
                          <a:cs typeface="Times New Roman"/>
                        </a:rPr>
                        <a:t>-</a:t>
                      </a:r>
                      <a:r>
                        <a:rPr sz="2400" spc="-25" dirty="0">
                          <a:latin typeface="Times New Roman"/>
                          <a:cs typeface="Times New Roman"/>
                        </a:rPr>
                        <a:t>1)</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1120">
                        <a:lnSpc>
                          <a:spcPts val="2770"/>
                        </a:lnSpc>
                      </a:pPr>
                      <a:r>
                        <a:rPr sz="2400" dirty="0">
                          <a:latin typeface="Times New Roman"/>
                          <a:cs typeface="Times New Roman"/>
                        </a:rPr>
                        <a:t>(6,</a:t>
                      </a:r>
                      <a:r>
                        <a:rPr sz="2400" spc="-10" dirty="0">
                          <a:latin typeface="Times New Roman"/>
                          <a:cs typeface="Times New Roman"/>
                        </a:rPr>
                        <a:t> </a:t>
                      </a:r>
                      <a:r>
                        <a:rPr sz="2400" spc="-25" dirty="0">
                          <a:latin typeface="Times New Roman"/>
                          <a:cs typeface="Times New Roman"/>
                        </a:rPr>
                        <a:t>0)</a:t>
                      </a:r>
                      <a:endParaRPr sz="2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Contd</a:t>
            </a:r>
            <a:r>
              <a:rPr lang="en-US" b="1" dirty="0" smtClean="0"/>
              <a:t>…</a:t>
            </a:r>
            <a:endParaRPr lang="en-US" b="1"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510988" y="2178424"/>
                <a:ext cx="11143995" cy="3760694"/>
              </a:xfrm>
            </p:spPr>
            <p:txBody>
              <a:bodyPr>
                <a:noAutofit/>
              </a:bodyPr>
              <a:lstStyle/>
              <a:p>
                <a:pPr marL="0" indent="0" algn="just">
                  <a:spcBef>
                    <a:spcPts val="600"/>
                  </a:spcBef>
                  <a:buNone/>
                </a:pPr>
                <a:endParaRPr lang="en-US" sz="2400" dirty="0"/>
              </a:p>
              <a:p>
                <a:pPr marL="0" indent="0" algn="just">
                  <a:spcBef>
                    <a:spcPts val="600"/>
                  </a:spcBef>
                  <a:buNone/>
                </a:pPr>
                <a:endParaRPr lang="en-US" sz="2400" dirty="0" smtClean="0">
                  <a:solidFill>
                    <a:schemeClr val="tx1"/>
                  </a:solidFill>
                </a:endParaRPr>
              </a:p>
              <a:p>
                <a:pPr algn="just">
                  <a:spcBef>
                    <a:spcPts val="600"/>
                  </a:spcBef>
                </a:pPr>
                <a:r>
                  <a:rPr lang="en-US" sz="2400" dirty="0" smtClean="0">
                    <a:solidFill>
                      <a:schemeClr val="tx1"/>
                    </a:solidFill>
                  </a:rPr>
                  <a:t>If the slope(m) &gt; 1, we sample ‘y’ at unit y-interval (i.e. ∆y=1) and compute each succeeding x as </a:t>
                </a:r>
              </a:p>
              <a:p>
                <a:pPr marL="0" lvl="6" indent="0" algn="just">
                  <a:spcBef>
                    <a:spcPts val="600"/>
                  </a:spcBef>
                  <a:buNone/>
                </a:pPr>
                <a:r>
                  <a:rPr lang="en-US" sz="2400" dirty="0">
                    <a:solidFill>
                      <a:schemeClr val="tx1"/>
                    </a:solidFill>
                  </a:rPr>
                  <a:t/>
                </a:r>
                <a:r>
                  <a:rPr lang="en-US" sz="2400" dirty="0" smtClean="0">
                    <a:solidFill>
                      <a:schemeClr val="tx1"/>
                    </a:solidFill>
                  </a:rPr>
                  <a:t/>
                </a:r>
                <a:r>
                  <a:rPr lang="en-US" sz="2400" dirty="0">
                    <a:solidFill>
                      <a:schemeClr val="tx1"/>
                    </a:solidFill>
                  </a:rPr>
                  <a:t>y</a:t>
                </a:r>
                <a:r>
                  <a:rPr lang="en-US" sz="2400" baseline="-25000" dirty="0">
                    <a:solidFill>
                      <a:schemeClr val="tx1"/>
                    </a:solidFill>
                  </a:rPr>
                  <a:t>k+1</a:t>
                </a:r>
                <a:r>
                  <a:rPr lang="en-US" sz="2400" dirty="0">
                    <a:solidFill>
                      <a:schemeClr val="tx1"/>
                    </a:solidFill>
                  </a:rPr>
                  <a:t> = mx</a:t>
                </a:r>
                <a:r>
                  <a:rPr lang="en-US" sz="2400" baseline="-25000" dirty="0">
                    <a:solidFill>
                      <a:schemeClr val="tx1"/>
                    </a:solidFill>
                  </a:rPr>
                  <a:t>k+1</a:t>
                </a:r>
                <a:r>
                  <a:rPr lang="en-US" sz="2400" dirty="0">
                    <a:solidFill>
                      <a:schemeClr val="tx1"/>
                    </a:solidFill>
                  </a:rPr>
                  <a:t> + </a:t>
                </a:r>
                <a:r>
                  <a:rPr lang="en-US" sz="2400" dirty="0" smtClean="0">
                    <a:solidFill>
                      <a:schemeClr val="tx1"/>
                    </a:solidFill>
                  </a:rPr>
                  <a:t>b </a:t>
                </a:r>
              </a:p>
              <a:p>
                <a:pPr marL="0" lvl="6" indent="0" algn="just">
                  <a:spcBef>
                    <a:spcPts val="600"/>
                  </a:spcBef>
                  <a:buNone/>
                </a:pPr>
                <a:r>
                  <a:rPr lang="en-US" sz="2400" dirty="0" smtClean="0">
                    <a:solidFill>
                      <a:schemeClr val="tx1"/>
                    </a:solidFill>
                  </a:rPr>
                  <a:t>	or, y</a:t>
                </a:r>
                <a:r>
                  <a:rPr lang="en-US" sz="2400" baseline="-25000" dirty="0" smtClean="0">
                    <a:solidFill>
                      <a:schemeClr val="tx1"/>
                    </a:solidFill>
                  </a:rPr>
                  <a:t>k</a:t>
                </a:r>
                <a:r>
                  <a:rPr lang="en-US" sz="2400" dirty="0" smtClean="0">
                    <a:solidFill>
                      <a:schemeClr val="tx1"/>
                    </a:solidFill>
                  </a:rPr>
                  <a:t>+1= mx</a:t>
                </a:r>
                <a:r>
                  <a:rPr lang="en-US" sz="2400" baseline="-25000" dirty="0" smtClean="0">
                    <a:solidFill>
                      <a:schemeClr val="tx1"/>
                    </a:solidFill>
                  </a:rPr>
                  <a:t>k+1</a:t>
                </a:r>
                <a:r>
                  <a:rPr lang="en-US" sz="2400" dirty="0" smtClean="0">
                    <a:solidFill>
                      <a:schemeClr val="tx1"/>
                    </a:solidFill>
                  </a:rPr>
                  <a:t/>
                </a:r>
                <a:r>
                  <a:rPr lang="en-US" sz="2400" dirty="0">
                    <a:solidFill>
                      <a:schemeClr val="tx1"/>
                    </a:solidFill>
                  </a:rPr>
                  <a:t>+ </a:t>
                </a:r>
                <a:r>
                  <a:rPr lang="en-US" sz="2400" dirty="0" smtClean="0">
                    <a:solidFill>
                      <a:schemeClr val="tx1"/>
                    </a:solidFill>
                  </a:rPr>
                  <a:t>b</a:t>
                </a:r>
              </a:p>
              <a:p>
                <a:pPr marL="0" lvl="6" indent="0" algn="just">
                  <a:spcBef>
                    <a:spcPts val="600"/>
                  </a:spcBef>
                  <a:buNone/>
                </a:pPr>
                <a:r>
                  <a:rPr lang="en-US" sz="2400" dirty="0">
                    <a:solidFill>
                      <a:schemeClr val="tx1"/>
                    </a:solidFill>
                  </a:rPr>
                  <a:t/>
                </a:r>
                <a:r>
                  <a:rPr lang="en-US" sz="2400" dirty="0" smtClean="0">
                    <a:solidFill>
                      <a:schemeClr val="tx1"/>
                    </a:solidFill>
                  </a:rPr>
                  <a:t>or, x</a:t>
                </a:r>
                <a:r>
                  <a:rPr lang="en-US" sz="2400" baseline="-25000" dirty="0" smtClean="0">
                    <a:solidFill>
                      <a:schemeClr val="tx1"/>
                    </a:solidFill>
                  </a:rPr>
                  <a:t>k+1 </a:t>
                </a:r>
                <a:r>
                  <a:rPr lang="en-US" sz="2400" dirty="0" smtClean="0">
                    <a:solidFill>
                      <a:schemeClr val="tx1"/>
                    </a:solidFill>
                  </a:rPr>
                  <a:t> =</a:t>
                </a:r>
                <a14:m>
                  <m:oMath xmlns:m="http://schemas.openxmlformats.org/officeDocument/2006/math">
                    <m:r>
                      <a:rPr lang="en-US" sz="2400" b="0" i="0" smtClean="0">
                        <a:solidFill>
                          <a:schemeClr val="tx1"/>
                        </a:solidFill>
                        <a:latin typeface="Cambria Math" panose="02040503050406030204" pitchFamily="18" charset="0"/>
                      </a:rPr>
                      <m:t> </m:t>
                    </m:r>
                    <m:f>
                      <m:fPr>
                        <m:ctrlPr>
                          <a:rPr lang="en-US" sz="2400" i="1" smtClean="0">
                            <a:solidFill>
                              <a:schemeClr val="tx1"/>
                            </a:solidFill>
                            <a:latin typeface="Cambria Math" panose="02040503050406030204" pitchFamily="18" charset="0"/>
                          </a:rPr>
                        </m:ctrlPr>
                      </m:fPr>
                      <m:num>
                        <m:r>
                          <m:rPr>
                            <m:nor/>
                          </m:rPr>
                          <a:rPr lang="en-US" sz="2400" dirty="0">
                            <a:solidFill>
                              <a:schemeClr val="tx1"/>
                            </a:solidFill>
                          </a:rPr>
                          <m:t>y</m:t>
                        </m:r>
                        <m:r>
                          <m:rPr>
                            <m:nor/>
                          </m:rPr>
                          <a:rPr lang="en-US" sz="2400" baseline="-25000" dirty="0">
                            <a:solidFill>
                              <a:schemeClr val="tx1"/>
                            </a:solidFill>
                          </a:rPr>
                          <m:t>k</m:t>
                        </m:r>
                        <m:r>
                          <m:rPr>
                            <m:nor/>
                          </m:rPr>
                          <a:rPr lang="en-US" sz="2400" dirty="0">
                            <a:solidFill>
                              <a:schemeClr val="tx1"/>
                            </a:solidFill>
                          </a:rPr>
                          <m:t>+1− </m:t>
                        </m:r>
                        <m:r>
                          <m:rPr>
                            <m:nor/>
                          </m:rPr>
                          <a:rPr lang="en-US" sz="2400" dirty="0">
                            <a:solidFill>
                              <a:schemeClr val="tx1"/>
                            </a:solidFill>
                          </a:rPr>
                          <m:t>b</m:t>
                        </m:r>
                      </m:num>
                      <m:den>
                        <m:r>
                          <m:rPr>
                            <m:nor/>
                          </m:rPr>
                          <a:rPr lang="en-US" sz="2400" dirty="0">
                            <a:solidFill>
                              <a:schemeClr val="tx1"/>
                            </a:solidFill>
                          </a:rPr>
                          <m:t>m</m:t>
                        </m:r>
                      </m:den>
                    </m:f>
                  </m:oMath>
                </a14:m>
                <a:endParaRPr lang="en-US" sz="2400" dirty="0" smtClean="0">
                  <a:solidFill>
                    <a:schemeClr val="tx1"/>
                  </a:solidFill>
                </a:endParaRPr>
              </a:p>
              <a:p>
                <a:pPr marL="0" lvl="6" indent="0" algn="just">
                  <a:spcBef>
                    <a:spcPts val="600"/>
                  </a:spcBef>
                  <a:buNone/>
                </a:pPr>
                <a:r>
                  <a:rPr lang="en-US" sz="2400" dirty="0">
                    <a:solidFill>
                      <a:schemeClr val="tx1"/>
                    </a:solidFill>
                  </a:rPr>
                  <a:t/>
                </a:r>
                <a:r>
                  <a:rPr lang="en-US" sz="2400" dirty="0" smtClean="0">
                    <a:solidFill>
                      <a:schemeClr val="tx1"/>
                    </a:solidFill>
                  </a:rPr>
                  <a:t>or, </a:t>
                </a:r>
                <a:r>
                  <a:rPr lang="en-US" sz="2400" dirty="0">
                    <a:solidFill>
                      <a:schemeClr val="tx1"/>
                    </a:solidFill>
                  </a:rPr>
                  <a:t>x</a:t>
                </a:r>
                <a:r>
                  <a:rPr lang="en-US" sz="2400" baseline="-25000" dirty="0">
                    <a:solidFill>
                      <a:schemeClr val="tx1"/>
                    </a:solidFill>
                  </a:rPr>
                  <a:t>k+1 </a:t>
                </a:r>
                <a:r>
                  <a:rPr lang="en-US" sz="2400" dirty="0">
                    <a:solidFill>
                      <a:schemeClr val="tx1"/>
                    </a:solidFill>
                  </a:rPr>
                  <a:t> =</a:t>
                </a:r>
                <a14:m>
                  <m:oMath xmlns:m="http://schemas.openxmlformats.org/officeDocument/2006/math">
                    <m:r>
                      <a:rPr lang="en-US" sz="2400">
                        <a:solidFill>
                          <a:schemeClr val="tx1"/>
                        </a:solidFill>
                        <a:latin typeface="Cambria Math" panose="02040503050406030204" pitchFamily="18" charset="0"/>
                      </a:rPr>
                      <m:t> </m:t>
                    </m:r>
                    <m:f>
                      <m:fPr>
                        <m:ctrlPr>
                          <a:rPr lang="en-US" sz="2400" i="1">
                            <a:solidFill>
                              <a:schemeClr val="tx1"/>
                            </a:solidFill>
                            <a:latin typeface="Cambria Math" panose="02040503050406030204" pitchFamily="18" charset="0"/>
                          </a:rPr>
                        </m:ctrlPr>
                      </m:fPr>
                      <m:num>
                        <m:r>
                          <m:rPr>
                            <m:nor/>
                          </m:rPr>
                          <a:rPr lang="en-US" sz="2400" b="0" i="0" smtClean="0">
                            <a:solidFill>
                              <a:schemeClr val="tx1"/>
                            </a:solidFill>
                            <a:latin typeface="Cambria Math" panose="02040503050406030204" pitchFamily="18" charset="0"/>
                          </a:rPr>
                          <m:t>mx</m:t>
                        </m:r>
                        <m:r>
                          <m:rPr>
                            <m:nor/>
                          </m:rPr>
                          <a:rPr lang="en-US" sz="2400" baseline="-25000" dirty="0">
                            <a:solidFill>
                              <a:schemeClr val="tx1"/>
                            </a:solidFill>
                          </a:rPr>
                          <m:t>k</m:t>
                        </m:r>
                        <m:r>
                          <m:rPr>
                            <m:nor/>
                          </m:rPr>
                          <a:rPr lang="en-US" sz="2400" dirty="0">
                            <a:solidFill>
                              <a:schemeClr val="tx1"/>
                            </a:solidFill>
                          </a:rPr>
                          <m:t>+1</m:t>
                        </m:r>
                      </m:num>
                      <m:den>
                        <m:r>
                          <m:rPr>
                            <m:nor/>
                          </m:rPr>
                          <a:rPr lang="en-US" sz="2400" dirty="0">
                            <a:solidFill>
                              <a:schemeClr val="tx1"/>
                            </a:solidFill>
                          </a:rPr>
                          <m:t>m</m:t>
                        </m:r>
                      </m:den>
                    </m:f>
                  </m:oMath>
                </a14:m>
                <a:r>
                  <a:rPr lang="en-US" sz="2400" dirty="0" smtClean="0">
                    <a:solidFill>
                      <a:schemeClr val="tx1"/>
                    </a:solidFill>
                  </a:rPr>
                  <a:t>		[</a:t>
                </a:r>
                <a:r>
                  <a:rPr lang="en-US" sz="2400" dirty="0" err="1">
                    <a:solidFill>
                      <a:schemeClr val="tx1"/>
                    </a:solidFill>
                  </a:rPr>
                  <a:t>y</a:t>
                </a:r>
                <a:r>
                  <a:rPr lang="en-US" sz="2400" baseline="-25000" dirty="0" err="1">
                    <a:solidFill>
                      <a:schemeClr val="tx1"/>
                    </a:solidFill>
                  </a:rPr>
                  <a:t>k</a:t>
                </a:r>
                <a:r>
                  <a:rPr lang="en-US" sz="2400" dirty="0">
                    <a:solidFill>
                      <a:schemeClr val="tx1"/>
                    </a:solidFill>
                  </a:rPr>
                  <a:t> = </a:t>
                </a:r>
                <a:r>
                  <a:rPr lang="en-US" sz="2400" dirty="0" err="1">
                    <a:solidFill>
                      <a:schemeClr val="tx1"/>
                    </a:solidFill>
                  </a:rPr>
                  <a:t>mx</a:t>
                </a:r>
                <a:r>
                  <a:rPr lang="en-US" sz="2400" baseline="-25000" dirty="0" err="1">
                    <a:solidFill>
                      <a:schemeClr val="tx1"/>
                    </a:solidFill>
                  </a:rPr>
                  <a:t>k</a:t>
                </a:r>
                <a:r>
                  <a:rPr lang="en-US" sz="2400" dirty="0">
                    <a:solidFill>
                      <a:schemeClr val="tx1"/>
                    </a:solidFill>
                  </a:rPr>
                  <a:t> + </a:t>
                </a:r>
                <a:r>
                  <a:rPr lang="en-US" sz="2400" dirty="0" smtClean="0">
                    <a:solidFill>
                      <a:schemeClr val="tx1"/>
                    </a:solidFill>
                  </a:rPr>
                  <a:t>b]</a:t>
                </a:r>
              </a:p>
              <a:p>
                <a:pPr marL="0" lvl="6" indent="0" algn="just">
                  <a:spcBef>
                    <a:spcPts val="600"/>
                  </a:spcBef>
                  <a:buNone/>
                </a:pPr>
                <a:r>
                  <a:rPr lang="en-US" sz="2400" dirty="0" smtClean="0">
                    <a:solidFill>
                      <a:schemeClr val="tx1"/>
                    </a:solidFill>
                  </a:rPr>
                  <a:t>	  ∴ x</a:t>
                </a:r>
                <a:r>
                  <a:rPr lang="en-US" sz="2400" baseline="-25000" dirty="0" smtClean="0">
                    <a:solidFill>
                      <a:schemeClr val="tx1"/>
                    </a:solidFill>
                  </a:rPr>
                  <a:t>k+1 </a:t>
                </a:r>
                <a:r>
                  <a:rPr lang="en-US" sz="2400" dirty="0" smtClean="0">
                    <a:solidFill>
                      <a:schemeClr val="tx1"/>
                    </a:solidFill>
                  </a:rPr>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smtClean="0">
                    <a:solidFill>
                      <a:schemeClr val="tx1"/>
                    </a:solidFill>
                  </a:rPr>
                  <a:t> + </a:t>
                </a:r>
                <a14:m>
                  <m:oMath xmlns:m="http://schemas.openxmlformats.org/officeDocument/2006/math">
                    <m:f>
                      <m:fPr>
                        <m:ctrlPr>
                          <a:rPr lang="en-US" sz="2400" i="1" smtClean="0">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r>
                  <a:rPr lang="en-US" sz="2400" dirty="0" smtClean="0">
                    <a:solidFill>
                      <a:schemeClr val="tx1"/>
                    </a:solidFill>
                  </a:rPr>
                  <a:t> ……………………………..(iv)</a:t>
                </a:r>
              </a:p>
              <a:p>
                <a:pPr marL="342900" lvl="6" indent="-342900" algn="just">
                  <a:spcBef>
                    <a:spcPts val="600"/>
                  </a:spcBef>
                </a:pPr>
                <a:r>
                  <a:rPr lang="en-US" sz="2400" dirty="0" smtClean="0">
                    <a:solidFill>
                      <a:schemeClr val="tx1"/>
                    </a:solidFill>
                  </a:rPr>
                  <a:t>Equation (iii) and (iv) are based on the assumption that lines are to be processed from the left endpoint to the right endpoint.</a:t>
                </a:r>
                <a:endParaRPr lang="en-US" sz="2400" dirty="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10989" y="2178424"/>
                <a:ext cx="11143995" cy="3760694"/>
              </a:xfrm>
              <a:blipFill rotWithShape="0">
                <a:blip r:embed="rId2" cstate="print"/>
                <a:stretch>
                  <a:fillRect l="-766" r="-821" b="-33712"/>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7:07:54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7</a:t>
            </a:fld>
            <a:endParaRPr lang="en-US"/>
          </a:p>
        </p:txBody>
      </p:sp>
    </p:spTree>
    <p:extLst>
      <p:ext uri="{BB962C8B-B14F-4D97-AF65-F5344CB8AC3E}">
        <p14:creationId xmlns="" xmlns:p14="http://schemas.microsoft.com/office/powerpoint/2010/main" val="24689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9065799" y="4236719"/>
            <a:ext cx="53340"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sz="1350">
              <a:solidFill>
                <a:prstClr val="black"/>
              </a:solidFill>
            </a:endParaRPr>
          </a:p>
        </p:txBody>
      </p:sp>
      <p:sp>
        <p:nvSpPr>
          <p:cNvPr id="9" name="object 9"/>
          <p:cNvSpPr/>
          <p:nvPr/>
        </p:nvSpPr>
        <p:spPr>
          <a:xfrm>
            <a:off x="9423940" y="4236719"/>
            <a:ext cx="53340"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sz="1350">
              <a:solidFill>
                <a:prstClr val="black"/>
              </a:solidFill>
            </a:endParaRPr>
          </a:p>
        </p:txBody>
      </p:sp>
      <p:sp>
        <p:nvSpPr>
          <p:cNvPr id="10" name="object 10"/>
          <p:cNvSpPr txBox="1"/>
          <p:nvPr/>
        </p:nvSpPr>
        <p:spPr>
          <a:xfrm>
            <a:off x="9177147" y="4263009"/>
            <a:ext cx="192881" cy="217367"/>
          </a:xfrm>
          <a:prstGeom prst="rect">
            <a:avLst/>
          </a:prstGeom>
        </p:spPr>
        <p:txBody>
          <a:bodyPr vert="horz" wrap="square" lIns="0" tIns="9525" rIns="0" bIns="0" rtlCol="0">
            <a:spAutoFit/>
          </a:bodyPr>
          <a:lstStyle/>
          <a:p>
            <a:pPr marL="9525">
              <a:spcBef>
                <a:spcPts val="75"/>
              </a:spcBef>
            </a:pPr>
            <a:r>
              <a:rPr sz="1350" spc="-4" dirty="0">
                <a:solidFill>
                  <a:srgbClr val="FFFFFF"/>
                </a:solidFill>
                <a:cs typeface="Calibri"/>
              </a:rPr>
              <a:t>71</a:t>
            </a:r>
            <a:endParaRPr sz="1350">
              <a:solidFill>
                <a:prstClr val="black"/>
              </a:solidFill>
              <a:cs typeface="Calibri"/>
            </a:endParaRPr>
          </a:p>
        </p:txBody>
      </p:sp>
      <p:sp>
        <p:nvSpPr>
          <p:cNvPr id="13" name="object 2"/>
          <p:cNvSpPr txBox="1">
            <a:spLocks/>
          </p:cNvSpPr>
          <p:nvPr/>
        </p:nvSpPr>
        <p:spPr>
          <a:xfrm>
            <a:off x="356451" y="165783"/>
            <a:ext cx="11475330" cy="747801"/>
          </a:xfrm>
          <a:prstGeom prst="rect">
            <a:avLst/>
          </a:prstGeom>
        </p:spPr>
        <p:txBody>
          <a:bodyPr vert="horz" wrap="square" lIns="0" tIns="9049"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525">
              <a:lnSpc>
                <a:spcPct val="100000"/>
              </a:lnSpc>
              <a:spcBef>
                <a:spcPts val="71"/>
              </a:spcBef>
            </a:pPr>
            <a:r>
              <a:rPr lang="en-US" sz="2400" spc="-75" smtClean="0"/>
              <a:t>M</a:t>
            </a:r>
            <a:r>
              <a:rPr lang="en-US" sz="2400" spc="-71" smtClean="0"/>
              <a:t>i</a:t>
            </a:r>
            <a:r>
              <a:rPr lang="en-US" sz="2400" spc="-4" smtClean="0"/>
              <a:t>d</a:t>
            </a:r>
            <a:r>
              <a:rPr lang="en-US" sz="2400" spc="-158" smtClean="0"/>
              <a:t> </a:t>
            </a:r>
            <a:r>
              <a:rPr lang="en-US" sz="2400" spc="-172" smtClean="0"/>
              <a:t>P</a:t>
            </a:r>
            <a:r>
              <a:rPr lang="en-US" sz="2400" spc="-83" smtClean="0"/>
              <a:t>o</a:t>
            </a:r>
            <a:r>
              <a:rPr lang="en-US" sz="2400" spc="-71" smtClean="0"/>
              <a:t>i</a:t>
            </a:r>
            <a:r>
              <a:rPr lang="en-US" sz="2400" spc="-86" smtClean="0"/>
              <a:t>n</a:t>
            </a:r>
            <a:r>
              <a:rPr lang="en-US" sz="2400" spc="-4" smtClean="0"/>
              <a:t>t</a:t>
            </a:r>
            <a:r>
              <a:rPr lang="en-US" sz="2400" spc="-113" smtClean="0"/>
              <a:t> </a:t>
            </a:r>
            <a:r>
              <a:rPr lang="en-US" sz="2400" spc="-75" smtClean="0"/>
              <a:t>C</a:t>
            </a:r>
            <a:r>
              <a:rPr lang="en-US" sz="2400" spc="-71" smtClean="0"/>
              <a:t>i</a:t>
            </a:r>
            <a:r>
              <a:rPr lang="en-US" sz="2400" spc="-139" smtClean="0"/>
              <a:t>r</a:t>
            </a:r>
            <a:r>
              <a:rPr lang="en-US" sz="2400" spc="-75" smtClean="0"/>
              <a:t>c</a:t>
            </a:r>
            <a:r>
              <a:rPr lang="en-US" sz="2400" spc="-86" smtClean="0"/>
              <a:t>l</a:t>
            </a:r>
            <a:r>
              <a:rPr lang="en-US" sz="2400" spc="-4" smtClean="0"/>
              <a:t>e</a:t>
            </a:r>
            <a:r>
              <a:rPr lang="en-US" sz="2400" spc="-153" smtClean="0"/>
              <a:t> </a:t>
            </a:r>
            <a:r>
              <a:rPr lang="en-US" sz="2400" spc="-83" smtClean="0"/>
              <a:t>Algorithm: Assuming</a:t>
            </a:r>
            <a:r>
              <a:rPr lang="en-US" sz="2400" spc="-4" smtClean="0"/>
              <a:t> that the start position is(r,0) and the circle moves in anticlockwise direction</a:t>
            </a:r>
            <a:endParaRPr lang="en-US" sz="2400" dirty="0"/>
          </a:p>
        </p:txBody>
      </p:sp>
    </p:spTree>
    <p:extLst>
      <p:ext uri="{BB962C8B-B14F-4D97-AF65-F5344CB8AC3E}">
        <p14:creationId xmlns="" xmlns:p14="http://schemas.microsoft.com/office/powerpoint/2010/main" val="8481242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8689" y="335017"/>
            <a:ext cx="11652957" cy="623244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3661" y="560831"/>
            <a:ext cx="10670139" cy="602284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9414" y="140128"/>
            <a:ext cx="10861548" cy="605521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8008" y="138202"/>
            <a:ext cx="11688445" cy="4517903"/>
          </a:xfrm>
          <a:prstGeom prst="rect">
            <a:avLst/>
          </a:prstGeom>
        </p:spPr>
        <p:txBody>
          <a:bodyPr vert="horz" wrap="square" lIns="0" tIns="97790" rIns="0" bIns="0" rtlCol="0">
            <a:spAutoFit/>
          </a:bodyPr>
          <a:lstStyle/>
          <a:p>
            <a:pPr marL="241300" indent="-228600" algn="just">
              <a:lnSpc>
                <a:spcPct val="100000"/>
              </a:lnSpc>
              <a:spcBef>
                <a:spcPts val="770"/>
              </a:spcBef>
              <a:tabLst>
                <a:tab pos="241300" algn="l"/>
              </a:tabLst>
            </a:pPr>
            <a:r>
              <a:rPr sz="2800" dirty="0">
                <a:latin typeface="Calibri"/>
                <a:cs typeface="Calibri"/>
              </a:rPr>
              <a:t>What</a:t>
            </a:r>
            <a:r>
              <a:rPr sz="2800" spc="-35" dirty="0">
                <a:latin typeface="Calibri"/>
                <a:cs typeface="Calibri"/>
              </a:rPr>
              <a:t> </a:t>
            </a:r>
            <a:r>
              <a:rPr sz="2800" dirty="0">
                <a:latin typeface="Calibri"/>
                <a:cs typeface="Calibri"/>
              </a:rPr>
              <a:t>is</a:t>
            </a:r>
            <a:r>
              <a:rPr sz="2800" spc="-35" dirty="0">
                <a:latin typeface="Calibri"/>
                <a:cs typeface="Calibri"/>
              </a:rPr>
              <a:t> </a:t>
            </a:r>
            <a:r>
              <a:rPr sz="2800" dirty="0">
                <a:latin typeface="Calibri"/>
                <a:cs typeface="Calibri"/>
              </a:rPr>
              <a:t>an</a:t>
            </a:r>
            <a:r>
              <a:rPr sz="2800" spc="-55" dirty="0">
                <a:latin typeface="Calibri"/>
                <a:cs typeface="Calibri"/>
              </a:rPr>
              <a:t> </a:t>
            </a:r>
            <a:r>
              <a:rPr sz="2800" spc="-10" dirty="0">
                <a:latin typeface="Calibri"/>
                <a:cs typeface="Calibri"/>
              </a:rPr>
              <a:t>ellipse?</a:t>
            </a:r>
            <a:endParaRPr sz="2800">
              <a:latin typeface="Calibri"/>
              <a:cs typeface="Calibri"/>
            </a:endParaRPr>
          </a:p>
          <a:p>
            <a:pPr marL="241300" marR="5080" indent="-228600" algn="just">
              <a:lnSpc>
                <a:spcPts val="3020"/>
              </a:lnSpc>
              <a:spcBef>
                <a:spcPts val="1055"/>
              </a:spcBef>
              <a:buFont typeface="Microsoft Sans Serif"/>
              <a:buChar char="•"/>
              <a:tabLst>
                <a:tab pos="241300" algn="l"/>
              </a:tabLst>
            </a:pPr>
            <a:r>
              <a:rPr sz="2800" dirty="0">
                <a:latin typeface="Calibri"/>
                <a:cs typeface="Calibri"/>
              </a:rPr>
              <a:t>Ellipse</a:t>
            </a:r>
            <a:r>
              <a:rPr sz="2800" spc="385" dirty="0">
                <a:latin typeface="Calibri"/>
                <a:cs typeface="Calibri"/>
              </a:rPr>
              <a:t> </a:t>
            </a:r>
            <a:r>
              <a:rPr sz="2800" dirty="0">
                <a:latin typeface="Calibri"/>
                <a:cs typeface="Calibri"/>
              </a:rPr>
              <a:t>is</a:t>
            </a:r>
            <a:r>
              <a:rPr sz="2800" spc="400" dirty="0">
                <a:latin typeface="Calibri"/>
                <a:cs typeface="Calibri"/>
              </a:rPr>
              <a:t> </a:t>
            </a:r>
            <a:r>
              <a:rPr sz="2800" dirty="0">
                <a:latin typeface="Calibri"/>
                <a:cs typeface="Calibri"/>
              </a:rPr>
              <a:t>defined</a:t>
            </a:r>
            <a:r>
              <a:rPr sz="2800" spc="390" dirty="0">
                <a:latin typeface="Calibri"/>
                <a:cs typeface="Calibri"/>
              </a:rPr>
              <a:t> </a:t>
            </a:r>
            <a:r>
              <a:rPr sz="2800" dirty="0">
                <a:latin typeface="Calibri"/>
                <a:cs typeface="Calibri"/>
              </a:rPr>
              <a:t>as</a:t>
            </a:r>
            <a:r>
              <a:rPr sz="2800" spc="400" dirty="0">
                <a:latin typeface="Calibri"/>
                <a:cs typeface="Calibri"/>
              </a:rPr>
              <a:t> </a:t>
            </a:r>
            <a:r>
              <a:rPr sz="2800" dirty="0">
                <a:latin typeface="Calibri"/>
                <a:cs typeface="Calibri"/>
              </a:rPr>
              <a:t>the</a:t>
            </a:r>
            <a:r>
              <a:rPr sz="2800" spc="380" dirty="0">
                <a:latin typeface="Calibri"/>
                <a:cs typeface="Calibri"/>
              </a:rPr>
              <a:t> </a:t>
            </a:r>
            <a:r>
              <a:rPr sz="2800" dirty="0">
                <a:latin typeface="Calibri"/>
                <a:cs typeface="Calibri"/>
              </a:rPr>
              <a:t>geometric</a:t>
            </a:r>
            <a:r>
              <a:rPr sz="2800" spc="390" dirty="0">
                <a:latin typeface="Calibri"/>
                <a:cs typeface="Calibri"/>
              </a:rPr>
              <a:t> </a:t>
            </a:r>
            <a:r>
              <a:rPr sz="2800" dirty="0">
                <a:latin typeface="Calibri"/>
                <a:cs typeface="Calibri"/>
              </a:rPr>
              <a:t>figure</a:t>
            </a:r>
            <a:r>
              <a:rPr sz="2800" spc="390" dirty="0">
                <a:latin typeface="Calibri"/>
                <a:cs typeface="Calibri"/>
              </a:rPr>
              <a:t> </a:t>
            </a:r>
            <a:r>
              <a:rPr sz="2800" dirty="0">
                <a:latin typeface="Calibri"/>
                <a:cs typeface="Calibri"/>
              </a:rPr>
              <a:t>which</a:t>
            </a:r>
            <a:r>
              <a:rPr sz="2800" spc="400" dirty="0">
                <a:latin typeface="Calibri"/>
                <a:cs typeface="Calibri"/>
              </a:rPr>
              <a:t> </a:t>
            </a:r>
            <a:r>
              <a:rPr sz="2800" dirty="0">
                <a:latin typeface="Calibri"/>
                <a:cs typeface="Calibri"/>
              </a:rPr>
              <a:t>is</a:t>
            </a:r>
            <a:r>
              <a:rPr sz="2800" spc="395" dirty="0">
                <a:latin typeface="Calibri"/>
                <a:cs typeface="Calibri"/>
              </a:rPr>
              <a:t> </a:t>
            </a:r>
            <a:r>
              <a:rPr sz="2800" dirty="0">
                <a:latin typeface="Calibri"/>
                <a:cs typeface="Calibri"/>
              </a:rPr>
              <a:t>the</a:t>
            </a:r>
            <a:r>
              <a:rPr sz="2800" spc="380" dirty="0">
                <a:latin typeface="Calibri"/>
                <a:cs typeface="Calibri"/>
              </a:rPr>
              <a:t> </a:t>
            </a:r>
            <a:r>
              <a:rPr sz="2800" dirty="0">
                <a:latin typeface="Calibri"/>
                <a:cs typeface="Calibri"/>
              </a:rPr>
              <a:t>set</a:t>
            </a:r>
            <a:r>
              <a:rPr sz="2800" spc="400" dirty="0">
                <a:latin typeface="Calibri"/>
                <a:cs typeface="Calibri"/>
              </a:rPr>
              <a:t> </a:t>
            </a:r>
            <a:r>
              <a:rPr sz="2800" dirty="0">
                <a:latin typeface="Calibri"/>
                <a:cs typeface="Calibri"/>
              </a:rPr>
              <a:t>of</a:t>
            </a:r>
            <a:r>
              <a:rPr sz="2800" spc="390" dirty="0">
                <a:latin typeface="Calibri"/>
                <a:cs typeface="Calibri"/>
              </a:rPr>
              <a:t> </a:t>
            </a:r>
            <a:r>
              <a:rPr sz="2800" dirty="0">
                <a:latin typeface="Calibri"/>
                <a:cs typeface="Calibri"/>
              </a:rPr>
              <a:t>all</a:t>
            </a:r>
            <a:r>
              <a:rPr sz="2800" spc="375" dirty="0">
                <a:latin typeface="Calibri"/>
                <a:cs typeface="Calibri"/>
              </a:rPr>
              <a:t> </a:t>
            </a:r>
            <a:r>
              <a:rPr sz="2800" dirty="0">
                <a:latin typeface="Calibri"/>
                <a:cs typeface="Calibri"/>
              </a:rPr>
              <a:t>points</a:t>
            </a:r>
            <a:r>
              <a:rPr sz="2800" spc="395" dirty="0">
                <a:latin typeface="Calibri"/>
                <a:cs typeface="Calibri"/>
              </a:rPr>
              <a:t> </a:t>
            </a:r>
            <a:r>
              <a:rPr sz="2800" dirty="0">
                <a:latin typeface="Calibri"/>
                <a:cs typeface="Calibri"/>
              </a:rPr>
              <a:t>on</a:t>
            </a:r>
            <a:r>
              <a:rPr sz="2800" spc="395" dirty="0">
                <a:latin typeface="Calibri"/>
                <a:cs typeface="Calibri"/>
              </a:rPr>
              <a:t> </a:t>
            </a:r>
            <a:r>
              <a:rPr sz="2800" spc="-50" dirty="0">
                <a:latin typeface="Calibri"/>
                <a:cs typeface="Calibri"/>
              </a:rPr>
              <a:t>a </a:t>
            </a:r>
            <a:r>
              <a:rPr sz="2800" dirty="0">
                <a:latin typeface="Calibri"/>
                <a:cs typeface="Calibri"/>
              </a:rPr>
              <a:t>plane</a:t>
            </a:r>
            <a:r>
              <a:rPr sz="2800" spc="595" dirty="0">
                <a:latin typeface="Calibri"/>
                <a:cs typeface="Calibri"/>
              </a:rPr>
              <a:t> </a:t>
            </a:r>
            <a:r>
              <a:rPr sz="2800" dirty="0">
                <a:latin typeface="Calibri"/>
                <a:cs typeface="Calibri"/>
              </a:rPr>
              <a:t>whose</a:t>
            </a:r>
            <a:r>
              <a:rPr sz="2800" spc="600" dirty="0">
                <a:latin typeface="Calibri"/>
                <a:cs typeface="Calibri"/>
              </a:rPr>
              <a:t> </a:t>
            </a:r>
            <a:r>
              <a:rPr sz="2800" dirty="0">
                <a:latin typeface="Calibri"/>
                <a:cs typeface="Calibri"/>
              </a:rPr>
              <a:t>distance</a:t>
            </a:r>
            <a:r>
              <a:rPr sz="2800" spc="610" dirty="0">
                <a:latin typeface="Calibri"/>
                <a:cs typeface="Calibri"/>
              </a:rPr>
              <a:t> </a:t>
            </a:r>
            <a:r>
              <a:rPr sz="2800" dirty="0">
                <a:latin typeface="Calibri"/>
                <a:cs typeface="Calibri"/>
              </a:rPr>
              <a:t>from</a:t>
            </a:r>
            <a:r>
              <a:rPr sz="2800" spc="600" dirty="0">
                <a:latin typeface="Calibri"/>
                <a:cs typeface="Calibri"/>
              </a:rPr>
              <a:t> </a:t>
            </a:r>
            <a:r>
              <a:rPr sz="2800" dirty="0">
                <a:latin typeface="Calibri"/>
                <a:cs typeface="Calibri"/>
              </a:rPr>
              <a:t>two</a:t>
            </a:r>
            <a:r>
              <a:rPr sz="2800" spc="600" dirty="0">
                <a:latin typeface="Calibri"/>
                <a:cs typeface="Calibri"/>
              </a:rPr>
              <a:t> </a:t>
            </a:r>
            <a:r>
              <a:rPr sz="2800" dirty="0">
                <a:latin typeface="Calibri"/>
                <a:cs typeface="Calibri"/>
              </a:rPr>
              <a:t>fixed</a:t>
            </a:r>
            <a:r>
              <a:rPr sz="2800" spc="595" dirty="0">
                <a:latin typeface="Calibri"/>
                <a:cs typeface="Calibri"/>
              </a:rPr>
              <a:t> </a:t>
            </a:r>
            <a:r>
              <a:rPr sz="2800" dirty="0">
                <a:latin typeface="Calibri"/>
                <a:cs typeface="Calibri"/>
              </a:rPr>
              <a:t>points</a:t>
            </a:r>
            <a:r>
              <a:rPr sz="2800" spc="610" dirty="0">
                <a:latin typeface="Calibri"/>
                <a:cs typeface="Calibri"/>
              </a:rPr>
              <a:t> </a:t>
            </a:r>
            <a:r>
              <a:rPr sz="2800" dirty="0">
                <a:latin typeface="Calibri"/>
                <a:cs typeface="Calibri"/>
              </a:rPr>
              <a:t>known</a:t>
            </a:r>
            <a:r>
              <a:rPr sz="2800" spc="605" dirty="0">
                <a:latin typeface="Calibri"/>
                <a:cs typeface="Calibri"/>
              </a:rPr>
              <a:t> </a:t>
            </a:r>
            <a:r>
              <a:rPr sz="2800" dirty="0">
                <a:latin typeface="Calibri"/>
                <a:cs typeface="Calibri"/>
              </a:rPr>
              <a:t>as</a:t>
            </a:r>
            <a:r>
              <a:rPr sz="2800" spc="600" dirty="0">
                <a:latin typeface="Calibri"/>
                <a:cs typeface="Calibri"/>
              </a:rPr>
              <a:t> </a:t>
            </a:r>
            <a:r>
              <a:rPr sz="2800" dirty="0">
                <a:latin typeface="Calibri"/>
                <a:cs typeface="Calibri"/>
              </a:rPr>
              <a:t>the</a:t>
            </a:r>
            <a:r>
              <a:rPr sz="2800" spc="595" dirty="0">
                <a:latin typeface="Calibri"/>
                <a:cs typeface="Calibri"/>
              </a:rPr>
              <a:t> </a:t>
            </a:r>
            <a:r>
              <a:rPr sz="2800" dirty="0">
                <a:latin typeface="Calibri"/>
                <a:cs typeface="Calibri"/>
              </a:rPr>
              <a:t>foci</a:t>
            </a:r>
            <a:r>
              <a:rPr sz="2800" spc="595" dirty="0">
                <a:latin typeface="Calibri"/>
                <a:cs typeface="Calibri"/>
              </a:rPr>
              <a:t> </a:t>
            </a:r>
            <a:r>
              <a:rPr sz="2800" dirty="0">
                <a:latin typeface="Calibri"/>
                <a:cs typeface="Calibri"/>
              </a:rPr>
              <a:t>remains</a:t>
            </a:r>
            <a:r>
              <a:rPr sz="2800" spc="600" dirty="0">
                <a:latin typeface="Calibri"/>
                <a:cs typeface="Calibri"/>
              </a:rPr>
              <a:t> </a:t>
            </a:r>
            <a:r>
              <a:rPr sz="2800" spc="-50" dirty="0">
                <a:latin typeface="Calibri"/>
                <a:cs typeface="Calibri"/>
              </a:rPr>
              <a:t>a </a:t>
            </a:r>
            <a:r>
              <a:rPr sz="2800" spc="-10" dirty="0">
                <a:latin typeface="Calibri"/>
                <a:cs typeface="Calibri"/>
              </a:rPr>
              <a:t>constant.</a:t>
            </a:r>
            <a:endParaRPr sz="2800">
              <a:latin typeface="Calibri"/>
              <a:cs typeface="Calibri"/>
            </a:endParaRPr>
          </a:p>
          <a:p>
            <a:pPr marL="241300" marR="6985" indent="-228600" algn="just">
              <a:lnSpc>
                <a:spcPts val="3020"/>
              </a:lnSpc>
              <a:spcBef>
                <a:spcPts val="1010"/>
              </a:spcBef>
              <a:buFont typeface="Microsoft Sans Serif"/>
              <a:buChar char="•"/>
              <a:tabLst>
                <a:tab pos="241300" algn="l"/>
              </a:tabLst>
            </a:pPr>
            <a:r>
              <a:rPr sz="2800" dirty="0">
                <a:latin typeface="Calibri"/>
                <a:cs typeface="Calibri"/>
              </a:rPr>
              <a:t>It</a:t>
            </a:r>
            <a:r>
              <a:rPr sz="2800" spc="490" dirty="0">
                <a:latin typeface="Calibri"/>
                <a:cs typeface="Calibri"/>
              </a:rPr>
              <a:t> </a:t>
            </a:r>
            <a:r>
              <a:rPr sz="2800" dirty="0">
                <a:latin typeface="Calibri"/>
                <a:cs typeface="Calibri"/>
              </a:rPr>
              <a:t>consists</a:t>
            </a:r>
            <a:r>
              <a:rPr sz="2800" spc="505" dirty="0">
                <a:latin typeface="Calibri"/>
                <a:cs typeface="Calibri"/>
              </a:rPr>
              <a:t> </a:t>
            </a:r>
            <a:r>
              <a:rPr sz="2800" dirty="0">
                <a:latin typeface="Calibri"/>
                <a:cs typeface="Calibri"/>
              </a:rPr>
              <a:t>of</a:t>
            </a:r>
            <a:r>
              <a:rPr sz="2800" spc="490" dirty="0">
                <a:latin typeface="Calibri"/>
                <a:cs typeface="Calibri"/>
              </a:rPr>
              <a:t> </a:t>
            </a:r>
            <a:r>
              <a:rPr sz="2800" dirty="0">
                <a:latin typeface="Calibri"/>
                <a:cs typeface="Calibri"/>
              </a:rPr>
              <a:t>two</a:t>
            </a:r>
            <a:r>
              <a:rPr sz="2800" spc="500" dirty="0">
                <a:latin typeface="Calibri"/>
                <a:cs typeface="Calibri"/>
              </a:rPr>
              <a:t> </a:t>
            </a:r>
            <a:r>
              <a:rPr sz="2800" dirty="0">
                <a:latin typeface="Calibri"/>
                <a:cs typeface="Calibri"/>
              </a:rPr>
              <a:t>axes:</a:t>
            </a:r>
            <a:r>
              <a:rPr sz="2800" spc="484" dirty="0">
                <a:latin typeface="Calibri"/>
                <a:cs typeface="Calibri"/>
              </a:rPr>
              <a:t> </a:t>
            </a:r>
            <a:r>
              <a:rPr sz="2800" dirty="0">
                <a:latin typeface="Calibri"/>
                <a:cs typeface="Calibri"/>
              </a:rPr>
              <a:t>major</a:t>
            </a:r>
            <a:r>
              <a:rPr sz="2800" spc="505" dirty="0">
                <a:latin typeface="Calibri"/>
                <a:cs typeface="Calibri"/>
              </a:rPr>
              <a:t> </a:t>
            </a:r>
            <a:r>
              <a:rPr sz="2800" dirty="0">
                <a:latin typeface="Calibri"/>
                <a:cs typeface="Calibri"/>
              </a:rPr>
              <a:t>and</a:t>
            </a:r>
            <a:r>
              <a:rPr sz="2800" spc="500" dirty="0">
                <a:latin typeface="Calibri"/>
                <a:cs typeface="Calibri"/>
              </a:rPr>
              <a:t> </a:t>
            </a:r>
            <a:r>
              <a:rPr sz="2800" dirty="0">
                <a:latin typeface="Calibri"/>
                <a:cs typeface="Calibri"/>
              </a:rPr>
              <a:t>minor</a:t>
            </a:r>
            <a:r>
              <a:rPr sz="2800" spc="500" dirty="0">
                <a:latin typeface="Calibri"/>
                <a:cs typeface="Calibri"/>
              </a:rPr>
              <a:t> </a:t>
            </a:r>
            <a:r>
              <a:rPr sz="2800" dirty="0">
                <a:latin typeface="Calibri"/>
                <a:cs typeface="Calibri"/>
              </a:rPr>
              <a:t>axes</a:t>
            </a:r>
            <a:r>
              <a:rPr sz="2800" spc="490" dirty="0">
                <a:latin typeface="Calibri"/>
                <a:cs typeface="Calibri"/>
              </a:rPr>
              <a:t> </a:t>
            </a:r>
            <a:r>
              <a:rPr sz="2800" dirty="0">
                <a:latin typeface="Calibri"/>
                <a:cs typeface="Calibri"/>
              </a:rPr>
              <a:t>where</a:t>
            </a:r>
            <a:r>
              <a:rPr sz="2800" spc="495" dirty="0">
                <a:latin typeface="Calibri"/>
                <a:cs typeface="Calibri"/>
              </a:rPr>
              <a:t> </a:t>
            </a:r>
            <a:r>
              <a:rPr sz="2800" dirty="0">
                <a:latin typeface="Calibri"/>
                <a:cs typeface="Calibri"/>
              </a:rPr>
              <a:t>the</a:t>
            </a:r>
            <a:r>
              <a:rPr sz="2800" spc="495" dirty="0">
                <a:latin typeface="Calibri"/>
                <a:cs typeface="Calibri"/>
              </a:rPr>
              <a:t> </a:t>
            </a:r>
            <a:r>
              <a:rPr sz="2800" dirty="0">
                <a:latin typeface="Calibri"/>
                <a:cs typeface="Calibri"/>
              </a:rPr>
              <a:t>major</a:t>
            </a:r>
            <a:r>
              <a:rPr sz="2800" spc="500" dirty="0">
                <a:latin typeface="Calibri"/>
                <a:cs typeface="Calibri"/>
              </a:rPr>
              <a:t> </a:t>
            </a:r>
            <a:r>
              <a:rPr sz="2800" dirty="0">
                <a:latin typeface="Calibri"/>
                <a:cs typeface="Calibri"/>
              </a:rPr>
              <a:t>axis</a:t>
            </a:r>
            <a:r>
              <a:rPr sz="2800" spc="484" dirty="0">
                <a:latin typeface="Calibri"/>
                <a:cs typeface="Calibri"/>
              </a:rPr>
              <a:t> </a:t>
            </a:r>
            <a:r>
              <a:rPr sz="2800" dirty="0">
                <a:latin typeface="Calibri"/>
                <a:cs typeface="Calibri"/>
              </a:rPr>
              <a:t>is</a:t>
            </a:r>
            <a:r>
              <a:rPr sz="2800" spc="490" dirty="0">
                <a:latin typeface="Calibri"/>
                <a:cs typeface="Calibri"/>
              </a:rPr>
              <a:t> </a:t>
            </a:r>
            <a:r>
              <a:rPr sz="2800" spc="-25" dirty="0">
                <a:latin typeface="Calibri"/>
                <a:cs typeface="Calibri"/>
              </a:rPr>
              <a:t>the </a:t>
            </a:r>
            <a:r>
              <a:rPr sz="2800" dirty="0">
                <a:latin typeface="Calibri"/>
                <a:cs typeface="Calibri"/>
              </a:rPr>
              <a:t>longest</a:t>
            </a:r>
            <a:r>
              <a:rPr sz="2800" spc="-70" dirty="0">
                <a:latin typeface="Calibri"/>
                <a:cs typeface="Calibri"/>
              </a:rPr>
              <a:t> </a:t>
            </a:r>
            <a:r>
              <a:rPr sz="2800" dirty="0">
                <a:latin typeface="Calibri"/>
                <a:cs typeface="Calibri"/>
              </a:rPr>
              <a:t>diameter</a:t>
            </a:r>
            <a:r>
              <a:rPr sz="2800" spc="-85" dirty="0">
                <a:latin typeface="Calibri"/>
                <a:cs typeface="Calibri"/>
              </a:rPr>
              <a:t> </a:t>
            </a:r>
            <a:r>
              <a:rPr sz="2800" dirty="0">
                <a:latin typeface="Calibri"/>
                <a:cs typeface="Calibri"/>
              </a:rPr>
              <a:t>and</a:t>
            </a:r>
            <a:r>
              <a:rPr sz="2800" spc="-55" dirty="0">
                <a:latin typeface="Calibri"/>
                <a:cs typeface="Calibri"/>
              </a:rPr>
              <a:t> </a:t>
            </a:r>
            <a:r>
              <a:rPr sz="2800" dirty="0">
                <a:latin typeface="Calibri"/>
                <a:cs typeface="Calibri"/>
              </a:rPr>
              <a:t>minor</a:t>
            </a:r>
            <a:r>
              <a:rPr sz="2800" spc="-65" dirty="0">
                <a:latin typeface="Calibri"/>
                <a:cs typeface="Calibri"/>
              </a:rPr>
              <a:t> </a:t>
            </a:r>
            <a:r>
              <a:rPr sz="2800" dirty="0">
                <a:latin typeface="Calibri"/>
                <a:cs typeface="Calibri"/>
              </a:rPr>
              <a:t>axis</a:t>
            </a:r>
            <a:r>
              <a:rPr sz="2800" spc="-85" dirty="0">
                <a:latin typeface="Calibri"/>
                <a:cs typeface="Calibri"/>
              </a:rPr>
              <a:t> </a:t>
            </a:r>
            <a:r>
              <a:rPr sz="2800" dirty="0">
                <a:latin typeface="Calibri"/>
                <a:cs typeface="Calibri"/>
              </a:rPr>
              <a:t>is</a:t>
            </a:r>
            <a:r>
              <a:rPr sz="2800" spc="-65" dirty="0">
                <a:latin typeface="Calibri"/>
                <a:cs typeface="Calibri"/>
              </a:rPr>
              <a:t> </a:t>
            </a:r>
            <a:r>
              <a:rPr sz="2800" dirty="0">
                <a:latin typeface="Calibri"/>
                <a:cs typeface="Calibri"/>
              </a:rPr>
              <a:t>the</a:t>
            </a:r>
            <a:r>
              <a:rPr sz="2800" spc="-80" dirty="0">
                <a:latin typeface="Calibri"/>
                <a:cs typeface="Calibri"/>
              </a:rPr>
              <a:t> </a:t>
            </a:r>
            <a:r>
              <a:rPr sz="2800" dirty="0">
                <a:latin typeface="Calibri"/>
                <a:cs typeface="Calibri"/>
              </a:rPr>
              <a:t>shortest</a:t>
            </a:r>
            <a:r>
              <a:rPr sz="2800" spc="-50" dirty="0">
                <a:latin typeface="Calibri"/>
                <a:cs typeface="Calibri"/>
              </a:rPr>
              <a:t> </a:t>
            </a:r>
            <a:r>
              <a:rPr sz="2800" spc="-10" dirty="0">
                <a:latin typeface="Calibri"/>
                <a:cs typeface="Calibri"/>
              </a:rPr>
              <a:t>diameter.</a:t>
            </a:r>
            <a:endParaRPr sz="2800">
              <a:latin typeface="Calibri"/>
              <a:cs typeface="Calibri"/>
            </a:endParaRPr>
          </a:p>
          <a:p>
            <a:pPr marL="241300" marR="6985" indent="-228600" algn="just">
              <a:lnSpc>
                <a:spcPts val="3030"/>
              </a:lnSpc>
              <a:spcBef>
                <a:spcPts val="1000"/>
              </a:spcBef>
              <a:buFont typeface="Microsoft Sans Serif"/>
              <a:buChar char="•"/>
              <a:tabLst>
                <a:tab pos="241300" algn="l"/>
              </a:tabLst>
            </a:pPr>
            <a:r>
              <a:rPr sz="2800" dirty="0">
                <a:latin typeface="Calibri"/>
                <a:cs typeface="Calibri"/>
              </a:rPr>
              <a:t>Unlike</a:t>
            </a:r>
            <a:r>
              <a:rPr sz="2800" spc="375" dirty="0">
                <a:latin typeface="Calibri"/>
                <a:cs typeface="Calibri"/>
              </a:rPr>
              <a:t> </a:t>
            </a:r>
            <a:r>
              <a:rPr sz="2800" dirty="0">
                <a:latin typeface="Calibri"/>
                <a:cs typeface="Calibri"/>
              </a:rPr>
              <a:t>circle,</a:t>
            </a:r>
            <a:r>
              <a:rPr sz="2800" spc="370" dirty="0">
                <a:latin typeface="Calibri"/>
                <a:cs typeface="Calibri"/>
              </a:rPr>
              <a:t> </a:t>
            </a:r>
            <a:r>
              <a:rPr sz="2800" dirty="0">
                <a:latin typeface="Calibri"/>
                <a:cs typeface="Calibri"/>
              </a:rPr>
              <a:t>the</a:t>
            </a:r>
            <a:r>
              <a:rPr sz="2800" spc="365" dirty="0">
                <a:latin typeface="Calibri"/>
                <a:cs typeface="Calibri"/>
              </a:rPr>
              <a:t> </a:t>
            </a:r>
            <a:r>
              <a:rPr sz="2800" dirty="0">
                <a:latin typeface="Calibri"/>
                <a:cs typeface="Calibri"/>
              </a:rPr>
              <a:t>ellipse</a:t>
            </a:r>
            <a:r>
              <a:rPr sz="2800" spc="390" dirty="0">
                <a:latin typeface="Calibri"/>
                <a:cs typeface="Calibri"/>
              </a:rPr>
              <a:t> </a:t>
            </a:r>
            <a:r>
              <a:rPr sz="2800" dirty="0">
                <a:latin typeface="Calibri"/>
                <a:cs typeface="Calibri"/>
              </a:rPr>
              <a:t>has</a:t>
            </a:r>
            <a:r>
              <a:rPr sz="2800" spc="370" dirty="0">
                <a:latin typeface="Calibri"/>
                <a:cs typeface="Calibri"/>
              </a:rPr>
              <a:t> </a:t>
            </a:r>
            <a:r>
              <a:rPr sz="2800" spc="-30" dirty="0">
                <a:latin typeface="Calibri"/>
                <a:cs typeface="Calibri"/>
              </a:rPr>
              <a:t>four-</a:t>
            </a:r>
            <a:r>
              <a:rPr sz="2800" dirty="0">
                <a:latin typeface="Calibri"/>
                <a:cs typeface="Calibri"/>
              </a:rPr>
              <a:t>way</a:t>
            </a:r>
            <a:r>
              <a:rPr sz="2800" spc="370" dirty="0">
                <a:latin typeface="Calibri"/>
                <a:cs typeface="Calibri"/>
              </a:rPr>
              <a:t> </a:t>
            </a:r>
            <a:r>
              <a:rPr sz="2800" dirty="0">
                <a:latin typeface="Calibri"/>
                <a:cs typeface="Calibri"/>
              </a:rPr>
              <a:t>symmetry</a:t>
            </a:r>
            <a:r>
              <a:rPr sz="2800" spc="385" dirty="0">
                <a:latin typeface="Calibri"/>
                <a:cs typeface="Calibri"/>
              </a:rPr>
              <a:t> </a:t>
            </a:r>
            <a:r>
              <a:rPr sz="2800" dirty="0">
                <a:latin typeface="Calibri"/>
                <a:cs typeface="Calibri"/>
              </a:rPr>
              <a:t>property</a:t>
            </a:r>
            <a:r>
              <a:rPr sz="2800" spc="385" dirty="0">
                <a:latin typeface="Calibri"/>
                <a:cs typeface="Calibri"/>
              </a:rPr>
              <a:t> </a:t>
            </a:r>
            <a:r>
              <a:rPr sz="2800" dirty="0">
                <a:latin typeface="Calibri"/>
                <a:cs typeface="Calibri"/>
              </a:rPr>
              <a:t>which</a:t>
            </a:r>
            <a:r>
              <a:rPr sz="2800" spc="370" dirty="0">
                <a:latin typeface="Calibri"/>
                <a:cs typeface="Calibri"/>
              </a:rPr>
              <a:t> </a:t>
            </a:r>
            <a:r>
              <a:rPr sz="2800" dirty="0">
                <a:latin typeface="Calibri"/>
                <a:cs typeface="Calibri"/>
              </a:rPr>
              <a:t>means</a:t>
            </a:r>
            <a:r>
              <a:rPr sz="2800" spc="380" dirty="0">
                <a:latin typeface="Calibri"/>
                <a:cs typeface="Calibri"/>
              </a:rPr>
              <a:t> </a:t>
            </a:r>
            <a:r>
              <a:rPr sz="2800" spc="-20" dirty="0">
                <a:latin typeface="Calibri"/>
                <a:cs typeface="Calibri"/>
              </a:rPr>
              <a:t>that </a:t>
            </a:r>
            <a:r>
              <a:rPr sz="2800" dirty="0">
                <a:latin typeface="Calibri"/>
                <a:cs typeface="Calibri"/>
              </a:rPr>
              <a:t>only</a:t>
            </a:r>
            <a:r>
              <a:rPr sz="2800" spc="-70" dirty="0">
                <a:latin typeface="Calibri"/>
                <a:cs typeface="Calibri"/>
              </a:rPr>
              <a:t> </a:t>
            </a:r>
            <a:r>
              <a:rPr sz="2800" dirty="0">
                <a:latin typeface="Calibri"/>
                <a:cs typeface="Calibri"/>
              </a:rPr>
              <a:t>the</a:t>
            </a:r>
            <a:r>
              <a:rPr sz="2800" spc="-70" dirty="0">
                <a:latin typeface="Calibri"/>
                <a:cs typeface="Calibri"/>
              </a:rPr>
              <a:t> </a:t>
            </a:r>
            <a:r>
              <a:rPr sz="2800" spc="-10" dirty="0">
                <a:latin typeface="Calibri"/>
                <a:cs typeface="Calibri"/>
              </a:rPr>
              <a:t>quadrants</a:t>
            </a:r>
            <a:r>
              <a:rPr sz="2800" spc="-40" dirty="0">
                <a:latin typeface="Calibri"/>
                <a:cs typeface="Calibri"/>
              </a:rPr>
              <a:t> </a:t>
            </a:r>
            <a:r>
              <a:rPr sz="2800" dirty="0">
                <a:latin typeface="Calibri"/>
                <a:cs typeface="Calibri"/>
              </a:rPr>
              <a:t>are</a:t>
            </a:r>
            <a:r>
              <a:rPr sz="2800" spc="-80" dirty="0">
                <a:latin typeface="Calibri"/>
                <a:cs typeface="Calibri"/>
              </a:rPr>
              <a:t> </a:t>
            </a:r>
            <a:r>
              <a:rPr sz="2800" dirty="0">
                <a:latin typeface="Calibri"/>
                <a:cs typeface="Calibri"/>
              </a:rPr>
              <a:t>symmetric</a:t>
            </a:r>
            <a:r>
              <a:rPr sz="2800" spc="-50" dirty="0">
                <a:latin typeface="Calibri"/>
                <a:cs typeface="Calibri"/>
              </a:rPr>
              <a:t> </a:t>
            </a:r>
            <a:r>
              <a:rPr sz="2800" dirty="0">
                <a:latin typeface="Calibri"/>
                <a:cs typeface="Calibri"/>
              </a:rPr>
              <a:t>while</a:t>
            </a:r>
            <a:r>
              <a:rPr sz="2800" spc="-70" dirty="0">
                <a:latin typeface="Calibri"/>
                <a:cs typeface="Calibri"/>
              </a:rPr>
              <a:t> </a:t>
            </a:r>
            <a:r>
              <a:rPr sz="2800" dirty="0">
                <a:latin typeface="Calibri"/>
                <a:cs typeface="Calibri"/>
              </a:rPr>
              <a:t>the</a:t>
            </a:r>
            <a:r>
              <a:rPr sz="2800" spc="-70" dirty="0">
                <a:latin typeface="Calibri"/>
                <a:cs typeface="Calibri"/>
              </a:rPr>
              <a:t> </a:t>
            </a:r>
            <a:r>
              <a:rPr sz="2800" dirty="0">
                <a:latin typeface="Calibri"/>
                <a:cs typeface="Calibri"/>
              </a:rPr>
              <a:t>octants</a:t>
            </a:r>
            <a:r>
              <a:rPr sz="2800" spc="-65" dirty="0">
                <a:latin typeface="Calibri"/>
                <a:cs typeface="Calibri"/>
              </a:rPr>
              <a:t> </a:t>
            </a:r>
            <a:r>
              <a:rPr sz="2800" dirty="0">
                <a:latin typeface="Calibri"/>
                <a:cs typeface="Calibri"/>
              </a:rPr>
              <a:t>are</a:t>
            </a:r>
            <a:r>
              <a:rPr sz="2800" spc="-75" dirty="0">
                <a:latin typeface="Calibri"/>
                <a:cs typeface="Calibri"/>
              </a:rPr>
              <a:t> </a:t>
            </a:r>
            <a:r>
              <a:rPr sz="2800" spc="-20" dirty="0">
                <a:latin typeface="Calibri"/>
                <a:cs typeface="Calibri"/>
              </a:rPr>
              <a:t>not.</a:t>
            </a:r>
            <a:endParaRPr sz="2800">
              <a:latin typeface="Calibri"/>
              <a:cs typeface="Calibri"/>
            </a:endParaRPr>
          </a:p>
          <a:p>
            <a:pPr marL="241300" marR="8255" indent="-228600" algn="just">
              <a:lnSpc>
                <a:spcPts val="3020"/>
              </a:lnSpc>
              <a:spcBef>
                <a:spcPts val="1005"/>
              </a:spcBef>
              <a:buFont typeface="Microsoft Sans Serif"/>
              <a:buChar char="•"/>
              <a:tabLst>
                <a:tab pos="241300" algn="l"/>
              </a:tabLst>
            </a:pPr>
            <a:r>
              <a:rPr sz="2800" dirty="0">
                <a:latin typeface="Calibri"/>
                <a:cs typeface="Calibri"/>
              </a:rPr>
              <a:t>Here,</a:t>
            </a:r>
            <a:r>
              <a:rPr sz="2800" spc="335" dirty="0">
                <a:latin typeface="Calibri"/>
                <a:cs typeface="Calibri"/>
              </a:rPr>
              <a:t> </a:t>
            </a:r>
            <a:r>
              <a:rPr sz="2800" dirty="0">
                <a:latin typeface="Calibri"/>
                <a:cs typeface="Calibri"/>
              </a:rPr>
              <a:t>we</a:t>
            </a:r>
            <a:r>
              <a:rPr sz="2800" spc="340" dirty="0">
                <a:latin typeface="Calibri"/>
                <a:cs typeface="Calibri"/>
              </a:rPr>
              <a:t> </a:t>
            </a:r>
            <a:r>
              <a:rPr sz="2800" dirty="0">
                <a:latin typeface="Calibri"/>
                <a:cs typeface="Calibri"/>
              </a:rPr>
              <a:t>will</a:t>
            </a:r>
            <a:r>
              <a:rPr sz="2800" spc="335" dirty="0">
                <a:latin typeface="Calibri"/>
                <a:cs typeface="Calibri"/>
              </a:rPr>
              <a:t> </a:t>
            </a:r>
            <a:r>
              <a:rPr sz="2800" dirty="0">
                <a:latin typeface="Calibri"/>
                <a:cs typeface="Calibri"/>
              </a:rPr>
              <a:t>calculate</a:t>
            </a:r>
            <a:r>
              <a:rPr sz="2800" spc="340" dirty="0">
                <a:latin typeface="Calibri"/>
                <a:cs typeface="Calibri"/>
              </a:rPr>
              <a:t> </a:t>
            </a:r>
            <a:r>
              <a:rPr sz="2800" dirty="0">
                <a:latin typeface="Calibri"/>
                <a:cs typeface="Calibri"/>
              </a:rPr>
              <a:t>the</a:t>
            </a:r>
            <a:r>
              <a:rPr sz="2800" spc="335" dirty="0">
                <a:latin typeface="Calibri"/>
                <a:cs typeface="Calibri"/>
              </a:rPr>
              <a:t> </a:t>
            </a:r>
            <a:r>
              <a:rPr sz="2800" dirty="0">
                <a:latin typeface="Calibri"/>
                <a:cs typeface="Calibri"/>
              </a:rPr>
              <a:t>points</a:t>
            </a:r>
            <a:r>
              <a:rPr sz="2800" spc="350" dirty="0">
                <a:latin typeface="Calibri"/>
                <a:cs typeface="Calibri"/>
              </a:rPr>
              <a:t> </a:t>
            </a:r>
            <a:r>
              <a:rPr sz="2800" dirty="0">
                <a:latin typeface="Calibri"/>
                <a:cs typeface="Calibri"/>
              </a:rPr>
              <a:t>for</a:t>
            </a:r>
            <a:r>
              <a:rPr sz="2800" spc="350" dirty="0">
                <a:latin typeface="Calibri"/>
                <a:cs typeface="Calibri"/>
              </a:rPr>
              <a:t> </a:t>
            </a:r>
            <a:r>
              <a:rPr sz="2800" dirty="0">
                <a:latin typeface="Calibri"/>
                <a:cs typeface="Calibri"/>
              </a:rPr>
              <a:t>one</a:t>
            </a:r>
            <a:r>
              <a:rPr sz="2800" spc="345" dirty="0">
                <a:latin typeface="Calibri"/>
                <a:cs typeface="Calibri"/>
              </a:rPr>
              <a:t> </a:t>
            </a:r>
            <a:r>
              <a:rPr sz="2800" dirty="0">
                <a:latin typeface="Calibri"/>
                <a:cs typeface="Calibri"/>
              </a:rPr>
              <a:t>quadrant</a:t>
            </a:r>
            <a:r>
              <a:rPr sz="2800" spc="345" dirty="0">
                <a:latin typeface="Calibri"/>
                <a:cs typeface="Calibri"/>
              </a:rPr>
              <a:t> </a:t>
            </a:r>
            <a:r>
              <a:rPr sz="2800" dirty="0">
                <a:latin typeface="Calibri"/>
                <a:cs typeface="Calibri"/>
              </a:rPr>
              <a:t>while</a:t>
            </a:r>
            <a:r>
              <a:rPr sz="2800" spc="345" dirty="0">
                <a:latin typeface="Calibri"/>
                <a:cs typeface="Calibri"/>
              </a:rPr>
              <a:t> </a:t>
            </a:r>
            <a:r>
              <a:rPr sz="2800" dirty="0">
                <a:latin typeface="Calibri"/>
                <a:cs typeface="Calibri"/>
              </a:rPr>
              <a:t>the</a:t>
            </a:r>
            <a:r>
              <a:rPr sz="2800" spc="345" dirty="0">
                <a:latin typeface="Calibri"/>
                <a:cs typeface="Calibri"/>
              </a:rPr>
              <a:t> </a:t>
            </a:r>
            <a:r>
              <a:rPr sz="2800" dirty="0">
                <a:latin typeface="Calibri"/>
                <a:cs typeface="Calibri"/>
              </a:rPr>
              <a:t>points</a:t>
            </a:r>
            <a:r>
              <a:rPr sz="2800" spc="350" dirty="0">
                <a:latin typeface="Calibri"/>
                <a:cs typeface="Calibri"/>
              </a:rPr>
              <a:t> </a:t>
            </a:r>
            <a:r>
              <a:rPr sz="2800" dirty="0">
                <a:latin typeface="Calibri"/>
                <a:cs typeface="Calibri"/>
              </a:rPr>
              <a:t>for</a:t>
            </a:r>
            <a:r>
              <a:rPr sz="2800" spc="340" dirty="0">
                <a:latin typeface="Calibri"/>
                <a:cs typeface="Calibri"/>
              </a:rPr>
              <a:t> </a:t>
            </a:r>
            <a:r>
              <a:rPr sz="2800" spc="-25" dirty="0">
                <a:latin typeface="Calibri"/>
                <a:cs typeface="Calibri"/>
              </a:rPr>
              <a:t>the </a:t>
            </a:r>
            <a:r>
              <a:rPr sz="2800" spc="-10" dirty="0">
                <a:latin typeface="Calibri"/>
                <a:cs typeface="Calibri"/>
              </a:rPr>
              <a:t>remaining</a:t>
            </a:r>
            <a:r>
              <a:rPr sz="2800" spc="-55" dirty="0">
                <a:latin typeface="Calibri"/>
                <a:cs typeface="Calibri"/>
              </a:rPr>
              <a:t> </a:t>
            </a:r>
            <a:r>
              <a:rPr sz="2800" dirty="0">
                <a:latin typeface="Calibri"/>
                <a:cs typeface="Calibri"/>
              </a:rPr>
              <a:t>three</a:t>
            </a:r>
            <a:r>
              <a:rPr sz="2800" spc="-75" dirty="0">
                <a:latin typeface="Calibri"/>
                <a:cs typeface="Calibri"/>
              </a:rPr>
              <a:t> </a:t>
            </a:r>
            <a:r>
              <a:rPr sz="2800" dirty="0">
                <a:latin typeface="Calibri"/>
                <a:cs typeface="Calibri"/>
              </a:rPr>
              <a:t>can</a:t>
            </a:r>
            <a:r>
              <a:rPr sz="2800" spc="-75" dirty="0">
                <a:latin typeface="Calibri"/>
                <a:cs typeface="Calibri"/>
              </a:rPr>
              <a:t> </a:t>
            </a:r>
            <a:r>
              <a:rPr sz="2800" dirty="0">
                <a:latin typeface="Calibri"/>
                <a:cs typeface="Calibri"/>
              </a:rPr>
              <a:t>be</a:t>
            </a:r>
            <a:r>
              <a:rPr sz="2800" spc="-75" dirty="0">
                <a:latin typeface="Calibri"/>
                <a:cs typeface="Calibri"/>
              </a:rPr>
              <a:t> </a:t>
            </a:r>
            <a:r>
              <a:rPr sz="2800" dirty="0">
                <a:latin typeface="Calibri"/>
                <a:cs typeface="Calibri"/>
              </a:rPr>
              <a:t>calculated</a:t>
            </a:r>
            <a:r>
              <a:rPr sz="2800" spc="-80" dirty="0">
                <a:latin typeface="Calibri"/>
                <a:cs typeface="Calibri"/>
              </a:rPr>
              <a:t> </a:t>
            </a:r>
            <a:r>
              <a:rPr sz="2800" dirty="0">
                <a:latin typeface="Calibri"/>
                <a:cs typeface="Calibri"/>
              </a:rPr>
              <a:t>using</a:t>
            </a:r>
            <a:r>
              <a:rPr sz="2800" spc="-60" dirty="0">
                <a:latin typeface="Calibri"/>
                <a:cs typeface="Calibri"/>
              </a:rPr>
              <a:t> </a:t>
            </a:r>
            <a:r>
              <a:rPr sz="2800" dirty="0">
                <a:latin typeface="Calibri"/>
                <a:cs typeface="Calibri"/>
              </a:rPr>
              <a:t>the</a:t>
            </a:r>
            <a:r>
              <a:rPr sz="2800" spc="-80" dirty="0">
                <a:latin typeface="Calibri"/>
                <a:cs typeface="Calibri"/>
              </a:rPr>
              <a:t> </a:t>
            </a:r>
            <a:r>
              <a:rPr sz="2800" dirty="0">
                <a:latin typeface="Calibri"/>
                <a:cs typeface="Calibri"/>
              </a:rPr>
              <a:t>former</a:t>
            </a:r>
            <a:r>
              <a:rPr sz="2800" spc="-75" dirty="0">
                <a:latin typeface="Calibri"/>
                <a:cs typeface="Calibri"/>
              </a:rPr>
              <a:t> </a:t>
            </a:r>
            <a:r>
              <a:rPr sz="2800" spc="-10" dirty="0">
                <a:latin typeface="Calibri"/>
                <a:cs typeface="Calibri"/>
              </a:rPr>
              <a:t>points.</a:t>
            </a:r>
            <a:endParaRPr sz="2800">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75</a:t>
            </a:fld>
            <a:endParaRPr lang="en-US"/>
          </a:p>
        </p:txBody>
      </p:sp>
      <p:sp>
        <p:nvSpPr>
          <p:cNvPr id="5" name="TextBox 4"/>
          <p:cNvSpPr txBox="1"/>
          <p:nvPr/>
        </p:nvSpPr>
        <p:spPr>
          <a:xfrm>
            <a:off x="1210614" y="351674"/>
            <a:ext cx="6336406" cy="461665"/>
          </a:xfrm>
          <a:prstGeom prst="rect">
            <a:avLst/>
          </a:prstGeom>
          <a:noFill/>
        </p:spPr>
        <p:txBody>
          <a:bodyPr wrap="square" rtlCol="0">
            <a:spAutoFit/>
          </a:bodyPr>
          <a:lstStyle/>
          <a:p>
            <a:r>
              <a:rPr lang="en-US" sz="2400" b="1" dirty="0" smtClean="0"/>
              <a:t>Mid Point Ellipse Algorithm:</a:t>
            </a:r>
            <a:endParaRPr lang="en-US" sz="2400" b="1" dirty="0"/>
          </a:p>
        </p:txBody>
      </p:sp>
      <p:sp>
        <p:nvSpPr>
          <p:cNvPr id="8" name="TextBox 7"/>
          <p:cNvSpPr txBox="1"/>
          <p:nvPr/>
        </p:nvSpPr>
        <p:spPr>
          <a:xfrm>
            <a:off x="1210614" y="978794"/>
            <a:ext cx="10143186" cy="1200329"/>
          </a:xfrm>
          <a:prstGeom prst="rect">
            <a:avLst/>
          </a:prstGeom>
          <a:noFill/>
        </p:spPr>
        <p:txBody>
          <a:bodyPr wrap="square" rtlCol="0">
            <a:spAutoFit/>
          </a:bodyPr>
          <a:lstStyle/>
          <a:p>
            <a:r>
              <a:rPr lang="en-US" sz="2400" dirty="0" smtClean="0"/>
              <a:t>We define the equation of an ellipse as</a:t>
            </a:r>
          </a:p>
          <a:p>
            <a:r>
              <a:rPr lang="en-US" sz="2400" b="1" dirty="0" smtClean="0"/>
              <a:t>(x</a:t>
            </a:r>
            <a:r>
              <a:rPr lang="en-US" sz="2400" b="1" baseline="30000" dirty="0" smtClean="0"/>
              <a:t>2</a:t>
            </a:r>
            <a:r>
              <a:rPr lang="en-US" sz="2400" b="1" dirty="0" smtClean="0"/>
              <a:t>/r</a:t>
            </a:r>
            <a:r>
              <a:rPr lang="en-US" sz="2400" b="1" baseline="-25000" dirty="0" smtClean="0"/>
              <a:t>x</a:t>
            </a:r>
            <a:r>
              <a:rPr lang="en-US" sz="2400" b="1" baseline="30000" dirty="0" smtClean="0"/>
              <a:t>2</a:t>
            </a:r>
            <a:r>
              <a:rPr lang="en-US" sz="2400" b="1" dirty="0" smtClean="0"/>
              <a:t>)+(y</a:t>
            </a:r>
            <a:r>
              <a:rPr lang="en-US" sz="2400" b="1" baseline="30000" dirty="0" smtClean="0"/>
              <a:t>2</a:t>
            </a:r>
            <a:r>
              <a:rPr lang="en-US" sz="2400" b="1" dirty="0" smtClean="0"/>
              <a:t>/r</a:t>
            </a:r>
            <a:r>
              <a:rPr lang="en-US" sz="2400" b="1" baseline="-25000" dirty="0" smtClean="0"/>
              <a:t>y</a:t>
            </a:r>
            <a:r>
              <a:rPr lang="en-US" sz="2400" b="1" baseline="30000" dirty="0" smtClean="0"/>
              <a:t>2</a:t>
            </a:r>
            <a:r>
              <a:rPr lang="en-US" sz="2400" b="1" dirty="0" smtClean="0"/>
              <a:t>)=1 where r</a:t>
            </a:r>
            <a:r>
              <a:rPr lang="en-US" sz="2400" b="1" baseline="-25000" dirty="0" smtClean="0"/>
              <a:t>x</a:t>
            </a:r>
            <a:r>
              <a:rPr lang="en-US" sz="2400" b="1" dirty="0" smtClean="0"/>
              <a:t> and r</a:t>
            </a:r>
            <a:r>
              <a:rPr lang="en-US" sz="2400" b="1" baseline="-25000" dirty="0" smtClean="0"/>
              <a:t>y</a:t>
            </a:r>
            <a:r>
              <a:rPr lang="en-US" sz="2400" b="1" dirty="0" smtClean="0"/>
              <a:t> are major and minor axis respectively with center origin. We define the ellipse function as</a:t>
            </a:r>
            <a:endParaRPr lang="en-US" sz="2400" dirty="0"/>
          </a:p>
        </p:txBody>
      </p:sp>
      <p:pic>
        <p:nvPicPr>
          <p:cNvPr id="9" name="Picture 8"/>
          <p:cNvPicPr>
            <a:picLocks noChangeAspect="1"/>
          </p:cNvPicPr>
          <p:nvPr/>
        </p:nvPicPr>
        <p:blipFill rotWithShape="1">
          <a:blip r:embed="rId2" cstate="print"/>
          <a:srcRect l="26707" t="15977" r="14969" b="41240"/>
          <a:stretch/>
        </p:blipFill>
        <p:spPr>
          <a:xfrm>
            <a:off x="1411309" y="2113746"/>
            <a:ext cx="6818291" cy="2305854"/>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4114800" y="4800600"/>
            <a:ext cx="2466975" cy="7143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9144000" y="2667000"/>
            <a:ext cx="1828800" cy="1657350"/>
          </a:xfrm>
          <a:prstGeom prst="rect">
            <a:avLst/>
          </a:prstGeom>
          <a:noFill/>
          <a:ln w="9525">
            <a:noFill/>
            <a:miter lim="800000"/>
            <a:headEnd/>
            <a:tailEnd/>
          </a:ln>
          <a:effectLst/>
        </p:spPr>
      </p:pic>
    </p:spTree>
    <p:extLst>
      <p:ext uri="{BB962C8B-B14F-4D97-AF65-F5344CB8AC3E}">
        <p14:creationId xmlns="" xmlns:p14="http://schemas.microsoft.com/office/powerpoint/2010/main" val="40430974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76</a:t>
            </a:fld>
            <a:endParaRPr lang="en-US"/>
          </a:p>
        </p:txBody>
      </p:sp>
      <p:pic>
        <p:nvPicPr>
          <p:cNvPr id="5" name="Picture 4"/>
          <p:cNvPicPr>
            <a:picLocks noChangeAspect="1"/>
          </p:cNvPicPr>
          <p:nvPr/>
        </p:nvPicPr>
        <p:blipFill rotWithShape="1">
          <a:blip r:embed="rId2" cstate="print"/>
          <a:srcRect l="26210" t="34463" r="16906" b="34889"/>
          <a:stretch/>
        </p:blipFill>
        <p:spPr>
          <a:xfrm>
            <a:off x="838200" y="425002"/>
            <a:ext cx="8915400" cy="2241998"/>
          </a:xfrm>
          <a:prstGeom prst="rect">
            <a:avLst/>
          </a:prstGeom>
        </p:spPr>
      </p:pic>
      <p:pic>
        <p:nvPicPr>
          <p:cNvPr id="2051" name="Picture 3"/>
          <p:cNvPicPr>
            <a:picLocks noChangeAspect="1" noChangeArrowheads="1"/>
          </p:cNvPicPr>
          <p:nvPr/>
        </p:nvPicPr>
        <p:blipFill>
          <a:blip r:embed="rId3"/>
          <a:srcRect/>
          <a:stretch>
            <a:fillRect/>
          </a:stretch>
        </p:blipFill>
        <p:spPr bwMode="auto">
          <a:xfrm>
            <a:off x="1676400" y="2743200"/>
            <a:ext cx="6429375" cy="1943100"/>
          </a:xfrm>
          <a:prstGeom prst="rect">
            <a:avLst/>
          </a:prstGeom>
          <a:noFill/>
          <a:ln w="9525">
            <a:noFill/>
            <a:miter lim="800000"/>
            <a:headEnd/>
            <a:tailEnd/>
          </a:ln>
          <a:effectLst/>
        </p:spPr>
      </p:pic>
    </p:spTree>
    <p:extLst>
      <p:ext uri="{BB962C8B-B14F-4D97-AF65-F5344CB8AC3E}">
        <p14:creationId xmlns="" xmlns:p14="http://schemas.microsoft.com/office/powerpoint/2010/main" val="23514622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77</a:t>
            </a:fld>
            <a:endParaRPr lang="en-US"/>
          </a:p>
        </p:txBody>
      </p:sp>
      <p:sp>
        <p:nvSpPr>
          <p:cNvPr id="4" name="TextBox 3"/>
          <p:cNvSpPr txBox="1"/>
          <p:nvPr/>
        </p:nvSpPr>
        <p:spPr>
          <a:xfrm>
            <a:off x="489397" y="360609"/>
            <a:ext cx="6130343" cy="4031873"/>
          </a:xfrm>
          <a:prstGeom prst="rect">
            <a:avLst/>
          </a:prstGeom>
          <a:noFill/>
        </p:spPr>
        <p:txBody>
          <a:bodyPr wrap="square" rtlCol="0">
            <a:spAutoFit/>
          </a:bodyPr>
          <a:lstStyle/>
          <a:p>
            <a:pPr fontAlgn="base"/>
            <a:r>
              <a:rPr lang="en-US" b="1" u="sng" dirty="0" smtClean="0"/>
              <a:t>Region 1</a:t>
            </a:r>
          </a:p>
          <a:p>
            <a:pPr algn="just" fontAlgn="base"/>
            <a:r>
              <a:rPr lang="en-US" sz="2000" dirty="0" smtClean="0"/>
              <a:t> Suppose </a:t>
            </a:r>
            <a:r>
              <a:rPr lang="en-US" sz="2000" dirty="0"/>
              <a:t>we have just plotted (</a:t>
            </a:r>
            <a:r>
              <a:rPr lang="en-US" sz="2000" dirty="0" err="1"/>
              <a:t>x</a:t>
            </a:r>
            <a:r>
              <a:rPr lang="en-US" sz="2000" baseline="-25000" dirty="0" err="1"/>
              <a:t>k</a:t>
            </a:r>
            <a:r>
              <a:rPr lang="en-US" sz="2000" dirty="0" err="1"/>
              <a:t>,y</a:t>
            </a:r>
            <a:r>
              <a:rPr lang="en-US" sz="2000" baseline="-25000" dirty="0" err="1"/>
              <a:t>k</a:t>
            </a:r>
            <a:r>
              <a:rPr lang="en-US" sz="2000" dirty="0" smtClean="0"/>
              <a:t>). Now </a:t>
            </a:r>
            <a:r>
              <a:rPr lang="en-US" sz="2000" dirty="0"/>
              <a:t>the next </a:t>
            </a:r>
            <a:r>
              <a:rPr lang="en-US" sz="2000" dirty="0" smtClean="0"/>
              <a:t>pixel </a:t>
            </a:r>
            <a:r>
              <a:rPr lang="en-US" sz="2000" dirty="0"/>
              <a:t>to be plotted will be either (x</a:t>
            </a:r>
            <a:r>
              <a:rPr lang="en-US" sz="2000" baseline="-25000" dirty="0"/>
              <a:t>k</a:t>
            </a:r>
            <a:r>
              <a:rPr lang="en-US" sz="2000" dirty="0"/>
              <a:t>+1,y</a:t>
            </a:r>
            <a:r>
              <a:rPr lang="en-US" sz="2000" baseline="-25000" dirty="0"/>
              <a:t>k</a:t>
            </a:r>
            <a:r>
              <a:rPr lang="en-US" sz="2000" dirty="0"/>
              <a:t>) or (x</a:t>
            </a:r>
            <a:r>
              <a:rPr lang="en-US" sz="2000" baseline="-25000" dirty="0"/>
              <a:t>k</a:t>
            </a:r>
            <a:r>
              <a:rPr lang="en-US" sz="2000" dirty="0"/>
              <a:t>+1,y</a:t>
            </a:r>
            <a:r>
              <a:rPr lang="en-US" sz="2000" baseline="-25000" dirty="0"/>
              <a:t>k</a:t>
            </a:r>
            <a:r>
              <a:rPr lang="en-US" sz="2000" dirty="0"/>
              <a:t>-1</a:t>
            </a:r>
            <a:r>
              <a:rPr lang="en-US" sz="2000" dirty="0" smtClean="0"/>
              <a:t>).We decide </a:t>
            </a:r>
            <a:r>
              <a:rPr lang="en-US" sz="2000" dirty="0"/>
              <a:t>on the basis of mid point of these which is (x</a:t>
            </a:r>
            <a:r>
              <a:rPr lang="en-US" sz="2000" baseline="-25000" dirty="0"/>
              <a:t>k</a:t>
            </a:r>
            <a:r>
              <a:rPr lang="en-US" sz="2000" dirty="0"/>
              <a:t>+1,y</a:t>
            </a:r>
            <a:r>
              <a:rPr lang="en-US" sz="2000" baseline="-25000" dirty="0"/>
              <a:t>k</a:t>
            </a:r>
            <a:r>
              <a:rPr lang="en-US" sz="2000" dirty="0"/>
              <a:t>-1/2).</a:t>
            </a:r>
          </a:p>
          <a:p>
            <a:pPr algn="just" fontAlgn="base"/>
            <a:endParaRPr lang="en-US" sz="2000" dirty="0" smtClean="0"/>
          </a:p>
          <a:p>
            <a:pPr algn="just" fontAlgn="base"/>
            <a:r>
              <a:rPr lang="en-US" sz="2000" dirty="0" smtClean="0"/>
              <a:t>So </a:t>
            </a:r>
            <a:r>
              <a:rPr lang="en-US" sz="2000" dirty="0"/>
              <a:t>we will put this point in ellipse function </a:t>
            </a:r>
            <a:r>
              <a:rPr lang="en-US" sz="2000" dirty="0" err="1"/>
              <a:t>f</a:t>
            </a:r>
            <a:r>
              <a:rPr lang="en-US" sz="2000" baseline="-25000" dirty="0" err="1"/>
              <a:t>ellipse</a:t>
            </a:r>
            <a:r>
              <a:rPr lang="en-US" sz="2000" dirty="0"/>
              <a:t> and check if it </a:t>
            </a:r>
            <a:r>
              <a:rPr lang="en-US" sz="2000" dirty="0" smtClean="0"/>
              <a:t>is less </a:t>
            </a:r>
            <a:r>
              <a:rPr lang="en-US" sz="2000" dirty="0"/>
              <a:t>than zero that means this midpoint is inside the ellipse </a:t>
            </a:r>
            <a:r>
              <a:rPr lang="en-US" sz="2000" dirty="0" smtClean="0"/>
              <a:t>so that next pixel is (x</a:t>
            </a:r>
            <a:r>
              <a:rPr lang="en-US" sz="2000" baseline="-25000" dirty="0" smtClean="0"/>
              <a:t>k</a:t>
            </a:r>
            <a:r>
              <a:rPr lang="en-US" sz="2000" dirty="0" smtClean="0"/>
              <a:t>+1,y</a:t>
            </a:r>
            <a:r>
              <a:rPr lang="en-US" sz="2000" baseline="-25000" dirty="0" smtClean="0"/>
              <a:t>k</a:t>
            </a:r>
            <a:r>
              <a:rPr lang="en-US" sz="2000" dirty="0" smtClean="0"/>
              <a:t>)</a:t>
            </a:r>
          </a:p>
          <a:p>
            <a:pPr algn="just" fontAlgn="base"/>
            <a:r>
              <a:rPr lang="en-US" sz="2000" dirty="0" smtClean="0"/>
              <a:t>or </a:t>
            </a:r>
            <a:r>
              <a:rPr lang="en-US" sz="2000" dirty="0"/>
              <a:t>greater than zero then this midpoint is outside the ellipse and if this midpoint is </a:t>
            </a:r>
            <a:r>
              <a:rPr lang="en-US" sz="2000" dirty="0" smtClean="0"/>
              <a:t>outside so that the next pixel is (x</a:t>
            </a:r>
            <a:r>
              <a:rPr lang="en-US" sz="2000" baseline="-25000" dirty="0" smtClean="0"/>
              <a:t>k</a:t>
            </a:r>
            <a:r>
              <a:rPr lang="en-US" sz="2000" dirty="0" smtClean="0"/>
              <a:t>+1,y</a:t>
            </a:r>
            <a:r>
              <a:rPr lang="en-US" sz="2000" baseline="-25000" dirty="0" smtClean="0"/>
              <a:t>k</a:t>
            </a:r>
            <a:r>
              <a:rPr lang="en-US" sz="2000" dirty="0"/>
              <a:t> </a:t>
            </a:r>
            <a:r>
              <a:rPr lang="en-US" sz="2000" dirty="0" smtClean="0"/>
              <a:t>-1).</a:t>
            </a:r>
            <a:endParaRPr lang="en-US" sz="2000" dirty="0"/>
          </a:p>
          <a:p>
            <a:endParaRPr lang="en-US" dirty="0"/>
          </a:p>
        </p:txBody>
      </p:sp>
      <p:pic>
        <p:nvPicPr>
          <p:cNvPr id="5" name="Picture 4"/>
          <p:cNvPicPr>
            <a:picLocks noChangeAspect="1"/>
          </p:cNvPicPr>
          <p:nvPr/>
        </p:nvPicPr>
        <p:blipFill rotWithShape="1">
          <a:blip r:embed="rId2" cstate="print">
            <a:extLst>
              <a:ext uri="{28A0092B-C50C-407E-A947-70E740481C1C}">
                <a14:useLocalDpi xmlns="" xmlns:a14="http://schemas.microsoft.com/office/drawing/2010/main" val="0"/>
              </a:ext>
            </a:extLst>
          </a:blip>
          <a:srcRect r="68758" b="33425"/>
          <a:stretch/>
        </p:blipFill>
        <p:spPr>
          <a:xfrm>
            <a:off x="6619741" y="861243"/>
            <a:ext cx="4069724" cy="3839015"/>
          </a:xfrm>
          <a:prstGeom prst="rect">
            <a:avLst/>
          </a:prstGeom>
        </p:spPr>
      </p:pic>
    </p:spTree>
    <p:extLst>
      <p:ext uri="{BB962C8B-B14F-4D97-AF65-F5344CB8AC3E}">
        <p14:creationId xmlns="" xmlns:p14="http://schemas.microsoft.com/office/powerpoint/2010/main" val="15355262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78</a:t>
            </a:fld>
            <a:endParaRPr lang="en-US"/>
          </a:p>
        </p:txBody>
      </p:sp>
      <p:sp>
        <p:nvSpPr>
          <p:cNvPr id="4" name="Rectangle 3"/>
          <p:cNvSpPr/>
          <p:nvPr/>
        </p:nvSpPr>
        <p:spPr>
          <a:xfrm>
            <a:off x="1094703" y="516356"/>
            <a:ext cx="10032643" cy="5724644"/>
          </a:xfrm>
          <a:prstGeom prst="rect">
            <a:avLst/>
          </a:prstGeom>
          <a:ln w="3175">
            <a:solidFill>
              <a:schemeClr val="tx1"/>
            </a:solidFill>
          </a:ln>
        </p:spPr>
        <p:txBody>
          <a:bodyPr wrap="square">
            <a:spAutoFit/>
          </a:bodyPr>
          <a:lstStyle/>
          <a:p>
            <a:pPr fontAlgn="base"/>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 </a:t>
            </a:r>
            <a:r>
              <a:rPr lang="en-US" b="1" dirty="0" err="1">
                <a:solidFill>
                  <a:srgbClr val="0C0C0C"/>
                </a:solidFill>
                <a:latin typeface="Arial" panose="020B0604020202020204" pitchFamily="34" charset="0"/>
              </a:rPr>
              <a:t>f</a:t>
            </a:r>
            <a:r>
              <a:rPr lang="en-US" b="1" baseline="-25000" dirty="0" err="1">
                <a:solidFill>
                  <a:srgbClr val="0C0C0C"/>
                </a:solidFill>
                <a:latin typeface="Arial" panose="020B0604020202020204" pitchFamily="34" charset="0"/>
              </a:rPr>
              <a:t>ellipse</a:t>
            </a:r>
            <a:r>
              <a:rPr lang="en-US" b="1" dirty="0">
                <a:solidFill>
                  <a:srgbClr val="0C0C0C"/>
                </a:solidFill>
                <a:latin typeface="Arial" panose="020B0604020202020204" pitchFamily="34" charset="0"/>
              </a:rPr>
              <a:t>(</a:t>
            </a:r>
            <a:r>
              <a:rPr lang="en-US" b="1" dirty="0" err="1">
                <a:solidFill>
                  <a:srgbClr val="0C0C0C"/>
                </a:solidFill>
                <a:latin typeface="Arial" panose="020B0604020202020204" pitchFamily="34" charset="0"/>
              </a:rPr>
              <a:t>x</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+ 1, </a:t>
            </a:r>
            <a:r>
              <a:rPr lang="en-US" b="1" dirty="0" err="1">
                <a:solidFill>
                  <a:srgbClr val="0C0C0C"/>
                </a:solidFill>
                <a:latin typeface="Arial" panose="020B0604020202020204" pitchFamily="34" charset="0"/>
              </a:rPr>
              <a:t>y</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a:t>
            </a:r>
            <a:r>
              <a:rPr lang="en-US" b="1" dirty="0" smtClean="0">
                <a:solidFill>
                  <a:srgbClr val="0C0C0C"/>
                </a:solidFill>
                <a:latin typeface="Arial" panose="020B0604020202020204" pitchFamily="34" charset="0"/>
              </a:rPr>
              <a:t>1/2)</a:t>
            </a:r>
          </a:p>
          <a:p>
            <a:pPr fontAlgn="base"/>
            <a:endParaRPr lang="en-US" dirty="0" smtClean="0">
              <a:solidFill>
                <a:srgbClr val="0C0C0C"/>
              </a:solidFill>
              <a:latin typeface="Arial" panose="020B0604020202020204" pitchFamily="34" charset="0"/>
            </a:endParaRPr>
          </a:p>
          <a:p>
            <a:pPr fontAlgn="base"/>
            <a:r>
              <a:rPr lang="en-US" b="1" dirty="0" err="1" smtClean="0">
                <a:solidFill>
                  <a:srgbClr val="0C0C0C"/>
                </a:solidFill>
                <a:latin typeface="Arial" panose="020B0604020202020204" pitchFamily="34" charset="0"/>
              </a:rPr>
              <a:t>p</a:t>
            </a:r>
            <a:r>
              <a:rPr lang="en-US" b="1" baseline="-25000" dirty="0" err="1" smtClean="0">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a:t>
            </a:r>
            <a:r>
              <a:rPr lang="en-US" b="1" dirty="0" err="1">
                <a:solidFill>
                  <a:srgbClr val="0C0C0C"/>
                </a:solidFill>
                <a:latin typeface="Arial" panose="020B0604020202020204" pitchFamily="34" charset="0"/>
              </a:rPr>
              <a:t>x</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+ 1)</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a:t>
            </a:r>
            <a:r>
              <a:rPr lang="en-US" b="1" dirty="0" err="1">
                <a:solidFill>
                  <a:srgbClr val="0C0C0C"/>
                </a:solidFill>
                <a:latin typeface="Arial" panose="020B0604020202020204" pitchFamily="34" charset="0"/>
              </a:rPr>
              <a:t>y</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1/2)</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endParaRPr lang="en-US" dirty="0" smtClean="0">
              <a:solidFill>
                <a:srgbClr val="030477"/>
              </a:solidFill>
              <a:latin typeface="Arial" panose="020B0604020202020204" pitchFamily="34" charset="0"/>
            </a:endParaRPr>
          </a:p>
          <a:p>
            <a:pPr fontAlgn="base"/>
            <a:r>
              <a:rPr lang="en-US" dirty="0" smtClean="0">
                <a:latin typeface="Arial" panose="020B0604020202020204" pitchFamily="34" charset="0"/>
              </a:rPr>
              <a:t>The successive decision parameter is obtained as </a:t>
            </a:r>
            <a:endParaRPr lang="en-US" dirty="0">
              <a:latin typeface="Arial" panose="020B0604020202020204" pitchFamily="34" charset="0"/>
            </a:endParaRPr>
          </a:p>
          <a:p>
            <a:pPr fontAlgn="base"/>
            <a:endParaRPr lang="en-US" b="1" dirty="0" smtClean="0">
              <a:solidFill>
                <a:srgbClr val="0C0C0C"/>
              </a:solidFill>
              <a:latin typeface="Arial" panose="020B0604020202020204" pitchFamily="34" charset="0"/>
            </a:endParaRPr>
          </a:p>
          <a:p>
            <a:pPr fontAlgn="base"/>
            <a:r>
              <a:rPr lang="en-US" b="1" dirty="0" err="1" smtClean="0">
                <a:solidFill>
                  <a:srgbClr val="0C0C0C"/>
                </a:solidFill>
                <a:latin typeface="Arial" panose="020B0604020202020204" pitchFamily="34" charset="0"/>
              </a:rPr>
              <a:t>p</a:t>
            </a:r>
            <a:r>
              <a:rPr lang="en-US" b="1" baseline="-25000" dirty="0" err="1" smtClean="0">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+ 1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a:t>
            </a:r>
            <a:r>
              <a:rPr lang="en-US" b="1" dirty="0" err="1">
                <a:solidFill>
                  <a:srgbClr val="0C0C0C"/>
                </a:solidFill>
                <a:latin typeface="Arial" panose="020B0604020202020204" pitchFamily="34" charset="0"/>
              </a:rPr>
              <a:t>x</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+ 1) + 1]</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[y</a:t>
            </a:r>
            <a:r>
              <a:rPr lang="en-US" b="1" baseline="-25000" dirty="0">
                <a:solidFill>
                  <a:srgbClr val="0C0C0C"/>
                </a:solidFill>
                <a:latin typeface="Arial" panose="020B0604020202020204" pitchFamily="34" charset="0"/>
              </a:rPr>
              <a:t>k+1 </a:t>
            </a:r>
            <a:r>
              <a:rPr lang="en-US" b="1" dirty="0">
                <a:solidFill>
                  <a:srgbClr val="0C0C0C"/>
                </a:solidFill>
                <a:latin typeface="Arial" panose="020B0604020202020204" pitchFamily="34" charset="0"/>
              </a:rPr>
              <a:t>– 1/2]</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endParaRPr lang="en-US" dirty="0" smtClean="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Now,</a:t>
            </a:r>
            <a:endParaRPr lang="en-US" dirty="0">
              <a:solidFill>
                <a:srgbClr val="0C0C0C"/>
              </a:solidFill>
              <a:latin typeface="Arial" panose="020B0604020202020204" pitchFamily="34" charset="0"/>
            </a:endParaRPr>
          </a:p>
          <a:p>
            <a:pPr fontAlgn="base"/>
            <a:endParaRPr lang="en-US" dirty="0" smtClean="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p</a:t>
            </a:r>
            <a:r>
              <a:rPr lang="en-US" baseline="-25000" dirty="0" smtClean="0">
                <a:solidFill>
                  <a:srgbClr val="0C0C0C"/>
                </a:solidFill>
                <a:latin typeface="Arial" panose="020B0604020202020204" pitchFamily="34" charset="0"/>
              </a:rPr>
              <a:t>k+1</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p>
          <a:p>
            <a:pPr fontAlgn="base"/>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+ 2(</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+ 1} +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endParaRPr lang="en-US" dirty="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p</a:t>
            </a:r>
            <a:r>
              <a:rPr lang="en-US" baseline="-25000" dirty="0" smtClean="0">
                <a:solidFill>
                  <a:srgbClr val="0C0C0C"/>
                </a:solidFill>
                <a:latin typeface="Arial" panose="020B0604020202020204" pitchFamily="34" charset="0"/>
              </a:rPr>
              <a:t>k+1</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2r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endParaRPr lang="en-US" baseline="30000" dirty="0" smtClean="0">
              <a:solidFill>
                <a:srgbClr val="0C0C0C"/>
              </a:solidFill>
              <a:latin typeface="Arial" panose="020B0604020202020204" pitchFamily="34" charset="0"/>
            </a:endParaRP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So, 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+ 2r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smtClean="0">
                <a:solidFill>
                  <a:srgbClr val="0C0C0C"/>
                </a:solidFill>
                <a:latin typeface="Arial" panose="020B0604020202020204" pitchFamily="34" charset="0"/>
              </a:rPr>
              <a:t>}</a:t>
            </a:r>
          </a:p>
          <a:p>
            <a:pPr fontAlgn="base"/>
            <a:endParaRPr lang="en-US" dirty="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      </a:t>
            </a:r>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+ 2r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+ 1/4 – 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(y</a:t>
            </a:r>
            <a:r>
              <a:rPr lang="en-US" baseline="-25000" dirty="0">
                <a:solidFill>
                  <a:srgbClr val="0C0C0C"/>
                </a:solidFill>
                <a:latin typeface="Arial" panose="020B0604020202020204" pitchFamily="34" charset="0"/>
              </a:rPr>
              <a:t>k</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+ 1/4 –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dirty="0" smtClean="0">
                <a:solidFill>
                  <a:srgbClr val="0C0C0C"/>
                </a:solidFill>
                <a:latin typeface="Arial" panose="020B0604020202020204" pitchFamily="34" charset="0"/>
              </a:rPr>
              <a:t>)}</a:t>
            </a:r>
          </a:p>
          <a:p>
            <a:pPr fontAlgn="base"/>
            <a:endParaRPr lang="en-US" dirty="0">
              <a:solidFill>
                <a:srgbClr val="0C0C0C"/>
              </a:solidFill>
              <a:latin typeface="Arial" panose="020B0604020202020204" pitchFamily="34" charset="0"/>
            </a:endParaRPr>
          </a:p>
          <a:p>
            <a:pPr fontAlgn="base"/>
            <a:r>
              <a:rPr lang="en-US" sz="2400" b="1" dirty="0" smtClean="0">
                <a:solidFill>
                  <a:srgbClr val="0C0C0C"/>
                </a:solidFill>
                <a:latin typeface="Arial" panose="020B0604020202020204" pitchFamily="34" charset="0"/>
              </a:rPr>
              <a:t>p</a:t>
            </a:r>
            <a:r>
              <a:rPr lang="en-US" sz="2400" b="1" baseline="-25000" dirty="0" smtClean="0">
                <a:solidFill>
                  <a:srgbClr val="0C0C0C"/>
                </a:solidFill>
                <a:latin typeface="Arial" panose="020B0604020202020204" pitchFamily="34" charset="0"/>
              </a:rPr>
              <a:t>k+1</a:t>
            </a:r>
            <a:r>
              <a:rPr lang="en-US" sz="2400" b="1" baseline="-25000" dirty="0">
                <a:solidFill>
                  <a:srgbClr val="0C0C0C"/>
                </a:solidFill>
                <a:latin typeface="Arial" panose="020B0604020202020204" pitchFamily="34" charset="0"/>
              </a:rPr>
              <a:t> </a:t>
            </a:r>
            <a:r>
              <a:rPr lang="en-US" sz="2400" b="1" dirty="0">
                <a:solidFill>
                  <a:srgbClr val="0C0C0C"/>
                </a:solidFill>
                <a:latin typeface="Arial" panose="020B0604020202020204" pitchFamily="34" charset="0"/>
              </a:rPr>
              <a:t>= </a:t>
            </a:r>
            <a:r>
              <a:rPr lang="en-US" sz="2400" b="1" dirty="0" err="1">
                <a:solidFill>
                  <a:srgbClr val="0C0C0C"/>
                </a:solidFill>
                <a:latin typeface="Arial" panose="020B0604020202020204" pitchFamily="34" charset="0"/>
              </a:rPr>
              <a:t>p</a:t>
            </a:r>
            <a:r>
              <a:rPr lang="en-US" sz="2400" b="1" baseline="-25000" dirty="0" err="1">
                <a:solidFill>
                  <a:srgbClr val="0C0C0C"/>
                </a:solidFill>
                <a:latin typeface="Arial" panose="020B0604020202020204" pitchFamily="34" charset="0"/>
              </a:rPr>
              <a:t>k</a:t>
            </a:r>
            <a:r>
              <a:rPr lang="en-US" sz="2400" b="1" baseline="-25000" dirty="0">
                <a:solidFill>
                  <a:srgbClr val="0C0C0C"/>
                </a:solidFill>
                <a:latin typeface="Arial" panose="020B0604020202020204" pitchFamily="34" charset="0"/>
              </a:rPr>
              <a:t> </a:t>
            </a:r>
            <a:r>
              <a:rPr lang="en-US" sz="2400" b="1" dirty="0">
                <a:solidFill>
                  <a:srgbClr val="0C0C0C"/>
                </a:solidFill>
                <a:latin typeface="Arial" panose="020B0604020202020204" pitchFamily="34" charset="0"/>
              </a:rPr>
              <a:t> + </a:t>
            </a:r>
            <a:r>
              <a:rPr lang="en-US" sz="2400" b="1" dirty="0" smtClean="0">
                <a:solidFill>
                  <a:srgbClr val="0C0C0C"/>
                </a:solidFill>
                <a:latin typeface="Arial" panose="020B0604020202020204" pitchFamily="34" charset="0"/>
              </a:rPr>
              <a:t>2r</a:t>
            </a:r>
            <a:r>
              <a:rPr lang="en-US" sz="2400" b="1" baseline="-25000" dirty="0" smtClean="0">
                <a:solidFill>
                  <a:srgbClr val="0C0C0C"/>
                </a:solidFill>
                <a:latin typeface="Arial" panose="020B0604020202020204" pitchFamily="34" charset="0"/>
              </a:rPr>
              <a:t>y</a:t>
            </a:r>
            <a:r>
              <a:rPr lang="en-US" sz="2400" b="1" baseline="30000" dirty="0" smtClean="0">
                <a:solidFill>
                  <a:srgbClr val="0C0C0C"/>
                </a:solidFill>
                <a:latin typeface="Arial" panose="020B0604020202020204" pitchFamily="34" charset="0"/>
              </a:rPr>
              <a:t>2</a:t>
            </a:r>
            <a:r>
              <a:rPr lang="en-US" sz="2400" b="1" dirty="0" smtClean="0">
                <a:solidFill>
                  <a:srgbClr val="0C0C0C"/>
                </a:solidFill>
                <a:latin typeface="Arial" panose="020B0604020202020204" pitchFamily="34" charset="0"/>
              </a:rPr>
              <a:t>(x</a:t>
            </a:r>
            <a:r>
              <a:rPr lang="en-US" sz="2400" b="1" baseline="-25000" dirty="0" smtClean="0">
                <a:solidFill>
                  <a:srgbClr val="0C0C0C"/>
                </a:solidFill>
                <a:latin typeface="Arial" panose="020B0604020202020204" pitchFamily="34" charset="0"/>
              </a:rPr>
              <a:t>k+1</a:t>
            </a:r>
            <a:r>
              <a:rPr lang="en-US" sz="2400" b="1" baseline="-25000" dirty="0">
                <a:solidFill>
                  <a:srgbClr val="0C0C0C"/>
                </a:solidFill>
                <a:latin typeface="Arial" panose="020B0604020202020204" pitchFamily="34" charset="0"/>
              </a:rPr>
              <a:t> </a:t>
            </a:r>
            <a:r>
              <a:rPr lang="en-US" sz="2400" b="1" dirty="0" smtClean="0">
                <a:solidFill>
                  <a:srgbClr val="0C0C0C"/>
                </a:solidFill>
                <a:latin typeface="Arial" panose="020B0604020202020204" pitchFamily="34" charset="0"/>
              </a:rPr>
              <a:t>) </a:t>
            </a:r>
            <a:r>
              <a:rPr lang="en-US" sz="2400" b="1" dirty="0">
                <a:solidFill>
                  <a:srgbClr val="0C0C0C"/>
                </a:solidFill>
                <a:latin typeface="Arial" panose="020B0604020202020204" pitchFamily="34" charset="0"/>
              </a:rPr>
              <a:t>+ r</a:t>
            </a:r>
            <a:r>
              <a:rPr lang="en-US" sz="2400" b="1" baseline="-25000" dirty="0">
                <a:solidFill>
                  <a:srgbClr val="0C0C0C"/>
                </a:solidFill>
                <a:latin typeface="Arial" panose="020B0604020202020204" pitchFamily="34" charset="0"/>
              </a:rPr>
              <a:t>y</a:t>
            </a:r>
            <a:r>
              <a:rPr lang="en-US" sz="2400" b="1" baseline="30000" dirty="0">
                <a:solidFill>
                  <a:srgbClr val="0C0C0C"/>
                </a:solidFill>
                <a:latin typeface="Arial" panose="020B0604020202020204" pitchFamily="34" charset="0"/>
              </a:rPr>
              <a:t>2</a:t>
            </a:r>
            <a:r>
              <a:rPr lang="en-US" sz="2400" b="1" dirty="0">
                <a:solidFill>
                  <a:srgbClr val="0C0C0C"/>
                </a:solidFill>
                <a:latin typeface="Arial" panose="020B0604020202020204" pitchFamily="34" charset="0"/>
              </a:rPr>
              <a:t> + r</a:t>
            </a:r>
            <a:r>
              <a:rPr lang="en-US" sz="2400" b="1" baseline="-25000" dirty="0">
                <a:solidFill>
                  <a:srgbClr val="0C0C0C"/>
                </a:solidFill>
                <a:latin typeface="Arial" panose="020B0604020202020204" pitchFamily="34" charset="0"/>
              </a:rPr>
              <a:t>x</a:t>
            </a:r>
            <a:r>
              <a:rPr lang="en-US" sz="2400" b="1" baseline="30000" dirty="0">
                <a:solidFill>
                  <a:srgbClr val="0C0C0C"/>
                </a:solidFill>
                <a:latin typeface="Arial" panose="020B0604020202020204" pitchFamily="34" charset="0"/>
              </a:rPr>
              <a:t>2 </a:t>
            </a:r>
            <a:r>
              <a:rPr lang="en-US" sz="2400" b="1" dirty="0">
                <a:solidFill>
                  <a:srgbClr val="0C0C0C"/>
                </a:solidFill>
                <a:latin typeface="Arial" panose="020B0604020202020204" pitchFamily="34" charset="0"/>
              </a:rPr>
              <a:t>{(y</a:t>
            </a:r>
            <a:r>
              <a:rPr lang="en-US" sz="2400" b="1" baseline="-25000" dirty="0">
                <a:solidFill>
                  <a:srgbClr val="0C0C0C"/>
                </a:solidFill>
                <a:latin typeface="Arial" panose="020B0604020202020204" pitchFamily="34" charset="0"/>
              </a:rPr>
              <a:t>k+1 </a:t>
            </a:r>
            <a:r>
              <a:rPr lang="en-US" sz="2400" b="1" baseline="30000" dirty="0">
                <a:solidFill>
                  <a:srgbClr val="0C0C0C"/>
                </a:solidFill>
                <a:latin typeface="Arial" panose="020B0604020202020204" pitchFamily="34" charset="0"/>
              </a:rPr>
              <a:t> </a:t>
            </a:r>
            <a:r>
              <a:rPr lang="en-US" sz="2400" b="1" dirty="0" smtClean="0">
                <a:solidFill>
                  <a:srgbClr val="0C0C0C"/>
                </a:solidFill>
                <a:latin typeface="Arial" panose="020B0604020202020204" pitchFamily="34" charset="0"/>
              </a:rPr>
              <a:t>–1/2)</a:t>
            </a:r>
            <a:r>
              <a:rPr lang="en-US" sz="2400" b="1" baseline="30000" dirty="0" smtClean="0">
                <a:solidFill>
                  <a:srgbClr val="0C0C0C"/>
                </a:solidFill>
                <a:latin typeface="Arial" panose="020B0604020202020204" pitchFamily="34" charset="0"/>
              </a:rPr>
              <a:t>2</a:t>
            </a:r>
            <a:r>
              <a:rPr lang="en-US" sz="2400" b="1" dirty="0" smtClean="0">
                <a:solidFill>
                  <a:srgbClr val="0C0C0C"/>
                </a:solidFill>
                <a:latin typeface="Arial" panose="020B0604020202020204" pitchFamily="34" charset="0"/>
              </a:rPr>
              <a:t> </a:t>
            </a:r>
            <a:r>
              <a:rPr lang="en-US" sz="2400" b="1" dirty="0">
                <a:solidFill>
                  <a:srgbClr val="0C0C0C"/>
                </a:solidFill>
                <a:latin typeface="Arial" panose="020B0604020202020204" pitchFamily="34" charset="0"/>
              </a:rPr>
              <a:t>– (</a:t>
            </a:r>
            <a:r>
              <a:rPr lang="en-US" sz="2400" b="1" dirty="0" err="1" smtClean="0">
                <a:solidFill>
                  <a:srgbClr val="0C0C0C"/>
                </a:solidFill>
                <a:latin typeface="Arial" panose="020B0604020202020204" pitchFamily="34" charset="0"/>
              </a:rPr>
              <a:t>y</a:t>
            </a:r>
            <a:r>
              <a:rPr lang="en-US" sz="2400" b="1" baseline="-25000" dirty="0" err="1" smtClean="0">
                <a:solidFill>
                  <a:srgbClr val="0C0C0C"/>
                </a:solidFill>
                <a:latin typeface="Arial" panose="020B0604020202020204" pitchFamily="34" charset="0"/>
              </a:rPr>
              <a:t>k</a:t>
            </a:r>
            <a:r>
              <a:rPr lang="en-US" sz="2400" b="1" baseline="-25000" dirty="0" smtClean="0">
                <a:solidFill>
                  <a:srgbClr val="0C0C0C"/>
                </a:solidFill>
                <a:latin typeface="Arial" panose="020B0604020202020204" pitchFamily="34" charset="0"/>
              </a:rPr>
              <a:t> </a:t>
            </a:r>
            <a:r>
              <a:rPr lang="en-US" sz="2400" b="1" dirty="0" smtClean="0">
                <a:solidFill>
                  <a:srgbClr val="0C0C0C"/>
                </a:solidFill>
                <a:latin typeface="Arial" panose="020B0604020202020204" pitchFamily="34" charset="0"/>
              </a:rPr>
              <a:t>-1/2)</a:t>
            </a:r>
            <a:r>
              <a:rPr lang="en-US" sz="2400" b="1" baseline="30000" dirty="0" smtClean="0">
                <a:solidFill>
                  <a:srgbClr val="0C0C0C"/>
                </a:solidFill>
                <a:latin typeface="Arial" panose="020B0604020202020204" pitchFamily="34" charset="0"/>
              </a:rPr>
              <a:t>2</a:t>
            </a:r>
            <a:r>
              <a:rPr lang="en-US" sz="2400" b="1" dirty="0" smtClean="0">
                <a:solidFill>
                  <a:srgbClr val="0C0C0C"/>
                </a:solidFill>
                <a:latin typeface="Arial" panose="020B0604020202020204" pitchFamily="34" charset="0"/>
              </a:rPr>
              <a:t>}</a:t>
            </a:r>
            <a:r>
              <a:rPr lang="en-US" sz="2400" b="1"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a:t>
            </a:r>
            <a:endParaRPr lang="en-US" b="0" i="0" dirty="0">
              <a:solidFill>
                <a:srgbClr val="0C0C0C"/>
              </a:solidFill>
              <a:effectLst/>
              <a:latin typeface="Arial" panose="020B0604020202020204" pitchFamily="34" charset="0"/>
            </a:endParaRPr>
          </a:p>
        </p:txBody>
      </p:sp>
    </p:spTree>
    <p:extLst>
      <p:ext uri="{BB962C8B-B14F-4D97-AF65-F5344CB8AC3E}">
        <p14:creationId xmlns="" xmlns:p14="http://schemas.microsoft.com/office/powerpoint/2010/main" val="29720684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79</a:t>
            </a:fld>
            <a:endParaRPr lang="en-US"/>
          </a:p>
        </p:txBody>
      </p:sp>
      <p:sp>
        <p:nvSpPr>
          <p:cNvPr id="4" name="Rectangle 3"/>
          <p:cNvSpPr/>
          <p:nvPr/>
        </p:nvSpPr>
        <p:spPr>
          <a:xfrm>
            <a:off x="696532" y="262374"/>
            <a:ext cx="10186115" cy="5847755"/>
          </a:xfrm>
          <a:prstGeom prst="rect">
            <a:avLst/>
          </a:prstGeom>
        </p:spPr>
        <p:txBody>
          <a:bodyPr wrap="square">
            <a:spAutoFit/>
          </a:bodyPr>
          <a:lstStyle/>
          <a:p>
            <a:pPr fontAlgn="base"/>
            <a:endParaRPr lang="en-US" dirty="0" smtClean="0">
              <a:solidFill>
                <a:srgbClr val="030477"/>
              </a:solidFill>
              <a:latin typeface="Arial" panose="020B0604020202020204" pitchFamily="34" charset="0"/>
            </a:endParaRPr>
          </a:p>
          <a:p>
            <a:pPr fontAlgn="base"/>
            <a:r>
              <a:rPr lang="en-US" b="1" dirty="0">
                <a:solidFill>
                  <a:srgbClr val="0C0C0C"/>
                </a:solidFill>
                <a:latin typeface="Arial" panose="020B0604020202020204" pitchFamily="34" charset="0"/>
              </a:rPr>
              <a:t>p</a:t>
            </a:r>
            <a:r>
              <a:rPr lang="en-US" b="1" baseline="-25000" dirty="0">
                <a:solidFill>
                  <a:srgbClr val="0C0C0C"/>
                </a:solidFill>
                <a:latin typeface="Arial" panose="020B0604020202020204" pitchFamily="34" charset="0"/>
              </a:rPr>
              <a:t>k+1 </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+ 2r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(x</a:t>
            </a:r>
            <a:r>
              <a:rPr lang="en-US" b="1" baseline="-25000" dirty="0">
                <a:solidFill>
                  <a:srgbClr val="0C0C0C"/>
                </a:solidFill>
                <a:latin typeface="Arial" panose="020B0604020202020204" pitchFamily="34" charset="0"/>
              </a:rPr>
              <a:t>k+1 </a:t>
            </a:r>
            <a:r>
              <a:rPr lang="en-US" b="1" dirty="0">
                <a:solidFill>
                  <a:srgbClr val="0C0C0C"/>
                </a:solidFill>
                <a:latin typeface="Arial" panose="020B0604020202020204" pitchFamily="34" charset="0"/>
              </a:rPr>
              <a:t>) + 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 +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{(y</a:t>
            </a:r>
            <a:r>
              <a:rPr lang="en-US" b="1" baseline="-25000" dirty="0">
                <a:solidFill>
                  <a:srgbClr val="0C0C0C"/>
                </a:solidFill>
                <a:latin typeface="Arial" panose="020B0604020202020204" pitchFamily="34" charset="0"/>
              </a:rPr>
              <a:t>k+1 </a:t>
            </a:r>
            <a:r>
              <a:rPr lang="en-US" b="1" baseline="30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–1/2)</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 – (</a:t>
            </a:r>
            <a:r>
              <a:rPr lang="en-US" b="1" dirty="0" err="1">
                <a:solidFill>
                  <a:srgbClr val="0C0C0C"/>
                </a:solidFill>
                <a:latin typeface="Arial" panose="020B0604020202020204" pitchFamily="34" charset="0"/>
              </a:rPr>
              <a:t>y</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-1/2)</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    </a:t>
            </a:r>
            <a:endParaRPr lang="en-US" dirty="0">
              <a:solidFill>
                <a:srgbClr val="0C0C0C"/>
              </a:solidFill>
              <a:latin typeface="Arial" panose="020B0604020202020204" pitchFamily="34" charset="0"/>
            </a:endParaRPr>
          </a:p>
          <a:p>
            <a:pPr fontAlgn="base"/>
            <a:endParaRPr lang="en-US" dirty="0" smtClean="0">
              <a:solidFill>
                <a:srgbClr val="030477"/>
              </a:solidFill>
              <a:latin typeface="Arial" panose="020B0604020202020204" pitchFamily="34" charset="0"/>
            </a:endParaRPr>
          </a:p>
          <a:p>
            <a:pPr fontAlgn="base"/>
            <a:r>
              <a:rPr lang="en-US" sz="1600" dirty="0" smtClean="0">
                <a:solidFill>
                  <a:srgbClr val="030477"/>
                </a:solidFill>
                <a:latin typeface="Arial" panose="020B0604020202020204" pitchFamily="34" charset="0"/>
              </a:rPr>
              <a:t>Case1</a:t>
            </a:r>
            <a:endParaRPr lang="en-US" sz="1600" dirty="0">
              <a:solidFill>
                <a:srgbClr val="030477"/>
              </a:solidFill>
              <a:latin typeface="Arial" panose="020B0604020202020204" pitchFamily="34" charset="0"/>
            </a:endParaRPr>
          </a:p>
          <a:p>
            <a:pPr fontAlgn="base"/>
            <a:r>
              <a:rPr lang="en-US" sz="1600" b="1" dirty="0">
                <a:solidFill>
                  <a:srgbClr val="0C0C0C"/>
                </a:solidFill>
                <a:latin typeface="Arial" panose="020B0604020202020204" pitchFamily="34" charset="0"/>
              </a:rPr>
              <a:t>Now if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dirty="0">
                <a:solidFill>
                  <a:srgbClr val="0C0C0C"/>
                </a:solidFill>
                <a:latin typeface="Arial" panose="020B0604020202020204" pitchFamily="34" charset="0"/>
              </a:rPr>
              <a:t>&lt; 0 ,then we will select </a:t>
            </a:r>
            <a:r>
              <a:rPr lang="en-US" sz="1600" b="1" dirty="0" smtClean="0">
                <a:solidFill>
                  <a:srgbClr val="0C0C0C"/>
                </a:solidFill>
                <a:latin typeface="Arial" panose="020B0604020202020204" pitchFamily="34" charset="0"/>
              </a:rPr>
              <a:t>the next pixel (x</a:t>
            </a:r>
            <a:r>
              <a:rPr lang="en-US" sz="1600" b="1" baseline="-25000" dirty="0" smtClean="0">
                <a:solidFill>
                  <a:srgbClr val="0C0C0C"/>
                </a:solidFill>
                <a:latin typeface="Arial" panose="020B0604020202020204" pitchFamily="34" charset="0"/>
              </a:rPr>
              <a:t>k</a:t>
            </a:r>
            <a:r>
              <a:rPr lang="en-US" sz="1600" b="1" dirty="0" smtClean="0">
                <a:solidFill>
                  <a:srgbClr val="0C0C0C"/>
                </a:solidFill>
                <a:latin typeface="Arial" panose="020B0604020202020204" pitchFamily="34" charset="0"/>
              </a:rPr>
              <a:t>+1,y</a:t>
            </a:r>
            <a:r>
              <a:rPr lang="en-US" sz="1600" b="1" baseline="-25000" dirty="0" smtClean="0">
                <a:solidFill>
                  <a:srgbClr val="0C0C0C"/>
                </a:solidFill>
                <a:latin typeface="Arial" panose="020B0604020202020204" pitchFamily="34" charset="0"/>
              </a:rPr>
              <a:t>k</a:t>
            </a:r>
            <a:r>
              <a:rPr lang="en-US" sz="1600" b="1" dirty="0" smtClean="0">
                <a:solidFill>
                  <a:srgbClr val="0C0C0C"/>
                </a:solidFill>
                <a:latin typeface="Arial" panose="020B0604020202020204" pitchFamily="34" charset="0"/>
              </a:rPr>
              <a:t>)</a:t>
            </a:r>
            <a:r>
              <a:rPr lang="en-US" sz="1600" b="1" baseline="30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i.e. y</a:t>
            </a:r>
            <a:r>
              <a:rPr lang="en-US" sz="1600" b="1" baseline="-25000" dirty="0">
                <a:solidFill>
                  <a:srgbClr val="0C0C0C"/>
                </a:solidFill>
                <a:latin typeface="Arial" panose="020B0604020202020204" pitchFamily="34" charset="0"/>
              </a:rPr>
              <a:t>k+1</a:t>
            </a:r>
            <a:r>
              <a:rPr lang="en-US" sz="1600" b="1" dirty="0">
                <a:solidFill>
                  <a:srgbClr val="0C0C0C"/>
                </a:solidFill>
                <a:latin typeface="Arial" panose="020B0604020202020204" pitchFamily="34" charset="0"/>
              </a:rPr>
              <a:t>= </a:t>
            </a:r>
            <a:r>
              <a:rPr lang="en-US" sz="1600" b="1" dirty="0" err="1" smtClean="0">
                <a:solidFill>
                  <a:srgbClr val="0C0C0C"/>
                </a:solidFill>
                <a:latin typeface="Arial" panose="020B0604020202020204" pitchFamily="34" charset="0"/>
              </a:rPr>
              <a:t>y</a:t>
            </a:r>
            <a:r>
              <a:rPr lang="en-US" sz="1600" b="1" baseline="-25000" dirty="0" err="1" smtClean="0">
                <a:solidFill>
                  <a:srgbClr val="0C0C0C"/>
                </a:solidFill>
                <a:latin typeface="Arial" panose="020B0604020202020204" pitchFamily="34" charset="0"/>
              </a:rPr>
              <a:t>k</a:t>
            </a:r>
            <a:r>
              <a:rPr lang="en-US" sz="1600" b="1" baseline="-25000" dirty="0" smtClean="0">
                <a:solidFill>
                  <a:srgbClr val="0C0C0C"/>
                </a:solidFill>
                <a:latin typeface="Arial" panose="020B0604020202020204" pitchFamily="34" charset="0"/>
              </a:rPr>
              <a:t> </a:t>
            </a:r>
            <a:r>
              <a:rPr lang="en-US" sz="1600" b="1" dirty="0" smtClean="0">
                <a:solidFill>
                  <a:srgbClr val="0C0C0C"/>
                </a:solidFill>
                <a:latin typeface="Arial" panose="020B0604020202020204" pitchFamily="34" charset="0"/>
              </a:rPr>
              <a:t>  so that </a:t>
            </a:r>
            <a:endParaRPr lang="en-US" sz="1600" dirty="0">
              <a:solidFill>
                <a:srgbClr val="0C0C0C"/>
              </a:solidFill>
              <a:latin typeface="Arial" panose="020B0604020202020204" pitchFamily="34" charset="0"/>
            </a:endParaRPr>
          </a:p>
          <a:p>
            <a:pPr fontAlgn="base"/>
            <a:r>
              <a:rPr lang="en-US" sz="1600" dirty="0">
                <a:solidFill>
                  <a:srgbClr val="0C0C0C"/>
                </a:solidFill>
                <a:latin typeface="Arial" panose="020B0604020202020204" pitchFamily="34" charset="0"/>
              </a:rPr>
              <a:t>                       </a:t>
            </a:r>
          </a:p>
          <a:p>
            <a:pPr fontAlgn="base"/>
            <a:r>
              <a:rPr lang="en-US" sz="1600" dirty="0">
                <a:solidFill>
                  <a:srgbClr val="0C0C0C"/>
                </a:solidFill>
                <a:latin typeface="Arial" panose="020B0604020202020204" pitchFamily="34" charset="0"/>
              </a:rPr>
              <a:t>p</a:t>
            </a:r>
            <a:r>
              <a:rPr lang="en-US" sz="1600" baseline="-25000" dirty="0">
                <a:solidFill>
                  <a:srgbClr val="0C0C0C"/>
                </a:solidFill>
                <a:latin typeface="Arial" panose="020B0604020202020204" pitchFamily="34" charset="0"/>
              </a:rPr>
              <a:t>k+1 </a:t>
            </a:r>
            <a:r>
              <a:rPr lang="en-US" sz="1600" dirty="0">
                <a:solidFill>
                  <a:srgbClr val="0C0C0C"/>
                </a:solidFill>
                <a:latin typeface="Arial" panose="020B0604020202020204" pitchFamily="34" charset="0"/>
              </a:rPr>
              <a:t>= </a:t>
            </a:r>
            <a:r>
              <a:rPr lang="en-US" sz="1600" dirty="0" err="1">
                <a:solidFill>
                  <a:srgbClr val="0C0C0C"/>
                </a:solidFill>
                <a:latin typeface="Arial" panose="020B0604020202020204" pitchFamily="34" charset="0"/>
              </a:rPr>
              <a:t>p</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+ 2r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a:t>
            </a:r>
            <a:r>
              <a:rPr lang="en-US" sz="1600" dirty="0" err="1">
                <a:solidFill>
                  <a:srgbClr val="0C0C0C"/>
                </a:solidFill>
                <a:latin typeface="Arial" panose="020B0604020202020204" pitchFamily="34" charset="0"/>
              </a:rPr>
              <a:t>x</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+ 1) + 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 r</a:t>
            </a:r>
            <a:r>
              <a:rPr lang="en-US" sz="1600" baseline="-25000" dirty="0">
                <a:solidFill>
                  <a:srgbClr val="0C0C0C"/>
                </a:solidFill>
                <a:latin typeface="Arial" panose="020B0604020202020204" pitchFamily="34" charset="0"/>
              </a:rPr>
              <a:t>x</a:t>
            </a:r>
            <a:r>
              <a:rPr lang="en-US" sz="1600" baseline="30000" dirty="0">
                <a:solidFill>
                  <a:srgbClr val="0C0C0C"/>
                </a:solidFill>
                <a:latin typeface="Arial" panose="020B0604020202020204" pitchFamily="34" charset="0"/>
              </a:rPr>
              <a:t>2 </a:t>
            </a:r>
            <a:r>
              <a:rPr lang="en-US" sz="1600" dirty="0">
                <a:solidFill>
                  <a:srgbClr val="0C0C0C"/>
                </a:solidFill>
                <a:latin typeface="Arial" panose="020B0604020202020204" pitchFamily="34" charset="0"/>
              </a:rPr>
              <a:t>{(</a:t>
            </a:r>
            <a:r>
              <a:rPr lang="en-US" sz="1600" dirty="0" err="1" smtClean="0">
                <a:solidFill>
                  <a:srgbClr val="0C0C0C"/>
                </a:solidFill>
                <a:latin typeface="Arial" panose="020B0604020202020204" pitchFamily="34" charset="0"/>
              </a:rPr>
              <a:t>y</a:t>
            </a:r>
            <a:r>
              <a:rPr lang="en-US" sz="1600" baseline="-25000" dirty="0" err="1" smtClean="0">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baseline="30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–1/2)</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 (</a:t>
            </a:r>
            <a:r>
              <a:rPr lang="en-US" sz="1600" dirty="0" err="1">
                <a:solidFill>
                  <a:srgbClr val="0C0C0C"/>
                </a:solidFill>
                <a:latin typeface="Arial" panose="020B0604020202020204" pitchFamily="34" charset="0"/>
              </a:rPr>
              <a:t>y</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-1/2)</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a:t>
            </a:r>
            <a:endParaRPr lang="en-US" sz="1600" b="1" dirty="0" smtClean="0">
              <a:solidFill>
                <a:srgbClr val="0C0C0C"/>
              </a:solidFill>
              <a:latin typeface="Arial" panose="020B0604020202020204" pitchFamily="34" charset="0"/>
            </a:endParaRPr>
          </a:p>
          <a:p>
            <a:pPr fontAlgn="base"/>
            <a:endParaRPr lang="en-US" sz="1600" b="1" dirty="0" smtClean="0">
              <a:solidFill>
                <a:srgbClr val="0C0C0C"/>
              </a:solidFill>
              <a:latin typeface="Arial" panose="020B0604020202020204" pitchFamily="34" charset="0"/>
            </a:endParaRPr>
          </a:p>
          <a:p>
            <a:pPr fontAlgn="base"/>
            <a:r>
              <a:rPr lang="en-US" sz="1600" b="1" dirty="0" smtClean="0">
                <a:solidFill>
                  <a:srgbClr val="0C0C0C"/>
                </a:solidFill>
                <a:latin typeface="Arial" panose="020B0604020202020204" pitchFamily="34" charset="0"/>
              </a:rPr>
              <a:t>p</a:t>
            </a:r>
            <a:r>
              <a:rPr lang="en-US" sz="1600" b="1" baseline="-25000" dirty="0" smtClean="0">
                <a:solidFill>
                  <a:srgbClr val="0C0C0C"/>
                </a:solidFill>
                <a:latin typeface="Arial" panose="020B0604020202020204" pitchFamily="34" charset="0"/>
              </a:rPr>
              <a:t>k+1</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+ 2r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a:t>
            </a:r>
            <a:r>
              <a:rPr lang="en-US" sz="1600" b="1" dirty="0" err="1">
                <a:solidFill>
                  <a:srgbClr val="0C0C0C"/>
                </a:solidFill>
                <a:latin typeface="Arial" panose="020B0604020202020204" pitchFamily="34" charset="0"/>
              </a:rPr>
              <a:t>x</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+ 1) + 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2  </a:t>
            </a:r>
            <a:r>
              <a:rPr lang="en-US" sz="1600" baseline="30000" dirty="0">
                <a:solidFill>
                  <a:srgbClr val="0C0C0C"/>
                </a:solidFill>
                <a:latin typeface="Arial" panose="020B0604020202020204" pitchFamily="34" charset="0"/>
              </a:rPr>
              <a:t>        </a:t>
            </a:r>
            <a:endParaRPr lang="en-US" sz="1600" dirty="0">
              <a:solidFill>
                <a:srgbClr val="0C0C0C"/>
              </a:solidFill>
              <a:latin typeface="Arial" panose="020B0604020202020204" pitchFamily="34" charset="0"/>
            </a:endParaRPr>
          </a:p>
          <a:p>
            <a:pPr fontAlgn="base"/>
            <a:endParaRPr lang="en-US" sz="1600" dirty="0">
              <a:solidFill>
                <a:srgbClr val="0C0C0C"/>
              </a:solidFill>
              <a:latin typeface="Arial" panose="020B0604020202020204" pitchFamily="34" charset="0"/>
            </a:endParaRPr>
          </a:p>
          <a:p>
            <a:pPr fontAlgn="base"/>
            <a:r>
              <a:rPr lang="en-US" sz="1600" b="1" baseline="30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p</a:t>
            </a:r>
            <a:r>
              <a:rPr lang="en-US" sz="1600" b="1" baseline="-25000" dirty="0">
                <a:solidFill>
                  <a:srgbClr val="0C0C0C"/>
                </a:solidFill>
                <a:latin typeface="Arial" panose="020B0604020202020204" pitchFamily="34" charset="0"/>
              </a:rPr>
              <a:t>k+1 </a:t>
            </a:r>
            <a:r>
              <a:rPr lang="en-US" sz="1600" b="1" dirty="0">
                <a:solidFill>
                  <a:srgbClr val="0C0C0C"/>
                </a:solidFill>
                <a:latin typeface="Arial" panose="020B0604020202020204" pitchFamily="34" charset="0"/>
              </a:rPr>
              <a:t>=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+ 2r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x</a:t>
            </a:r>
            <a:r>
              <a:rPr lang="en-US" sz="1600" b="1" baseline="-25000" dirty="0">
                <a:solidFill>
                  <a:srgbClr val="0C0C0C"/>
                </a:solidFill>
                <a:latin typeface="Arial" panose="020B0604020202020204" pitchFamily="34" charset="0"/>
              </a:rPr>
              <a:t>k + 1</a:t>
            </a:r>
            <a:r>
              <a:rPr lang="en-US" sz="1600" b="1" dirty="0">
                <a:solidFill>
                  <a:srgbClr val="0C0C0C"/>
                </a:solidFill>
                <a:latin typeface="Arial" panose="020B0604020202020204" pitchFamily="34" charset="0"/>
              </a:rPr>
              <a:t> + 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endParaRPr lang="en-US" sz="1600" dirty="0">
              <a:solidFill>
                <a:srgbClr val="0C0C0C"/>
              </a:solidFill>
              <a:latin typeface="Arial" panose="020B0604020202020204" pitchFamily="34" charset="0"/>
            </a:endParaRPr>
          </a:p>
          <a:p>
            <a:pPr fontAlgn="base"/>
            <a:endParaRPr lang="en-US" sz="1600" dirty="0" smtClean="0">
              <a:solidFill>
                <a:srgbClr val="030477"/>
              </a:solidFill>
              <a:latin typeface="Arial" panose="020B0604020202020204" pitchFamily="34" charset="0"/>
            </a:endParaRPr>
          </a:p>
          <a:p>
            <a:pPr fontAlgn="base"/>
            <a:r>
              <a:rPr lang="en-US" sz="1600" dirty="0" smtClean="0">
                <a:solidFill>
                  <a:srgbClr val="030477"/>
                </a:solidFill>
                <a:latin typeface="Arial" panose="020B0604020202020204" pitchFamily="34" charset="0"/>
              </a:rPr>
              <a:t>Case2</a:t>
            </a:r>
            <a:endParaRPr lang="en-US" sz="1600" dirty="0">
              <a:solidFill>
                <a:srgbClr val="030477"/>
              </a:solidFill>
              <a:latin typeface="Arial" panose="020B0604020202020204" pitchFamily="34" charset="0"/>
            </a:endParaRPr>
          </a:p>
          <a:p>
            <a:pPr fontAlgn="base"/>
            <a:r>
              <a:rPr lang="en-US" sz="1600" b="1" dirty="0">
                <a:solidFill>
                  <a:srgbClr val="0C0C0C"/>
                </a:solidFill>
                <a:latin typeface="Arial" panose="020B0604020202020204" pitchFamily="34" charset="0"/>
              </a:rPr>
              <a:t>Now if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dirty="0">
                <a:solidFill>
                  <a:srgbClr val="0C0C0C"/>
                </a:solidFill>
                <a:latin typeface="Arial" panose="020B0604020202020204" pitchFamily="34" charset="0"/>
              </a:rPr>
              <a:t>&gt; 0 ,then we will select </a:t>
            </a:r>
            <a:r>
              <a:rPr lang="en-US" sz="1600" b="1" dirty="0" smtClean="0">
                <a:solidFill>
                  <a:srgbClr val="0C0C0C"/>
                </a:solidFill>
                <a:latin typeface="Arial" panose="020B0604020202020204" pitchFamily="34" charset="0"/>
              </a:rPr>
              <a:t>the next pixel is (x</a:t>
            </a:r>
            <a:r>
              <a:rPr lang="en-US" sz="1600" b="1" baseline="-25000" dirty="0" smtClean="0">
                <a:solidFill>
                  <a:srgbClr val="0C0C0C"/>
                </a:solidFill>
                <a:latin typeface="Arial" panose="020B0604020202020204" pitchFamily="34" charset="0"/>
              </a:rPr>
              <a:t>k</a:t>
            </a:r>
            <a:r>
              <a:rPr lang="en-US" sz="1600" b="1" dirty="0" smtClean="0">
                <a:solidFill>
                  <a:srgbClr val="0C0C0C"/>
                </a:solidFill>
                <a:latin typeface="Arial" panose="020B0604020202020204" pitchFamily="34" charset="0"/>
              </a:rPr>
              <a:t>+1,y</a:t>
            </a:r>
            <a:r>
              <a:rPr lang="en-US" sz="1600" b="1" baseline="-25000" dirty="0" smtClean="0">
                <a:solidFill>
                  <a:srgbClr val="0C0C0C"/>
                </a:solidFill>
                <a:latin typeface="Arial" panose="020B0604020202020204" pitchFamily="34" charset="0"/>
              </a:rPr>
              <a:t>k</a:t>
            </a:r>
            <a:r>
              <a:rPr lang="en-US" sz="1600" b="1" dirty="0" smtClean="0">
                <a:solidFill>
                  <a:srgbClr val="0C0C0C"/>
                </a:solidFill>
                <a:latin typeface="Arial" panose="020B0604020202020204" pitchFamily="34" charset="0"/>
              </a:rPr>
              <a:t>-1) i.e</a:t>
            </a:r>
            <a:r>
              <a:rPr lang="en-US" sz="1600" b="1" dirty="0">
                <a:solidFill>
                  <a:srgbClr val="0C0C0C"/>
                </a:solidFill>
                <a:latin typeface="Arial" panose="020B0604020202020204" pitchFamily="34" charset="0"/>
              </a:rPr>
              <a:t>. y</a:t>
            </a:r>
            <a:r>
              <a:rPr lang="en-US" sz="1600" b="1" baseline="-25000" dirty="0">
                <a:solidFill>
                  <a:srgbClr val="0C0C0C"/>
                </a:solidFill>
                <a:latin typeface="Arial" panose="020B0604020202020204" pitchFamily="34" charset="0"/>
              </a:rPr>
              <a:t>k+1</a:t>
            </a:r>
            <a:r>
              <a:rPr lang="en-US" sz="1600" b="1" dirty="0">
                <a:solidFill>
                  <a:srgbClr val="0C0C0C"/>
                </a:solidFill>
                <a:latin typeface="Arial" panose="020B0604020202020204" pitchFamily="34" charset="0"/>
              </a:rPr>
              <a:t>= </a:t>
            </a:r>
            <a:r>
              <a:rPr lang="en-US" sz="1600" b="1" dirty="0" err="1">
                <a:solidFill>
                  <a:srgbClr val="0C0C0C"/>
                </a:solidFill>
                <a:latin typeface="Arial" panose="020B0604020202020204" pitchFamily="34" charset="0"/>
              </a:rPr>
              <a:t>y</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a:t>
            </a:r>
            <a:r>
              <a:rPr lang="en-US" sz="1600" b="1" dirty="0" smtClean="0">
                <a:solidFill>
                  <a:srgbClr val="0C0C0C"/>
                </a:solidFill>
                <a:latin typeface="Arial" panose="020B0604020202020204" pitchFamily="34" charset="0"/>
              </a:rPr>
              <a:t>1 so that</a:t>
            </a:r>
            <a:endParaRPr lang="en-US" sz="1600" dirty="0">
              <a:solidFill>
                <a:srgbClr val="0C0C0C"/>
              </a:solidFill>
              <a:latin typeface="Arial" panose="020B0604020202020204" pitchFamily="34" charset="0"/>
            </a:endParaRPr>
          </a:p>
          <a:p>
            <a:pPr fontAlgn="base"/>
            <a:r>
              <a:rPr lang="en-US" sz="16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a:t>
            </a:r>
            <a:endParaRPr lang="en-US" sz="1600" dirty="0">
              <a:solidFill>
                <a:srgbClr val="0C0C0C"/>
              </a:solidFill>
              <a:latin typeface="Arial" panose="020B0604020202020204" pitchFamily="34" charset="0"/>
            </a:endParaRPr>
          </a:p>
          <a:p>
            <a:pPr fontAlgn="base"/>
            <a:r>
              <a:rPr lang="en-US" sz="1600" dirty="0" smtClean="0">
                <a:solidFill>
                  <a:srgbClr val="0C0C0C"/>
                </a:solidFill>
                <a:latin typeface="Arial" panose="020B0604020202020204" pitchFamily="34" charset="0"/>
              </a:rPr>
              <a:t>p</a:t>
            </a:r>
            <a:r>
              <a:rPr lang="en-US" sz="1600" baseline="-25000" dirty="0" smtClean="0">
                <a:solidFill>
                  <a:srgbClr val="0C0C0C"/>
                </a:solidFill>
                <a:latin typeface="Arial" panose="020B0604020202020204" pitchFamily="34" charset="0"/>
              </a:rPr>
              <a:t>k+1</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a:t>
            </a:r>
            <a:r>
              <a:rPr lang="en-US" sz="1600" dirty="0" err="1">
                <a:solidFill>
                  <a:srgbClr val="0C0C0C"/>
                </a:solidFill>
                <a:latin typeface="Arial" panose="020B0604020202020204" pitchFamily="34" charset="0"/>
              </a:rPr>
              <a:t>p</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+ 2r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a:t>
            </a:r>
            <a:r>
              <a:rPr lang="en-US" sz="1600" dirty="0" err="1">
                <a:solidFill>
                  <a:srgbClr val="0C0C0C"/>
                </a:solidFill>
                <a:latin typeface="Arial" panose="020B0604020202020204" pitchFamily="34" charset="0"/>
              </a:rPr>
              <a:t>x</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+ 1) + 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 r</a:t>
            </a:r>
            <a:r>
              <a:rPr lang="en-US" sz="1600" baseline="-25000" dirty="0">
                <a:solidFill>
                  <a:srgbClr val="0C0C0C"/>
                </a:solidFill>
                <a:latin typeface="Arial" panose="020B0604020202020204" pitchFamily="34" charset="0"/>
              </a:rPr>
              <a:t>x</a:t>
            </a:r>
            <a:r>
              <a:rPr lang="en-US" sz="1600" baseline="30000" dirty="0">
                <a:solidFill>
                  <a:srgbClr val="0C0C0C"/>
                </a:solidFill>
                <a:latin typeface="Arial" panose="020B0604020202020204" pitchFamily="34" charset="0"/>
              </a:rPr>
              <a:t>2 </a:t>
            </a:r>
            <a:r>
              <a:rPr lang="en-US" sz="1600" dirty="0">
                <a:solidFill>
                  <a:srgbClr val="0C0C0C"/>
                </a:solidFill>
                <a:latin typeface="Arial" panose="020B0604020202020204" pitchFamily="34" charset="0"/>
              </a:rPr>
              <a:t>{(</a:t>
            </a:r>
            <a:r>
              <a:rPr lang="en-US" sz="1600" dirty="0" err="1">
                <a:solidFill>
                  <a:srgbClr val="0C0C0C"/>
                </a:solidFill>
                <a:latin typeface="Arial" panose="020B0604020202020204" pitchFamily="34" charset="0"/>
              </a:rPr>
              <a:t>y</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smtClean="0">
                <a:solidFill>
                  <a:srgbClr val="0C0C0C"/>
                </a:solidFill>
                <a:latin typeface="Arial" panose="020B0604020202020204" pitchFamily="34" charset="0"/>
              </a:rPr>
              <a:t>–1-1/2)</a:t>
            </a:r>
            <a:r>
              <a:rPr lang="en-US" sz="1600" baseline="30000" dirty="0" smtClean="0">
                <a:solidFill>
                  <a:srgbClr val="0C0C0C"/>
                </a:solidFill>
                <a:latin typeface="Arial" panose="020B0604020202020204" pitchFamily="34" charset="0"/>
              </a:rPr>
              <a:t>2</a:t>
            </a:r>
            <a:r>
              <a:rPr lang="en-US" sz="1600" baseline="30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a:t>
            </a:r>
            <a:r>
              <a:rPr lang="en-US" sz="1600" dirty="0" smtClean="0">
                <a:solidFill>
                  <a:srgbClr val="0C0C0C"/>
                </a:solidFill>
                <a:latin typeface="Arial" panose="020B0604020202020204" pitchFamily="34" charset="0"/>
              </a:rPr>
              <a:t>( </a:t>
            </a:r>
            <a:r>
              <a:rPr lang="en-US" sz="1600" dirty="0" err="1" smtClean="0">
                <a:solidFill>
                  <a:srgbClr val="0C0C0C"/>
                </a:solidFill>
                <a:latin typeface="Arial" panose="020B0604020202020204" pitchFamily="34" charset="0"/>
              </a:rPr>
              <a:t>y</a:t>
            </a:r>
            <a:r>
              <a:rPr lang="en-US" sz="1600" baseline="-25000" dirty="0" err="1" smtClean="0">
                <a:solidFill>
                  <a:srgbClr val="0C0C0C"/>
                </a:solidFill>
                <a:latin typeface="Arial" panose="020B0604020202020204" pitchFamily="34" charset="0"/>
              </a:rPr>
              <a:t>k</a:t>
            </a:r>
            <a:r>
              <a:rPr lang="en-US" sz="1600" dirty="0" smtClean="0">
                <a:solidFill>
                  <a:srgbClr val="0C0C0C"/>
                </a:solidFill>
                <a:latin typeface="Arial" panose="020B0604020202020204" pitchFamily="34" charset="0"/>
              </a:rPr>
              <a:t> -1/2)</a:t>
            </a:r>
            <a:r>
              <a:rPr lang="en-US" sz="1600" baseline="30000" dirty="0" smtClean="0">
                <a:solidFill>
                  <a:srgbClr val="0C0C0C"/>
                </a:solidFill>
                <a:latin typeface="Arial" panose="020B0604020202020204" pitchFamily="34" charset="0"/>
              </a:rPr>
              <a:t>2</a:t>
            </a:r>
            <a:r>
              <a:rPr lang="en-US" sz="1600" dirty="0" smtClean="0">
                <a:solidFill>
                  <a:srgbClr val="0C0C0C"/>
                </a:solidFill>
                <a:latin typeface="Arial" panose="020B0604020202020204" pitchFamily="34" charset="0"/>
              </a:rPr>
              <a:t> }</a:t>
            </a:r>
            <a:r>
              <a:rPr lang="en-US" sz="1600" dirty="0">
                <a:solidFill>
                  <a:srgbClr val="0C0C0C"/>
                </a:solidFill>
                <a:latin typeface="Arial" panose="020B0604020202020204" pitchFamily="34" charset="0"/>
              </a:rPr>
              <a:t>    </a:t>
            </a:r>
            <a:endParaRPr lang="en-US" sz="1600" dirty="0" smtClean="0">
              <a:solidFill>
                <a:srgbClr val="0C0C0C"/>
              </a:solidFill>
              <a:latin typeface="Arial" panose="020B0604020202020204" pitchFamily="34" charset="0"/>
            </a:endParaRPr>
          </a:p>
          <a:p>
            <a:pPr fontAlgn="base"/>
            <a:endParaRPr lang="en-US" sz="1600" dirty="0">
              <a:solidFill>
                <a:srgbClr val="0C0C0C"/>
              </a:solidFill>
              <a:latin typeface="Arial" panose="020B0604020202020204" pitchFamily="34" charset="0"/>
            </a:endParaRPr>
          </a:p>
          <a:p>
            <a:pPr fontAlgn="base"/>
            <a:r>
              <a:rPr lang="en-US" sz="1600" dirty="0" smtClean="0">
                <a:solidFill>
                  <a:srgbClr val="0C0C0C"/>
                </a:solidFill>
                <a:latin typeface="Arial" panose="020B0604020202020204" pitchFamily="34" charset="0"/>
              </a:rPr>
              <a:t>p</a:t>
            </a:r>
            <a:r>
              <a:rPr lang="en-US" sz="1600" baseline="-25000" dirty="0" smtClean="0">
                <a:solidFill>
                  <a:srgbClr val="0C0C0C"/>
                </a:solidFill>
                <a:latin typeface="Arial" panose="020B0604020202020204" pitchFamily="34" charset="0"/>
              </a:rPr>
              <a:t>k+1</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a:t>
            </a:r>
            <a:r>
              <a:rPr lang="en-US" sz="1600" dirty="0" err="1">
                <a:solidFill>
                  <a:srgbClr val="0C0C0C"/>
                </a:solidFill>
                <a:latin typeface="Arial" panose="020B0604020202020204" pitchFamily="34" charset="0"/>
              </a:rPr>
              <a:t>p</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+ 2r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a:t>
            </a:r>
            <a:r>
              <a:rPr lang="en-US" sz="1600" dirty="0" err="1">
                <a:solidFill>
                  <a:srgbClr val="0C0C0C"/>
                </a:solidFill>
                <a:latin typeface="Arial" panose="020B0604020202020204" pitchFamily="34" charset="0"/>
              </a:rPr>
              <a:t>x</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+ 1) + 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 r</a:t>
            </a:r>
            <a:r>
              <a:rPr lang="en-US" sz="1600" baseline="-25000" dirty="0">
                <a:solidFill>
                  <a:srgbClr val="0C0C0C"/>
                </a:solidFill>
                <a:latin typeface="Arial" panose="020B0604020202020204" pitchFamily="34" charset="0"/>
              </a:rPr>
              <a:t>x</a:t>
            </a:r>
            <a:r>
              <a:rPr lang="en-US" sz="1600" baseline="30000" dirty="0">
                <a:solidFill>
                  <a:srgbClr val="0C0C0C"/>
                </a:solidFill>
                <a:latin typeface="Arial" panose="020B0604020202020204" pitchFamily="34" charset="0"/>
              </a:rPr>
              <a:t>2 </a:t>
            </a:r>
            <a:r>
              <a:rPr lang="en-US" sz="1600" dirty="0">
                <a:solidFill>
                  <a:srgbClr val="0C0C0C"/>
                </a:solidFill>
                <a:latin typeface="Arial" panose="020B0604020202020204" pitchFamily="34" charset="0"/>
              </a:rPr>
              <a:t>{ </a:t>
            </a:r>
            <a:r>
              <a:rPr lang="en-US" sz="1600" dirty="0" smtClean="0">
                <a:solidFill>
                  <a:srgbClr val="0C0C0C"/>
                </a:solidFill>
                <a:latin typeface="Arial" panose="020B0604020202020204" pitchFamily="34" charset="0"/>
              </a:rPr>
              <a:t>(</a:t>
            </a:r>
            <a:r>
              <a:rPr lang="en-US" sz="1600" dirty="0" err="1" smtClean="0">
                <a:solidFill>
                  <a:srgbClr val="0C0C0C"/>
                </a:solidFill>
                <a:latin typeface="Arial" panose="020B0604020202020204" pitchFamily="34" charset="0"/>
              </a:rPr>
              <a:t>y</a:t>
            </a:r>
            <a:r>
              <a:rPr lang="en-US" sz="1600" baseline="-25000" dirty="0" err="1" smtClean="0">
                <a:solidFill>
                  <a:srgbClr val="0C0C0C"/>
                </a:solidFill>
                <a:latin typeface="Arial" panose="020B0604020202020204" pitchFamily="34" charset="0"/>
              </a:rPr>
              <a:t>k</a:t>
            </a:r>
            <a:r>
              <a:rPr lang="en-US" sz="1600" baseline="30000" dirty="0" smtClean="0">
                <a:solidFill>
                  <a:srgbClr val="0C0C0C"/>
                </a:solidFill>
                <a:latin typeface="Arial" panose="020B0604020202020204" pitchFamily="34" charset="0"/>
              </a:rPr>
              <a:t> </a:t>
            </a:r>
            <a:r>
              <a:rPr lang="en-US" sz="1600" dirty="0" smtClean="0">
                <a:solidFill>
                  <a:srgbClr val="0C0C0C"/>
                </a:solidFill>
                <a:latin typeface="Arial" panose="020B0604020202020204" pitchFamily="34" charset="0"/>
              </a:rPr>
              <a:t> -1/2)</a:t>
            </a:r>
            <a:r>
              <a:rPr lang="en-US" sz="1600" baseline="30000" dirty="0" smtClean="0">
                <a:solidFill>
                  <a:srgbClr val="0C0C0C"/>
                </a:solidFill>
                <a:latin typeface="Arial" panose="020B0604020202020204" pitchFamily="34" charset="0"/>
              </a:rPr>
              <a:t>2</a:t>
            </a:r>
            <a:r>
              <a:rPr lang="en-US" sz="1600" dirty="0" smtClean="0">
                <a:solidFill>
                  <a:srgbClr val="0C0C0C"/>
                </a:solidFill>
                <a:latin typeface="Arial" panose="020B0604020202020204" pitchFamily="34" charset="0"/>
              </a:rPr>
              <a:t>-2(y</a:t>
            </a:r>
            <a:r>
              <a:rPr lang="en-US" sz="1600" baseline="-25000" dirty="0" smtClean="0">
                <a:solidFill>
                  <a:srgbClr val="0C0C0C"/>
                </a:solidFill>
                <a:latin typeface="Arial" panose="020B0604020202020204" pitchFamily="34" charset="0"/>
              </a:rPr>
              <a:t>k</a:t>
            </a:r>
            <a:r>
              <a:rPr lang="en-US" sz="1600" dirty="0" smtClean="0">
                <a:solidFill>
                  <a:srgbClr val="0C0C0C"/>
                </a:solidFill>
                <a:latin typeface="Arial" panose="020B0604020202020204" pitchFamily="34" charset="0"/>
              </a:rPr>
              <a:t>-1/2)+1-</a:t>
            </a:r>
            <a:r>
              <a:rPr lang="en-US" sz="1600" dirty="0">
                <a:solidFill>
                  <a:srgbClr val="0C0C0C"/>
                </a:solidFill>
                <a:latin typeface="Arial" panose="020B0604020202020204" pitchFamily="34" charset="0"/>
              </a:rPr>
              <a:t> ( </a:t>
            </a:r>
            <a:r>
              <a:rPr lang="en-US" sz="1600" dirty="0" err="1">
                <a:solidFill>
                  <a:srgbClr val="0C0C0C"/>
                </a:solidFill>
                <a:latin typeface="Arial" panose="020B0604020202020204" pitchFamily="34" charset="0"/>
              </a:rPr>
              <a:t>y</a:t>
            </a:r>
            <a:r>
              <a:rPr lang="en-US" sz="1600" baseline="-25000" dirty="0" err="1">
                <a:solidFill>
                  <a:srgbClr val="0C0C0C"/>
                </a:solidFill>
                <a:latin typeface="Arial" panose="020B0604020202020204" pitchFamily="34" charset="0"/>
              </a:rPr>
              <a:t>k</a:t>
            </a:r>
            <a:r>
              <a:rPr lang="en-US" sz="1600" dirty="0">
                <a:solidFill>
                  <a:srgbClr val="0C0C0C"/>
                </a:solidFill>
                <a:latin typeface="Arial" panose="020B0604020202020204" pitchFamily="34" charset="0"/>
              </a:rPr>
              <a:t> -1/2)</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a:t>
            </a:r>
            <a:r>
              <a:rPr lang="en-US" sz="1600" dirty="0" smtClean="0">
                <a:solidFill>
                  <a:srgbClr val="0C0C0C"/>
                </a:solidFill>
                <a:latin typeface="Arial" panose="020B0604020202020204" pitchFamily="34" charset="0"/>
              </a:rPr>
              <a:t>}</a:t>
            </a:r>
            <a:endParaRPr lang="en-US" sz="1600" dirty="0">
              <a:solidFill>
                <a:srgbClr val="0C0C0C"/>
              </a:solidFill>
              <a:latin typeface="Arial" panose="020B0604020202020204" pitchFamily="34" charset="0"/>
            </a:endParaRPr>
          </a:p>
          <a:p>
            <a:pPr fontAlgn="base"/>
            <a:r>
              <a:rPr lang="en-US" sz="1600" dirty="0" smtClean="0">
                <a:solidFill>
                  <a:srgbClr val="0C0C0C"/>
                </a:solidFill>
                <a:latin typeface="Arial" panose="020B0604020202020204" pitchFamily="34" charset="0"/>
              </a:rPr>
              <a:t>p</a:t>
            </a:r>
            <a:r>
              <a:rPr lang="en-US" sz="1600" baseline="-25000" dirty="0" smtClean="0">
                <a:solidFill>
                  <a:srgbClr val="0C0C0C"/>
                </a:solidFill>
                <a:latin typeface="Arial" panose="020B0604020202020204" pitchFamily="34" charset="0"/>
              </a:rPr>
              <a:t>k+1</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a:t>
            </a:r>
            <a:r>
              <a:rPr lang="en-US" sz="1600" dirty="0" err="1">
                <a:solidFill>
                  <a:srgbClr val="0C0C0C"/>
                </a:solidFill>
                <a:latin typeface="Arial" panose="020B0604020202020204" pitchFamily="34" charset="0"/>
              </a:rPr>
              <a:t>p</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+ 2r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a:t>
            </a:r>
            <a:r>
              <a:rPr lang="en-US" sz="1600" dirty="0" err="1">
                <a:solidFill>
                  <a:srgbClr val="0C0C0C"/>
                </a:solidFill>
                <a:latin typeface="Arial" panose="020B0604020202020204" pitchFamily="34" charset="0"/>
              </a:rPr>
              <a:t>x</a:t>
            </a:r>
            <a:r>
              <a:rPr lang="en-US" sz="1600" baseline="-25000" dirty="0" err="1">
                <a:solidFill>
                  <a:srgbClr val="0C0C0C"/>
                </a:solidFill>
                <a:latin typeface="Arial" panose="020B0604020202020204" pitchFamily="34" charset="0"/>
              </a:rPr>
              <a:t>k</a:t>
            </a:r>
            <a:r>
              <a:rPr lang="en-US" sz="1600" baseline="-25000" dirty="0">
                <a:solidFill>
                  <a:srgbClr val="0C0C0C"/>
                </a:solidFill>
                <a:latin typeface="Arial" panose="020B0604020202020204" pitchFamily="34" charset="0"/>
              </a:rPr>
              <a:t> </a:t>
            </a:r>
            <a:r>
              <a:rPr lang="en-US" sz="1600" dirty="0">
                <a:solidFill>
                  <a:srgbClr val="0C0C0C"/>
                </a:solidFill>
                <a:latin typeface="Arial" panose="020B0604020202020204" pitchFamily="34" charset="0"/>
              </a:rPr>
              <a:t>+ 1) + r</a:t>
            </a:r>
            <a:r>
              <a:rPr lang="en-US" sz="1600" baseline="-25000" dirty="0">
                <a:solidFill>
                  <a:srgbClr val="0C0C0C"/>
                </a:solidFill>
                <a:latin typeface="Arial" panose="020B0604020202020204" pitchFamily="34" charset="0"/>
              </a:rPr>
              <a:t>y</a:t>
            </a:r>
            <a:r>
              <a:rPr lang="en-US" sz="1600" baseline="30000" dirty="0">
                <a:solidFill>
                  <a:srgbClr val="0C0C0C"/>
                </a:solidFill>
                <a:latin typeface="Arial" panose="020B0604020202020204" pitchFamily="34" charset="0"/>
              </a:rPr>
              <a:t>2</a:t>
            </a:r>
            <a:r>
              <a:rPr lang="en-US" sz="1600" dirty="0">
                <a:solidFill>
                  <a:srgbClr val="0C0C0C"/>
                </a:solidFill>
                <a:latin typeface="Arial" panose="020B0604020202020204" pitchFamily="34" charset="0"/>
              </a:rPr>
              <a:t> + r</a:t>
            </a:r>
            <a:r>
              <a:rPr lang="en-US" sz="1600" baseline="-25000" dirty="0">
                <a:solidFill>
                  <a:srgbClr val="0C0C0C"/>
                </a:solidFill>
                <a:latin typeface="Arial" panose="020B0604020202020204" pitchFamily="34" charset="0"/>
              </a:rPr>
              <a:t>x</a:t>
            </a:r>
            <a:r>
              <a:rPr lang="en-US" sz="1600" baseline="30000" dirty="0">
                <a:solidFill>
                  <a:srgbClr val="0C0C0C"/>
                </a:solidFill>
                <a:latin typeface="Arial" panose="020B0604020202020204" pitchFamily="34" charset="0"/>
              </a:rPr>
              <a:t>2 </a:t>
            </a:r>
            <a:r>
              <a:rPr lang="en-US" sz="1600" dirty="0">
                <a:solidFill>
                  <a:srgbClr val="0C0C0C"/>
                </a:solidFill>
                <a:latin typeface="Arial" panose="020B0604020202020204" pitchFamily="34" charset="0"/>
              </a:rPr>
              <a:t>(2- 2y</a:t>
            </a:r>
            <a:r>
              <a:rPr lang="en-US" sz="1600" baseline="-25000" dirty="0">
                <a:solidFill>
                  <a:srgbClr val="0C0C0C"/>
                </a:solidFill>
                <a:latin typeface="Arial" panose="020B0604020202020204" pitchFamily="34" charset="0"/>
              </a:rPr>
              <a:t>k </a:t>
            </a:r>
            <a:r>
              <a:rPr lang="en-US" sz="1600" dirty="0">
                <a:solidFill>
                  <a:srgbClr val="0C0C0C"/>
                </a:solidFill>
                <a:latin typeface="Arial" panose="020B0604020202020204" pitchFamily="34" charset="0"/>
              </a:rPr>
              <a:t>)</a:t>
            </a:r>
          </a:p>
          <a:p>
            <a:pPr fontAlgn="base"/>
            <a:r>
              <a:rPr lang="en-US" sz="1600" dirty="0">
                <a:solidFill>
                  <a:srgbClr val="0C0C0C"/>
                </a:solidFill>
                <a:latin typeface="Arial" panose="020B0604020202020204" pitchFamily="34" charset="0"/>
              </a:rPr>
              <a:t> </a:t>
            </a:r>
            <a:endParaRPr lang="en-US" sz="1600" dirty="0" smtClean="0">
              <a:solidFill>
                <a:srgbClr val="0C0C0C"/>
              </a:solidFill>
              <a:latin typeface="Arial" panose="020B0604020202020204" pitchFamily="34" charset="0"/>
            </a:endParaRPr>
          </a:p>
          <a:p>
            <a:pPr fontAlgn="base"/>
            <a:r>
              <a:rPr lang="en-US" sz="1600" b="1" dirty="0" smtClean="0">
                <a:solidFill>
                  <a:srgbClr val="0C0C0C"/>
                </a:solidFill>
                <a:latin typeface="Arial" panose="020B0604020202020204" pitchFamily="34" charset="0"/>
              </a:rPr>
              <a:t>p</a:t>
            </a:r>
            <a:r>
              <a:rPr lang="en-US" sz="1600" b="1" baseline="-25000" dirty="0" smtClean="0">
                <a:solidFill>
                  <a:srgbClr val="0C0C0C"/>
                </a:solidFill>
                <a:latin typeface="Arial" panose="020B0604020202020204" pitchFamily="34" charset="0"/>
              </a:rPr>
              <a:t>k+1</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+ 2r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a:t>
            </a:r>
            <a:r>
              <a:rPr lang="en-US" sz="1600" b="1" dirty="0" err="1">
                <a:solidFill>
                  <a:srgbClr val="0C0C0C"/>
                </a:solidFill>
                <a:latin typeface="Arial" panose="020B0604020202020204" pitchFamily="34" charset="0"/>
              </a:rPr>
              <a:t>x</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+ 1) + 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 – 2 r</a:t>
            </a:r>
            <a:r>
              <a:rPr lang="en-US" sz="1600" b="1" baseline="-25000" dirty="0">
                <a:solidFill>
                  <a:srgbClr val="0C0C0C"/>
                </a:solidFill>
                <a:latin typeface="Arial" panose="020B0604020202020204" pitchFamily="34" charset="0"/>
              </a:rPr>
              <a:t>x</a:t>
            </a:r>
            <a:r>
              <a:rPr lang="en-US" sz="1600" b="1" baseline="30000" dirty="0">
                <a:solidFill>
                  <a:srgbClr val="0C0C0C"/>
                </a:solidFill>
                <a:latin typeface="Arial" panose="020B0604020202020204" pitchFamily="34" charset="0"/>
              </a:rPr>
              <a:t>2 </a:t>
            </a:r>
            <a:r>
              <a:rPr lang="en-US" sz="1600" b="1" dirty="0">
                <a:solidFill>
                  <a:srgbClr val="0C0C0C"/>
                </a:solidFill>
                <a:latin typeface="Arial" panose="020B0604020202020204" pitchFamily="34" charset="0"/>
              </a:rPr>
              <a:t>(</a:t>
            </a:r>
            <a:r>
              <a:rPr lang="en-US" sz="1600" b="1" dirty="0" err="1">
                <a:solidFill>
                  <a:srgbClr val="0C0C0C"/>
                </a:solidFill>
                <a:latin typeface="Arial" panose="020B0604020202020204" pitchFamily="34" charset="0"/>
              </a:rPr>
              <a:t>y</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1)</a:t>
            </a:r>
            <a:endParaRPr lang="en-US" sz="1600" dirty="0">
              <a:solidFill>
                <a:srgbClr val="0C0C0C"/>
              </a:solidFill>
              <a:latin typeface="Arial" panose="020B0604020202020204" pitchFamily="34" charset="0"/>
            </a:endParaRPr>
          </a:p>
          <a:p>
            <a:pPr fontAlgn="base"/>
            <a:r>
              <a:rPr lang="en-US" sz="1600" b="1" dirty="0">
                <a:solidFill>
                  <a:srgbClr val="0C0C0C"/>
                </a:solidFill>
                <a:latin typeface="Arial" panose="020B0604020202020204" pitchFamily="34" charset="0"/>
              </a:rPr>
              <a:t>       </a:t>
            </a:r>
            <a:endParaRPr lang="en-US" sz="1600" dirty="0">
              <a:solidFill>
                <a:srgbClr val="0C0C0C"/>
              </a:solidFill>
              <a:latin typeface="Arial" panose="020B0604020202020204" pitchFamily="34" charset="0"/>
            </a:endParaRPr>
          </a:p>
          <a:p>
            <a:pPr fontAlgn="base"/>
            <a:r>
              <a:rPr lang="en-US" sz="1600" b="1" dirty="0">
                <a:solidFill>
                  <a:srgbClr val="0C0C0C"/>
                </a:solidFill>
                <a:latin typeface="Arial" panose="020B0604020202020204" pitchFamily="34" charset="0"/>
              </a:rPr>
              <a:t>p</a:t>
            </a:r>
            <a:r>
              <a:rPr lang="en-US" sz="1600" b="1" baseline="-25000" dirty="0">
                <a:solidFill>
                  <a:srgbClr val="0C0C0C"/>
                </a:solidFill>
                <a:latin typeface="Arial" panose="020B0604020202020204" pitchFamily="34" charset="0"/>
              </a:rPr>
              <a:t>k+1 </a:t>
            </a:r>
            <a:r>
              <a:rPr lang="en-US" sz="1600" b="1" dirty="0">
                <a:solidFill>
                  <a:srgbClr val="0C0C0C"/>
                </a:solidFill>
                <a:latin typeface="Arial" panose="020B0604020202020204" pitchFamily="34" charset="0"/>
              </a:rPr>
              <a:t>= </a:t>
            </a:r>
            <a:r>
              <a:rPr lang="en-US" sz="1600" b="1" dirty="0" err="1">
                <a:solidFill>
                  <a:srgbClr val="0C0C0C"/>
                </a:solidFill>
                <a:latin typeface="Arial" panose="020B0604020202020204" pitchFamily="34" charset="0"/>
              </a:rPr>
              <a:t>p</a:t>
            </a:r>
            <a:r>
              <a:rPr lang="en-US" sz="1600" b="1" baseline="-25000" dirty="0" err="1">
                <a:solidFill>
                  <a:srgbClr val="0C0C0C"/>
                </a:solidFill>
                <a:latin typeface="Arial" panose="020B0604020202020204" pitchFamily="34" charset="0"/>
              </a:rPr>
              <a:t>k</a:t>
            </a:r>
            <a:r>
              <a:rPr lang="en-US" sz="1600" b="1" baseline="-25000" dirty="0">
                <a:solidFill>
                  <a:srgbClr val="0C0C0C"/>
                </a:solidFill>
                <a:latin typeface="Arial" panose="020B0604020202020204" pitchFamily="34" charset="0"/>
              </a:rPr>
              <a:t> </a:t>
            </a:r>
            <a:r>
              <a:rPr lang="en-US" sz="1600" b="1" dirty="0">
                <a:solidFill>
                  <a:srgbClr val="0C0C0C"/>
                </a:solidFill>
                <a:latin typeface="Arial" panose="020B0604020202020204" pitchFamily="34" charset="0"/>
              </a:rPr>
              <a:t> + 2r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x</a:t>
            </a:r>
            <a:r>
              <a:rPr lang="en-US" sz="1600" b="1" baseline="-25000" dirty="0">
                <a:solidFill>
                  <a:srgbClr val="0C0C0C"/>
                </a:solidFill>
                <a:latin typeface="Arial" panose="020B0604020202020204" pitchFamily="34" charset="0"/>
              </a:rPr>
              <a:t>k + 1</a:t>
            </a:r>
            <a:r>
              <a:rPr lang="en-US" sz="1600" b="1" dirty="0">
                <a:solidFill>
                  <a:srgbClr val="0C0C0C"/>
                </a:solidFill>
                <a:latin typeface="Arial" panose="020B0604020202020204" pitchFamily="34" charset="0"/>
              </a:rPr>
              <a:t> + r</a:t>
            </a:r>
            <a:r>
              <a:rPr lang="en-US" sz="1600" b="1" baseline="-25000" dirty="0">
                <a:solidFill>
                  <a:srgbClr val="0C0C0C"/>
                </a:solidFill>
                <a:latin typeface="Arial" panose="020B0604020202020204" pitchFamily="34" charset="0"/>
              </a:rPr>
              <a:t>y</a:t>
            </a:r>
            <a:r>
              <a:rPr lang="en-US" sz="1600" b="1" baseline="30000" dirty="0">
                <a:solidFill>
                  <a:srgbClr val="0C0C0C"/>
                </a:solidFill>
                <a:latin typeface="Arial" panose="020B0604020202020204" pitchFamily="34" charset="0"/>
              </a:rPr>
              <a:t>2</a:t>
            </a:r>
            <a:r>
              <a:rPr lang="en-US" sz="1600" b="1" dirty="0">
                <a:solidFill>
                  <a:srgbClr val="0C0C0C"/>
                </a:solidFill>
                <a:latin typeface="Arial" panose="020B0604020202020204" pitchFamily="34" charset="0"/>
              </a:rPr>
              <a:t> – 2 r</a:t>
            </a:r>
            <a:r>
              <a:rPr lang="en-US" sz="1600" b="1" baseline="-25000" dirty="0">
                <a:solidFill>
                  <a:srgbClr val="0C0C0C"/>
                </a:solidFill>
                <a:latin typeface="Arial" panose="020B0604020202020204" pitchFamily="34" charset="0"/>
              </a:rPr>
              <a:t>x</a:t>
            </a:r>
            <a:r>
              <a:rPr lang="en-US" sz="1600" b="1" baseline="30000" dirty="0">
                <a:solidFill>
                  <a:srgbClr val="0C0C0C"/>
                </a:solidFill>
                <a:latin typeface="Arial" panose="020B0604020202020204" pitchFamily="34" charset="0"/>
              </a:rPr>
              <a:t>2 </a:t>
            </a:r>
            <a:r>
              <a:rPr lang="en-US" sz="1600" b="1" dirty="0" smtClean="0">
                <a:solidFill>
                  <a:srgbClr val="0C0C0C"/>
                </a:solidFill>
                <a:latin typeface="Arial" panose="020B0604020202020204" pitchFamily="34" charset="0"/>
              </a:rPr>
              <a:t>y</a:t>
            </a:r>
            <a:r>
              <a:rPr lang="en-US" sz="1600" b="1" baseline="-25000" dirty="0" smtClean="0">
                <a:solidFill>
                  <a:srgbClr val="0C0C0C"/>
                </a:solidFill>
                <a:latin typeface="Arial" panose="020B0604020202020204" pitchFamily="34" charset="0"/>
              </a:rPr>
              <a:t>k+1`</a:t>
            </a:r>
            <a:endParaRPr lang="en-US" sz="1600" b="0" i="0" dirty="0">
              <a:solidFill>
                <a:srgbClr val="0C0C0C"/>
              </a:solidFill>
              <a:effectLst/>
              <a:latin typeface="Arial" panose="020B0604020202020204" pitchFamily="34" charset="0"/>
            </a:endParaRPr>
          </a:p>
        </p:txBody>
      </p:sp>
    </p:spTree>
    <p:extLst>
      <p:ext uri="{BB962C8B-B14F-4D97-AF65-F5344CB8AC3E}">
        <p14:creationId xmlns="" xmlns:p14="http://schemas.microsoft.com/office/powerpoint/2010/main" val="2752430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Contd</a:t>
            </a:r>
            <a:r>
              <a:rPr lang="en-US" b="1" dirty="0" smtClean="0"/>
              <a:t>…</a:t>
            </a:r>
            <a:endParaRPr lang="en-US" b="1"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84094" y="2407023"/>
                <a:ext cx="11157443" cy="3787588"/>
              </a:xfrm>
            </p:spPr>
            <p:txBody>
              <a:bodyPr>
                <a:normAutofit/>
              </a:bodyPr>
              <a:lstStyle/>
              <a:p>
                <a:pPr algn="just"/>
                <a:r>
                  <a:rPr lang="en-US" sz="2400" dirty="0" smtClean="0">
                    <a:solidFill>
                      <a:schemeClr val="tx1"/>
                    </a:solidFill>
                  </a:rPr>
                  <a:t>If this process is reversed, so that the starting endpoint is at right, then </a:t>
                </a:r>
              </a:p>
              <a:p>
                <a:pPr lvl="1" algn="just">
                  <a:buFont typeface="Wingdings" panose="05000000000000000000" pitchFamily="2" charset="2"/>
                  <a:buChar char="§"/>
                </a:pPr>
                <a:r>
                  <a:rPr lang="en-US" sz="2200" dirty="0" smtClean="0">
                    <a:solidFill>
                      <a:schemeClr val="tx1"/>
                    </a:solidFill>
                  </a:rPr>
                  <a:t>either we have </a:t>
                </a:r>
                <a:r>
                  <a:rPr lang="en-US" sz="2200" dirty="0">
                    <a:solidFill>
                      <a:schemeClr val="tx1"/>
                    </a:solidFill>
                  </a:rPr>
                  <a:t>∆</a:t>
                </a:r>
                <a:r>
                  <a:rPr lang="en-US" sz="2200" dirty="0" smtClean="0">
                    <a:solidFill>
                      <a:schemeClr val="tx1"/>
                    </a:solidFill>
                  </a:rPr>
                  <a:t>x = -1 and</a:t>
                </a:r>
              </a:p>
              <a:p>
                <a:pPr marL="457200" lvl="1" indent="0" algn="just">
                  <a:buNone/>
                </a:pPr>
                <a:r>
                  <a:rPr lang="en-US" sz="2200" dirty="0">
                    <a:solidFill>
                      <a:schemeClr val="tx1"/>
                    </a:solidFill>
                  </a:rPr>
                  <a:t/>
                </a:r>
                <a:r>
                  <a:rPr lang="en-US" sz="2200" dirty="0" smtClean="0">
                    <a:solidFill>
                      <a:schemeClr val="tx1"/>
                    </a:solidFill>
                  </a:rPr>
                  <a:t>								y</a:t>
                </a:r>
                <a:r>
                  <a:rPr lang="en-US" sz="2200" baseline="-25000" dirty="0" smtClean="0">
                    <a:solidFill>
                      <a:schemeClr val="tx1"/>
                    </a:solidFill>
                  </a:rPr>
                  <a:t>k+1</a:t>
                </a:r>
                <a:r>
                  <a:rPr lang="en-US" sz="2200" dirty="0" smtClean="0">
                    <a:solidFill>
                      <a:schemeClr val="tx1"/>
                    </a:solidFill>
                  </a:rPr>
                  <a:t/>
                </a:r>
                <a:r>
                  <a:rPr lang="en-US" sz="2200" dirty="0">
                    <a:solidFill>
                      <a:schemeClr val="tx1"/>
                    </a:solidFill>
                  </a:rPr>
                  <a:t>= </a:t>
                </a:r>
                <a:r>
                  <a:rPr lang="en-US" sz="2200" dirty="0" err="1">
                    <a:solidFill>
                      <a:schemeClr val="tx1"/>
                    </a:solidFill>
                  </a:rPr>
                  <a:t>y</a:t>
                </a:r>
                <a:r>
                  <a:rPr lang="en-US" sz="2200" baseline="-25000" dirty="0" err="1">
                    <a:solidFill>
                      <a:schemeClr val="tx1"/>
                    </a:solidFill>
                  </a:rPr>
                  <a:t>k</a:t>
                </a:r>
                <a:r>
                  <a:rPr lang="en-US" sz="2200" baseline="-25000" dirty="0">
                    <a:solidFill>
                      <a:schemeClr val="tx1"/>
                    </a:solidFill>
                  </a:rPr>
                  <a:t/>
                </a:r>
                <a:r>
                  <a:rPr lang="en-US" sz="2200" dirty="0">
                    <a:solidFill>
                      <a:schemeClr val="tx1"/>
                    </a:solidFill>
                  </a:rPr>
                  <a:t> -</a:t>
                </a:r>
                <a:r>
                  <a:rPr lang="en-US" sz="2200" dirty="0" smtClean="0">
                    <a:solidFill>
                      <a:schemeClr val="tx1"/>
                    </a:solidFill>
                  </a:rPr>
                  <a:t> m	</a:t>
                </a:r>
              </a:p>
              <a:p>
                <a:pPr lvl="1" algn="just">
                  <a:buFont typeface="Wingdings" panose="05000000000000000000" pitchFamily="2" charset="2"/>
                  <a:buChar char="§"/>
                </a:pPr>
                <a:r>
                  <a:rPr lang="en-US" sz="2400" dirty="0" smtClean="0">
                    <a:solidFill>
                      <a:schemeClr val="tx1"/>
                    </a:solidFill>
                  </a:rPr>
                  <a:t>or, we have ∆y = -1 and</a:t>
                </a:r>
              </a:p>
              <a:p>
                <a:pPr marL="457200" lvl="1" indent="0" algn="just">
                  <a:buNone/>
                </a:pPr>
                <a:r>
                  <a:rPr lang="en-US" sz="2400" dirty="0">
                    <a:solidFill>
                      <a:schemeClr val="tx1"/>
                    </a:solidFill>
                  </a:rPr>
                  <a:t/>
                </a:r>
                <a:r>
                  <a:rPr lang="en-US" sz="2400" dirty="0" smtClean="0">
                    <a:solidFill>
                      <a:schemeClr val="tx1"/>
                    </a:solidFill>
                  </a:rPr>
                  <a:t>								x</a:t>
                </a:r>
                <a:r>
                  <a:rPr lang="en-US" sz="2400" baseline="-25000" dirty="0" smtClean="0">
                    <a:solidFill>
                      <a:schemeClr val="tx1"/>
                    </a:solidFill>
                  </a:rPr>
                  <a:t>k+1 </a:t>
                </a:r>
                <a:r>
                  <a:rPr lang="en-US" sz="2400" dirty="0" smtClean="0">
                    <a:solidFill>
                      <a:schemeClr val="tx1"/>
                    </a:solidFill>
                  </a:rPr>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a:solidFill>
                      <a:schemeClr val="tx1"/>
                    </a:solidFill>
                  </a:rPr>
                  <a:t/>
                </a:r>
                <a:r>
                  <a:rPr lang="en-US" sz="2400" dirty="0" smtClean="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endParaRPr lang="en-US" sz="2400" dirty="0" smtClean="0">
                  <a:solidFill>
                    <a:schemeClr val="tx1"/>
                  </a:solidFill>
                </a:endParaRPr>
              </a:p>
              <a:p>
                <a:pPr marL="0" lvl="1" indent="0" algn="just">
                  <a:buNone/>
                </a:pPr>
                <a:endParaRPr lang="en-US" sz="2400" dirty="0" smtClean="0">
                  <a:solidFill>
                    <a:schemeClr val="tx1"/>
                  </a:solidFill>
                </a:endParaRPr>
              </a:p>
              <a:p>
                <a:pPr marL="342900" lvl="1" indent="-342900" algn="just"/>
                <a:r>
                  <a:rPr lang="en-US" sz="2400" dirty="0" smtClean="0">
                    <a:solidFill>
                      <a:schemeClr val="tx1"/>
                    </a:solidFill>
                  </a:rPr>
                  <a:t>Note that y-intercept b doesn’t appear in the above equation which is the feature of DDA algorithm.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84095" y="2407023"/>
                <a:ext cx="11157443" cy="3787588"/>
              </a:xfrm>
              <a:blipFill rotWithShape="0">
                <a:blip r:embed="rId2" cstate="print"/>
                <a:stretch>
                  <a:fillRect l="-710" t="-2254" r="-819"/>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7:07:54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8</a:t>
            </a:fld>
            <a:endParaRPr lang="en-US"/>
          </a:p>
        </p:txBody>
      </p:sp>
    </p:spTree>
    <p:extLst>
      <p:ext uri="{BB962C8B-B14F-4D97-AF65-F5344CB8AC3E}">
        <p14:creationId xmlns="" xmlns:p14="http://schemas.microsoft.com/office/powerpoint/2010/main" val="20800541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80</a:t>
            </a:fld>
            <a:endParaRPr lang="en-US"/>
          </a:p>
        </p:txBody>
      </p:sp>
      <p:sp>
        <p:nvSpPr>
          <p:cNvPr id="4" name="Rectangle 3"/>
          <p:cNvSpPr/>
          <p:nvPr/>
        </p:nvSpPr>
        <p:spPr>
          <a:xfrm>
            <a:off x="838200" y="877377"/>
            <a:ext cx="9954296" cy="3785652"/>
          </a:xfrm>
          <a:prstGeom prst="rect">
            <a:avLst/>
          </a:prstGeom>
        </p:spPr>
        <p:txBody>
          <a:bodyPr wrap="square">
            <a:spAutoFit/>
          </a:bodyPr>
          <a:lstStyle/>
          <a:p>
            <a:pPr fontAlgn="base"/>
            <a:r>
              <a:rPr lang="en-US" b="1" dirty="0">
                <a:latin typeface="Arial" panose="020B0604020202020204" pitchFamily="34" charset="0"/>
              </a:rPr>
              <a:t>Initial Decision Parameter</a:t>
            </a:r>
          </a:p>
          <a:p>
            <a:pPr fontAlgn="base"/>
            <a:r>
              <a:rPr lang="en-US" b="1" dirty="0">
                <a:solidFill>
                  <a:srgbClr val="0C0C0C"/>
                </a:solidFill>
                <a:latin typeface="Arial" panose="020B0604020202020204" pitchFamily="34" charset="0"/>
              </a:rPr>
              <a:t> </a:t>
            </a:r>
            <a:r>
              <a:rPr lang="en-US" dirty="0">
                <a:solidFill>
                  <a:srgbClr val="0C0C0C"/>
                </a:solidFill>
                <a:latin typeface="Arial" panose="020B0604020202020204" pitchFamily="34" charset="0"/>
              </a:rPr>
              <a:t>Now we </a:t>
            </a:r>
            <a:r>
              <a:rPr lang="en-US" dirty="0" smtClean="0">
                <a:solidFill>
                  <a:srgbClr val="0C0C0C"/>
                </a:solidFill>
                <a:latin typeface="Arial" panose="020B0604020202020204" pitchFamily="34" charset="0"/>
              </a:rPr>
              <a:t>calculate </a:t>
            </a:r>
            <a:r>
              <a:rPr lang="en-US" dirty="0">
                <a:solidFill>
                  <a:srgbClr val="0C0C0C"/>
                </a:solidFill>
                <a:latin typeface="Arial" panose="020B0604020202020204" pitchFamily="34" charset="0"/>
              </a:rPr>
              <a:t>initial decision parameter p</a:t>
            </a:r>
            <a:r>
              <a:rPr lang="en-US" baseline="-25000" dirty="0">
                <a:solidFill>
                  <a:srgbClr val="0C0C0C"/>
                </a:solidFill>
                <a:latin typeface="Arial" panose="020B0604020202020204" pitchFamily="34" charset="0"/>
              </a:rPr>
              <a:t>0</a:t>
            </a:r>
            <a:r>
              <a:rPr lang="en-US" dirty="0">
                <a:solidFill>
                  <a:srgbClr val="0C0C0C"/>
                </a:solidFill>
                <a:latin typeface="Arial" panose="020B0604020202020204" pitchFamily="34" charset="0"/>
              </a:rPr>
              <a:t> for region 1, we take the start position at (0, r</a:t>
            </a:r>
            <a:r>
              <a:rPr lang="en-US" baseline="-25000" dirty="0">
                <a:solidFill>
                  <a:srgbClr val="0C0C0C"/>
                </a:solidFill>
                <a:latin typeface="Arial" panose="020B0604020202020204" pitchFamily="34" charset="0"/>
              </a:rPr>
              <a:t>y</a:t>
            </a:r>
            <a:r>
              <a:rPr lang="en-US" dirty="0" smtClean="0">
                <a:solidFill>
                  <a:srgbClr val="0C0C0C"/>
                </a:solidFill>
                <a:latin typeface="Arial" panose="020B0604020202020204" pitchFamily="34" charset="0"/>
              </a:rPr>
              <a:t>).</a:t>
            </a:r>
          </a:p>
          <a:p>
            <a:pPr fontAlgn="base"/>
            <a:r>
              <a:rPr lang="en-US" dirty="0" smtClean="0">
                <a:solidFill>
                  <a:srgbClr val="0C0C0C"/>
                </a:solidFill>
                <a:latin typeface="Arial" panose="020B0604020202020204" pitchFamily="34" charset="0"/>
              </a:rPr>
              <a:t>At k=0.</a:t>
            </a:r>
          </a:p>
          <a:p>
            <a:pPr fontAlgn="base"/>
            <a:endParaRPr lang="en-US" b="1" dirty="0" smtClean="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So </a:t>
            </a:r>
            <a:r>
              <a:rPr lang="en-US" dirty="0">
                <a:solidFill>
                  <a:srgbClr val="0C0C0C"/>
                </a:solidFill>
                <a:latin typeface="Arial" panose="020B0604020202020204" pitchFamily="34" charset="0"/>
              </a:rPr>
              <a:t>, </a:t>
            </a:r>
            <a:r>
              <a:rPr lang="en-US" dirty="0" smtClean="0">
                <a:solidFill>
                  <a:srgbClr val="0C0C0C"/>
                </a:solidFill>
                <a:latin typeface="Arial" panose="020B0604020202020204" pitchFamily="34" charset="0"/>
              </a:rPr>
              <a:t>x</a:t>
            </a:r>
            <a:r>
              <a:rPr lang="en-US" baseline="-25000" dirty="0" smtClean="0">
                <a:solidFill>
                  <a:srgbClr val="0C0C0C"/>
                </a:solidFill>
                <a:latin typeface="Arial" panose="020B0604020202020204" pitchFamily="34" charset="0"/>
              </a:rPr>
              <a:t>0</a:t>
            </a:r>
            <a:r>
              <a:rPr lang="en-US" dirty="0" smtClean="0">
                <a:solidFill>
                  <a:srgbClr val="0C0C0C"/>
                </a:solidFill>
                <a:latin typeface="Arial" panose="020B0604020202020204" pitchFamily="34" charset="0"/>
              </a:rPr>
              <a:t>=0 </a:t>
            </a:r>
            <a:r>
              <a:rPr lang="en-US" dirty="0">
                <a:solidFill>
                  <a:srgbClr val="0C0C0C"/>
                </a:solidFill>
                <a:latin typeface="Arial" panose="020B0604020202020204" pitchFamily="34" charset="0"/>
              </a:rPr>
              <a:t>and </a:t>
            </a:r>
            <a:r>
              <a:rPr lang="en-US" dirty="0" smtClean="0">
                <a:solidFill>
                  <a:srgbClr val="0C0C0C"/>
                </a:solidFill>
                <a:latin typeface="Arial" panose="020B0604020202020204" pitchFamily="34" charset="0"/>
              </a:rPr>
              <a:t>y</a:t>
            </a:r>
            <a:r>
              <a:rPr lang="en-US" baseline="-25000" dirty="0" smtClean="0">
                <a:solidFill>
                  <a:srgbClr val="0C0C0C"/>
                </a:solidFill>
                <a:latin typeface="Arial" panose="020B0604020202020204" pitchFamily="34" charset="0"/>
              </a:rPr>
              <a:t>0</a:t>
            </a:r>
            <a:r>
              <a:rPr lang="en-US" dirty="0" smtClean="0">
                <a:solidFill>
                  <a:srgbClr val="0C0C0C"/>
                </a:solidFill>
                <a:latin typeface="Arial" panose="020B0604020202020204" pitchFamily="34" charset="0"/>
              </a:rPr>
              <a:t>=</a:t>
            </a:r>
            <a:r>
              <a:rPr lang="en-US" dirty="0" err="1" smtClean="0">
                <a:solidFill>
                  <a:srgbClr val="0C0C0C"/>
                </a:solidFill>
                <a:latin typeface="Arial" panose="020B0604020202020204" pitchFamily="34" charset="0"/>
              </a:rPr>
              <a:t>r</a:t>
            </a:r>
            <a:r>
              <a:rPr lang="en-US" baseline="-25000" dirty="0" err="1" smtClean="0">
                <a:solidFill>
                  <a:srgbClr val="0C0C0C"/>
                </a:solidFill>
                <a:latin typeface="Arial" panose="020B0604020202020204" pitchFamily="34" charset="0"/>
              </a:rPr>
              <a:t>y</a:t>
            </a:r>
            <a:r>
              <a:rPr lang="en-US" dirty="0">
                <a:solidFill>
                  <a:srgbClr val="0C0C0C"/>
                </a:solidFill>
                <a:latin typeface="Arial" panose="020B0604020202020204" pitchFamily="34" charset="0"/>
              </a:rPr>
              <a:t> </a:t>
            </a:r>
            <a:endParaRPr lang="en-US" dirty="0" smtClean="0">
              <a:solidFill>
                <a:srgbClr val="0C0C0C"/>
              </a:solidFill>
              <a:latin typeface="Arial" panose="020B0604020202020204" pitchFamily="34" charset="0"/>
            </a:endParaRPr>
          </a:p>
          <a:p>
            <a:pPr fontAlgn="base"/>
            <a:endParaRPr lang="en-US" dirty="0" smtClean="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Then</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Also, p</a:t>
            </a:r>
            <a:r>
              <a:rPr lang="en-US" baseline="-25000" dirty="0">
                <a:solidFill>
                  <a:srgbClr val="0C0C0C"/>
                </a:solidFill>
                <a:latin typeface="Arial" panose="020B0604020202020204" pitchFamily="34" charset="0"/>
              </a:rPr>
              <a:t>0 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(0+ 1)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r</a:t>
            </a:r>
            <a:r>
              <a:rPr lang="en-US" baseline="-25000" dirty="0" err="1">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p</a:t>
            </a:r>
            <a:r>
              <a:rPr lang="en-US" baseline="-25000" dirty="0" smtClean="0">
                <a:solidFill>
                  <a:srgbClr val="0C0C0C"/>
                </a:solidFill>
                <a:latin typeface="Arial" panose="020B0604020202020204" pitchFamily="34" charset="0"/>
              </a:rPr>
              <a:t>0</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/4</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a:t>
            </a:r>
            <a:r>
              <a:rPr lang="en-US" dirty="0" smtClean="0">
                <a:solidFill>
                  <a:srgbClr val="0C0C0C"/>
                </a:solidFill>
                <a:latin typeface="Arial" panose="020B0604020202020204" pitchFamily="34" charset="0"/>
              </a:rPr>
              <a:t>r</a:t>
            </a:r>
            <a:r>
              <a:rPr lang="en-US" baseline="-25000" dirty="0" smtClean="0">
                <a:solidFill>
                  <a:srgbClr val="0C0C0C"/>
                </a:solidFill>
                <a:latin typeface="Arial" panose="020B0604020202020204" pitchFamily="34" charset="0"/>
              </a:rPr>
              <a:t>x</a:t>
            </a:r>
            <a:r>
              <a:rPr lang="en-US" baseline="30000" dirty="0" smtClean="0">
                <a:solidFill>
                  <a:srgbClr val="0C0C0C"/>
                </a:solidFill>
                <a:latin typeface="Arial" panose="020B0604020202020204" pitchFamily="34" charset="0"/>
              </a:rPr>
              <a:t>2</a:t>
            </a:r>
            <a:r>
              <a:rPr lang="en-US" dirty="0" smtClean="0">
                <a:solidFill>
                  <a:srgbClr val="0C0C0C"/>
                </a:solidFill>
                <a:latin typeface="Arial" panose="020B0604020202020204" pitchFamily="34" charset="0"/>
              </a:rPr>
              <a:t>r</a:t>
            </a:r>
            <a:r>
              <a:rPr lang="en-US" baseline="-25000" dirty="0" smtClean="0">
                <a:solidFill>
                  <a:srgbClr val="0C0C0C"/>
                </a:solidFill>
                <a:latin typeface="Arial" panose="020B0604020202020204" pitchFamily="34" charset="0"/>
              </a:rPr>
              <a:t>y</a:t>
            </a:r>
            <a:r>
              <a:rPr lang="en-US" baseline="30000" dirty="0" smtClean="0">
                <a:solidFill>
                  <a:srgbClr val="0C0C0C"/>
                </a:solidFill>
                <a:latin typeface="Arial" panose="020B0604020202020204" pitchFamily="34" charset="0"/>
              </a:rPr>
              <a:t>2</a:t>
            </a:r>
            <a:endParaRPr lang="en-US" dirty="0" smtClean="0">
              <a:solidFill>
                <a:srgbClr val="0C0C0C"/>
              </a:solidFill>
              <a:latin typeface="Arial" panose="020B0604020202020204" pitchFamily="34" charset="0"/>
            </a:endParaRPr>
          </a:p>
          <a:p>
            <a:pPr fontAlgn="base"/>
            <a:endParaRPr lang="en-US" b="1" dirty="0" smtClean="0">
              <a:solidFill>
                <a:srgbClr val="0C0C0C"/>
              </a:solidFill>
              <a:latin typeface="Arial" panose="020B0604020202020204" pitchFamily="34" charset="0"/>
            </a:endParaRPr>
          </a:p>
          <a:p>
            <a:pPr fontAlgn="base"/>
            <a:r>
              <a:rPr lang="en-US" sz="2400" b="1" dirty="0" smtClean="0">
                <a:solidFill>
                  <a:srgbClr val="0C0C0C"/>
                </a:solidFill>
                <a:latin typeface="Arial" panose="020B0604020202020204" pitchFamily="34" charset="0"/>
              </a:rPr>
              <a:t>p</a:t>
            </a:r>
            <a:r>
              <a:rPr lang="en-US" sz="2400" b="1" baseline="-25000" dirty="0" smtClean="0">
                <a:solidFill>
                  <a:srgbClr val="0C0C0C"/>
                </a:solidFill>
                <a:latin typeface="Arial" panose="020B0604020202020204" pitchFamily="34" charset="0"/>
              </a:rPr>
              <a:t>0</a:t>
            </a:r>
            <a:r>
              <a:rPr lang="en-US" sz="2400" b="1" baseline="-25000" dirty="0">
                <a:solidFill>
                  <a:srgbClr val="0C0C0C"/>
                </a:solidFill>
                <a:latin typeface="Arial" panose="020B0604020202020204" pitchFamily="34" charset="0"/>
              </a:rPr>
              <a:t> </a:t>
            </a:r>
            <a:r>
              <a:rPr lang="en-US" sz="2400" b="1" dirty="0">
                <a:solidFill>
                  <a:srgbClr val="0C0C0C"/>
                </a:solidFill>
                <a:latin typeface="Arial" panose="020B0604020202020204" pitchFamily="34" charset="0"/>
              </a:rPr>
              <a:t>= r</a:t>
            </a:r>
            <a:r>
              <a:rPr lang="en-US" sz="2400" b="1" baseline="-25000" dirty="0">
                <a:solidFill>
                  <a:srgbClr val="0C0C0C"/>
                </a:solidFill>
                <a:latin typeface="Arial" panose="020B0604020202020204" pitchFamily="34" charset="0"/>
              </a:rPr>
              <a:t>y</a:t>
            </a:r>
            <a:r>
              <a:rPr lang="en-US" sz="2400" b="1" baseline="30000" dirty="0">
                <a:solidFill>
                  <a:srgbClr val="0C0C0C"/>
                </a:solidFill>
                <a:latin typeface="Arial" panose="020B0604020202020204" pitchFamily="34" charset="0"/>
              </a:rPr>
              <a:t>2 </a:t>
            </a:r>
            <a:r>
              <a:rPr lang="en-US" sz="2400" b="1" dirty="0">
                <a:solidFill>
                  <a:srgbClr val="0C0C0C"/>
                </a:solidFill>
                <a:latin typeface="Arial" panose="020B0604020202020204" pitchFamily="34" charset="0"/>
              </a:rPr>
              <a:t>– r</a:t>
            </a:r>
            <a:r>
              <a:rPr lang="en-US" sz="2400" b="1" baseline="-25000" dirty="0">
                <a:solidFill>
                  <a:srgbClr val="0C0C0C"/>
                </a:solidFill>
                <a:latin typeface="Arial" panose="020B0604020202020204" pitchFamily="34" charset="0"/>
              </a:rPr>
              <a:t>x</a:t>
            </a:r>
            <a:r>
              <a:rPr lang="en-US" sz="2400" b="1" baseline="30000" dirty="0">
                <a:solidFill>
                  <a:srgbClr val="0C0C0C"/>
                </a:solidFill>
                <a:latin typeface="Arial" panose="020B0604020202020204" pitchFamily="34" charset="0"/>
              </a:rPr>
              <a:t>2</a:t>
            </a:r>
            <a:r>
              <a:rPr lang="en-US" sz="2400" b="1" dirty="0">
                <a:solidFill>
                  <a:srgbClr val="0C0C0C"/>
                </a:solidFill>
                <a:latin typeface="Arial" panose="020B0604020202020204" pitchFamily="34" charset="0"/>
              </a:rPr>
              <a:t>r</a:t>
            </a:r>
            <a:r>
              <a:rPr lang="en-US" sz="2400" b="1" baseline="-25000" dirty="0">
                <a:solidFill>
                  <a:srgbClr val="0C0C0C"/>
                </a:solidFill>
                <a:latin typeface="Arial" panose="020B0604020202020204" pitchFamily="34" charset="0"/>
              </a:rPr>
              <a:t>y +</a:t>
            </a:r>
            <a:r>
              <a:rPr lang="en-US" sz="2400" b="1" dirty="0">
                <a:solidFill>
                  <a:srgbClr val="0C0C0C"/>
                </a:solidFill>
                <a:latin typeface="Arial" panose="020B0604020202020204" pitchFamily="34" charset="0"/>
              </a:rPr>
              <a:t> </a:t>
            </a:r>
            <a:r>
              <a:rPr lang="en-US" sz="2400" b="1" dirty="0" smtClean="0">
                <a:solidFill>
                  <a:srgbClr val="0C0C0C"/>
                </a:solidFill>
                <a:latin typeface="Arial" panose="020B0604020202020204" pitchFamily="34" charset="0"/>
              </a:rPr>
              <a:t>(1/4)r</a:t>
            </a:r>
            <a:r>
              <a:rPr lang="en-US" sz="2400" b="1" baseline="-25000" dirty="0" smtClean="0">
                <a:solidFill>
                  <a:srgbClr val="0C0C0C"/>
                </a:solidFill>
                <a:latin typeface="Arial" panose="020B0604020202020204" pitchFamily="34" charset="0"/>
              </a:rPr>
              <a:t>x</a:t>
            </a:r>
            <a:r>
              <a:rPr lang="en-US" sz="2400" b="1" baseline="30000" dirty="0" smtClean="0">
                <a:solidFill>
                  <a:srgbClr val="0C0C0C"/>
                </a:solidFill>
                <a:latin typeface="Arial" panose="020B0604020202020204" pitchFamily="34" charset="0"/>
              </a:rPr>
              <a:t>2</a:t>
            </a:r>
            <a:endParaRPr lang="en-US" sz="2400" dirty="0">
              <a:solidFill>
                <a:srgbClr val="0C0C0C"/>
              </a:solidFill>
              <a:latin typeface="Arial" panose="020B0604020202020204" pitchFamily="34" charset="0"/>
            </a:endParaRPr>
          </a:p>
          <a:p>
            <a:r>
              <a:rPr lang="en-US" dirty="0"/>
              <a:t/>
            </a:r>
            <a:br>
              <a:rPr lang="en-US" dirty="0"/>
            </a:br>
            <a:endParaRPr lang="en-US" dirty="0"/>
          </a:p>
        </p:txBody>
      </p:sp>
    </p:spTree>
    <p:extLst>
      <p:ext uri="{BB962C8B-B14F-4D97-AF65-F5344CB8AC3E}">
        <p14:creationId xmlns="" xmlns:p14="http://schemas.microsoft.com/office/powerpoint/2010/main" val="16436830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81</a:t>
            </a:fld>
            <a:endParaRPr lang="en-US"/>
          </a:p>
        </p:txBody>
      </p:sp>
      <p:sp>
        <p:nvSpPr>
          <p:cNvPr id="4" name="Rectangle 3"/>
          <p:cNvSpPr/>
          <p:nvPr/>
        </p:nvSpPr>
        <p:spPr>
          <a:xfrm>
            <a:off x="477591" y="574414"/>
            <a:ext cx="8267163" cy="4524315"/>
          </a:xfrm>
          <a:prstGeom prst="rect">
            <a:avLst/>
          </a:prstGeom>
        </p:spPr>
        <p:txBody>
          <a:bodyPr wrap="square">
            <a:spAutoFit/>
          </a:bodyPr>
          <a:lstStyle/>
          <a:p>
            <a:pPr fontAlgn="base"/>
            <a:r>
              <a:rPr lang="en-US" b="1" u="sng" dirty="0">
                <a:latin typeface="Arial" panose="020B0604020202020204" pitchFamily="34" charset="0"/>
              </a:rPr>
              <a:t>Region </a:t>
            </a:r>
            <a:r>
              <a:rPr lang="en-US" b="1" u="sng" dirty="0" smtClean="0">
                <a:latin typeface="Arial" panose="020B0604020202020204" pitchFamily="34" charset="0"/>
              </a:rPr>
              <a:t>2:</a:t>
            </a:r>
          </a:p>
          <a:p>
            <a:pPr fontAlgn="base"/>
            <a:r>
              <a:rPr lang="en-US" dirty="0" smtClean="0">
                <a:latin typeface="Arial" panose="020B0604020202020204" pitchFamily="34" charset="0"/>
              </a:rPr>
              <a:t>Over Region 2 ,we sample at unit steps in the negative ‘y’ direction and mid point is taken between horizontal pixels at each step. </a:t>
            </a:r>
          </a:p>
          <a:p>
            <a:pPr fontAlgn="base"/>
            <a:r>
              <a:rPr lang="en-US" dirty="0" smtClean="0">
                <a:latin typeface="Arial" panose="020B0604020202020204" pitchFamily="34" charset="0"/>
              </a:rPr>
              <a:t>Probable pixels are (x</a:t>
            </a:r>
            <a:r>
              <a:rPr lang="en-US" baseline="-25000" dirty="0" smtClean="0">
                <a:latin typeface="Arial" panose="020B0604020202020204" pitchFamily="34" charset="0"/>
              </a:rPr>
              <a:t>k</a:t>
            </a:r>
            <a:r>
              <a:rPr lang="en-US" dirty="0" smtClean="0">
                <a:latin typeface="Arial" panose="020B0604020202020204" pitchFamily="34" charset="0"/>
              </a:rPr>
              <a:t>,y</a:t>
            </a:r>
            <a:r>
              <a:rPr lang="en-US" baseline="-25000" dirty="0" smtClean="0">
                <a:latin typeface="Arial" panose="020B0604020202020204" pitchFamily="34" charset="0"/>
              </a:rPr>
              <a:t>k</a:t>
            </a:r>
            <a:r>
              <a:rPr lang="en-US" dirty="0" smtClean="0">
                <a:latin typeface="Arial" panose="020B0604020202020204" pitchFamily="34" charset="0"/>
              </a:rPr>
              <a:t>-1) and (x</a:t>
            </a:r>
            <a:r>
              <a:rPr lang="en-US" baseline="-25000" dirty="0" smtClean="0">
                <a:latin typeface="Arial" panose="020B0604020202020204" pitchFamily="34" charset="0"/>
              </a:rPr>
              <a:t>k</a:t>
            </a:r>
            <a:r>
              <a:rPr lang="en-US" dirty="0" smtClean="0">
                <a:latin typeface="Arial" panose="020B0604020202020204" pitchFamily="34" charset="0"/>
              </a:rPr>
              <a:t>+1,y</a:t>
            </a:r>
            <a:r>
              <a:rPr lang="en-US" baseline="-25000" dirty="0" smtClean="0">
                <a:latin typeface="Arial" panose="020B0604020202020204" pitchFamily="34" charset="0"/>
              </a:rPr>
              <a:t>k</a:t>
            </a:r>
            <a:r>
              <a:rPr lang="en-US" dirty="0" smtClean="0">
                <a:latin typeface="Arial" panose="020B0604020202020204" pitchFamily="34" charset="0"/>
              </a:rPr>
              <a:t>-1)</a:t>
            </a:r>
            <a:endParaRPr lang="en-US" dirty="0">
              <a:latin typeface="Arial" panose="020B0604020202020204" pitchFamily="34" charset="0"/>
            </a:endParaRPr>
          </a:p>
          <a:p>
            <a:pPr fontAlgn="base"/>
            <a:r>
              <a:rPr lang="en-US" dirty="0" smtClean="0">
                <a:solidFill>
                  <a:srgbClr val="0C0C0C"/>
                </a:solidFill>
                <a:latin typeface="Arial" panose="020B0604020202020204" pitchFamily="34" charset="0"/>
              </a:rPr>
              <a:t>Similarly </a:t>
            </a:r>
            <a:r>
              <a:rPr lang="en-US" dirty="0">
                <a:solidFill>
                  <a:srgbClr val="0C0C0C"/>
                </a:solidFill>
                <a:latin typeface="Arial" panose="020B0604020202020204" pitchFamily="34" charset="0"/>
              </a:rPr>
              <a:t>we </a:t>
            </a:r>
            <a:r>
              <a:rPr lang="en-US" dirty="0" smtClean="0">
                <a:solidFill>
                  <a:srgbClr val="0C0C0C"/>
                </a:solidFill>
                <a:latin typeface="Arial" panose="020B0604020202020204" pitchFamily="34" charset="0"/>
              </a:rPr>
              <a:t>find </a:t>
            </a:r>
            <a:r>
              <a:rPr lang="en-US" dirty="0">
                <a:solidFill>
                  <a:srgbClr val="0C0C0C"/>
                </a:solidFill>
                <a:latin typeface="Arial" panose="020B0604020202020204" pitchFamily="34" charset="0"/>
              </a:rPr>
              <a:t>the values of decision parameters for region </a:t>
            </a:r>
            <a:r>
              <a:rPr lang="en-US" dirty="0" smtClean="0">
                <a:solidFill>
                  <a:srgbClr val="0C0C0C"/>
                </a:solidFill>
                <a:latin typeface="Arial" panose="020B0604020202020204" pitchFamily="34" charset="0"/>
              </a:rPr>
              <a:t>2 as </a:t>
            </a:r>
            <a:endParaRPr lang="en-US" dirty="0">
              <a:solidFill>
                <a:srgbClr val="0C0C0C"/>
              </a:solidFill>
              <a:latin typeface="Arial" panose="020B0604020202020204" pitchFamily="34" charset="0"/>
            </a:endParaRPr>
          </a:p>
          <a:p>
            <a:pPr fontAlgn="base"/>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f</a:t>
            </a:r>
            <a:r>
              <a:rPr lang="en-US" baseline="-25000" dirty="0" err="1">
                <a:solidFill>
                  <a:srgbClr val="0C0C0C"/>
                </a:solidFill>
                <a:latin typeface="Arial" panose="020B0604020202020204" pitchFamily="34" charset="0"/>
              </a:rPr>
              <a:t>ellipse</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a:t>
            </a:r>
            <a:r>
              <a:rPr lang="en-US" dirty="0" smtClean="0">
                <a:solidFill>
                  <a:srgbClr val="0C0C0C"/>
                </a:solidFill>
                <a:latin typeface="Arial" panose="020B0604020202020204" pitchFamily="34" charset="0"/>
              </a:rPr>
              <a:t>1)</a:t>
            </a:r>
            <a:endParaRPr lang="en-US" dirty="0">
              <a:solidFill>
                <a:srgbClr val="0C0C0C"/>
              </a:solidFill>
              <a:latin typeface="Arial" panose="020B0604020202020204" pitchFamily="34" charset="0"/>
            </a:endParaRPr>
          </a:p>
          <a:p>
            <a:pPr fontAlgn="base"/>
            <a:r>
              <a:rPr lang="en-US" dirty="0" err="1" smtClean="0">
                <a:solidFill>
                  <a:srgbClr val="0C0C0C"/>
                </a:solidFill>
                <a:latin typeface="Arial" panose="020B0604020202020204" pitchFamily="34" charset="0"/>
              </a:rPr>
              <a:t>p</a:t>
            </a:r>
            <a:r>
              <a:rPr lang="en-US" baseline="-25000" dirty="0" err="1" smtClean="0">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a:t>
            </a:r>
            <a:r>
              <a:rPr lang="en-US" dirty="0" smtClean="0">
                <a:solidFill>
                  <a:srgbClr val="0C0C0C"/>
                </a:solidFill>
                <a:latin typeface="Arial" panose="020B0604020202020204" pitchFamily="34" charset="0"/>
              </a:rPr>
              <a:t>r</a:t>
            </a:r>
            <a:r>
              <a:rPr lang="en-US" baseline="-25000" dirty="0" smtClean="0">
                <a:solidFill>
                  <a:srgbClr val="0C0C0C"/>
                </a:solidFill>
                <a:latin typeface="Arial" panose="020B0604020202020204" pitchFamily="34" charset="0"/>
              </a:rPr>
              <a:t>x</a:t>
            </a:r>
            <a:r>
              <a:rPr lang="en-US" baseline="30000" dirty="0" smtClean="0">
                <a:solidFill>
                  <a:srgbClr val="0C0C0C"/>
                </a:solidFill>
                <a:latin typeface="Arial" panose="020B0604020202020204" pitchFamily="34" charset="0"/>
              </a:rPr>
              <a:t>2</a:t>
            </a:r>
            <a:r>
              <a:rPr lang="en-US" dirty="0" smtClean="0">
                <a:solidFill>
                  <a:srgbClr val="0C0C0C"/>
                </a:solidFill>
                <a:latin typeface="Arial" panose="020B0604020202020204" pitchFamily="34" charset="0"/>
              </a:rPr>
              <a:t>r</a:t>
            </a:r>
            <a:r>
              <a:rPr lang="en-US" baseline="-25000" dirty="0" smtClean="0">
                <a:solidFill>
                  <a:srgbClr val="0C0C0C"/>
                </a:solidFill>
                <a:latin typeface="Arial" panose="020B0604020202020204" pitchFamily="34" charset="0"/>
              </a:rPr>
              <a:t>y</a:t>
            </a:r>
            <a:endParaRPr lang="en-US" dirty="0">
              <a:solidFill>
                <a:srgbClr val="030477"/>
              </a:solidFill>
              <a:latin typeface="Arial" panose="020B0604020202020204" pitchFamily="34" charset="0"/>
            </a:endParaRPr>
          </a:p>
          <a:p>
            <a:pPr fontAlgn="base"/>
            <a:endParaRPr lang="en-US" dirty="0" smtClean="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Successive decision parameter is obtained as</a:t>
            </a:r>
            <a:endParaRPr lang="en-US" dirty="0">
              <a:solidFill>
                <a:srgbClr val="0C0C0C"/>
              </a:solidFill>
              <a:latin typeface="Arial" panose="020B0604020202020204" pitchFamily="34" charset="0"/>
            </a:endParaRPr>
          </a:p>
          <a:p>
            <a:pPr fontAlgn="base"/>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+ 1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(x</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endParaRPr lang="en-US" dirty="0">
              <a:solidFill>
                <a:srgbClr val="0C0C0C"/>
              </a:solidFill>
              <a:latin typeface="Arial" panose="020B0604020202020204" pitchFamily="34" charset="0"/>
            </a:endParaRPr>
          </a:p>
          <a:p>
            <a:pPr fontAlgn="base"/>
            <a:r>
              <a:rPr lang="en-US" dirty="0">
                <a:solidFill>
                  <a:srgbClr val="0C0C0C"/>
                </a:solidFill>
                <a:latin typeface="Arial" panose="020B0604020202020204" pitchFamily="34" charset="0"/>
              </a:rPr>
              <a:t>So, 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p>
          <a:p>
            <a:pPr fontAlgn="base"/>
            <a:r>
              <a:rPr lang="en-US" dirty="0" smtClean="0">
                <a:solidFill>
                  <a:srgbClr val="0C0C0C"/>
                </a:solidFill>
                <a:latin typeface="Arial" panose="020B0604020202020204" pitchFamily="34" charset="0"/>
              </a:rPr>
              <a:t> </a:t>
            </a:r>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smtClean="0">
                <a:solidFill>
                  <a:srgbClr val="0C0C0C"/>
                </a:solidFill>
                <a:latin typeface="Arial" panose="020B0604020202020204" pitchFamily="34" charset="0"/>
              </a:rPr>
              <a:t>r</a:t>
            </a:r>
            <a:r>
              <a:rPr lang="en-US" baseline="-25000" dirty="0" smtClean="0">
                <a:solidFill>
                  <a:srgbClr val="0C0C0C"/>
                </a:solidFill>
                <a:latin typeface="Arial" panose="020B0604020202020204" pitchFamily="34" charset="0"/>
              </a:rPr>
              <a:t>y</a:t>
            </a:r>
            <a:r>
              <a:rPr lang="en-US" baseline="30000" dirty="0" smtClean="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p</a:t>
            </a:r>
            <a:r>
              <a:rPr lang="en-US" baseline="-25000" dirty="0" smtClean="0">
                <a:solidFill>
                  <a:srgbClr val="0C0C0C"/>
                </a:solidFill>
                <a:latin typeface="Arial" panose="020B0604020202020204" pitchFamily="34" charset="0"/>
              </a:rPr>
              <a:t>k+1</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a:t>
            </a:r>
            <a:endParaRPr lang="en-US" i="0" dirty="0">
              <a:solidFill>
                <a:srgbClr val="0C0C0C"/>
              </a:solidFill>
              <a:effectLst/>
              <a:latin typeface="Arial" panose="020B0604020202020204" pitchFamily="34" charset="0"/>
            </a:endParaRPr>
          </a:p>
        </p:txBody>
      </p:sp>
      <p:pic>
        <p:nvPicPr>
          <p:cNvPr id="5" name="Picture 4"/>
          <p:cNvPicPr>
            <a:picLocks noChangeAspect="1"/>
          </p:cNvPicPr>
          <p:nvPr/>
        </p:nvPicPr>
        <p:blipFill rotWithShape="1">
          <a:blip r:embed="rId2" cstate="print"/>
          <a:srcRect l="41652" t="22139" r="32711" b="37192"/>
          <a:stretch/>
        </p:blipFill>
        <p:spPr>
          <a:xfrm>
            <a:off x="8744755" y="1300765"/>
            <a:ext cx="2962140" cy="2975021"/>
          </a:xfrm>
          <a:prstGeom prst="rect">
            <a:avLst/>
          </a:prstGeom>
        </p:spPr>
      </p:pic>
    </p:spTree>
    <p:extLst>
      <p:ext uri="{BB962C8B-B14F-4D97-AF65-F5344CB8AC3E}">
        <p14:creationId xmlns="" xmlns:p14="http://schemas.microsoft.com/office/powerpoint/2010/main" val="30130517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82</a:t>
            </a:fld>
            <a:endParaRPr lang="en-US"/>
          </a:p>
        </p:txBody>
      </p:sp>
      <p:sp>
        <p:nvSpPr>
          <p:cNvPr id="4" name="Rectangle 3"/>
          <p:cNvSpPr/>
          <p:nvPr/>
        </p:nvSpPr>
        <p:spPr>
          <a:xfrm>
            <a:off x="337456" y="397485"/>
            <a:ext cx="9164393" cy="3693319"/>
          </a:xfrm>
          <a:prstGeom prst="rect">
            <a:avLst/>
          </a:prstGeom>
        </p:spPr>
        <p:txBody>
          <a:bodyPr wrap="square">
            <a:spAutoFit/>
          </a:bodyPr>
          <a:lstStyle/>
          <a:p>
            <a:pPr fontAlgn="base"/>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{(y</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a:t>
            </a:r>
          </a:p>
          <a:p>
            <a:pPr fontAlgn="base"/>
            <a:endParaRPr lang="en-US" dirty="0">
              <a:solidFill>
                <a:srgbClr val="0C0C0C"/>
              </a:solidFill>
              <a:latin typeface="Arial" panose="020B0604020202020204" pitchFamily="34" charset="0"/>
            </a:endParaRPr>
          </a:p>
          <a:p>
            <a:pPr fontAlgn="base"/>
            <a:endParaRPr lang="en-US" dirty="0" smtClean="0">
              <a:solidFill>
                <a:srgbClr val="030477"/>
              </a:solidFill>
              <a:latin typeface="Arial" panose="020B0604020202020204" pitchFamily="34" charset="0"/>
            </a:endParaRPr>
          </a:p>
          <a:p>
            <a:pPr fontAlgn="base"/>
            <a:r>
              <a:rPr lang="en-US" dirty="0" smtClean="0">
                <a:solidFill>
                  <a:srgbClr val="030477"/>
                </a:solidFill>
                <a:latin typeface="Arial" panose="020B0604020202020204" pitchFamily="34" charset="0"/>
              </a:rPr>
              <a:t>Case </a:t>
            </a:r>
            <a:r>
              <a:rPr lang="en-US" dirty="0">
                <a:solidFill>
                  <a:srgbClr val="030477"/>
                </a:solidFill>
                <a:latin typeface="Arial" panose="020B0604020202020204" pitchFamily="34" charset="0"/>
              </a:rPr>
              <a:t>1</a:t>
            </a:r>
          </a:p>
          <a:p>
            <a:pPr fontAlgn="base"/>
            <a:r>
              <a:rPr lang="en-US" b="1" dirty="0" smtClean="0">
                <a:solidFill>
                  <a:srgbClr val="0C0C0C"/>
                </a:solidFill>
                <a:latin typeface="Arial" panose="020B0604020202020204" pitchFamily="34" charset="0"/>
              </a:rPr>
              <a:t>If </a:t>
            </a:r>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dirty="0">
                <a:solidFill>
                  <a:srgbClr val="0C0C0C"/>
                </a:solidFill>
                <a:latin typeface="Arial" panose="020B0604020202020204" pitchFamily="34" charset="0"/>
              </a:rPr>
              <a:t>&gt; 0 ,then we </a:t>
            </a:r>
            <a:r>
              <a:rPr lang="en-US" b="1" dirty="0" smtClean="0">
                <a:solidFill>
                  <a:srgbClr val="0C0C0C"/>
                </a:solidFill>
                <a:latin typeface="Arial" panose="020B0604020202020204" pitchFamily="34" charset="0"/>
              </a:rPr>
              <a:t>select x</a:t>
            </a:r>
            <a:r>
              <a:rPr lang="en-US" b="1" baseline="-25000" dirty="0" smtClean="0">
                <a:solidFill>
                  <a:srgbClr val="0C0C0C"/>
                </a:solidFill>
                <a:latin typeface="Arial" panose="020B0604020202020204" pitchFamily="34" charset="0"/>
              </a:rPr>
              <a:t>k+1</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x</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and y</a:t>
            </a:r>
            <a:r>
              <a:rPr lang="en-US" b="1" baseline="-25000" dirty="0">
                <a:solidFill>
                  <a:srgbClr val="0C0C0C"/>
                </a:solidFill>
                <a:latin typeface="Arial" panose="020B0604020202020204" pitchFamily="34" charset="0"/>
              </a:rPr>
              <a:t>k+1</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y</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a:t>
            </a:r>
            <a:r>
              <a:rPr lang="en-US" b="1" dirty="0" smtClean="0">
                <a:solidFill>
                  <a:srgbClr val="0C0C0C"/>
                </a:solidFill>
                <a:latin typeface="Arial" panose="020B0604020202020204" pitchFamily="34" charset="0"/>
              </a:rPr>
              <a:t>1</a:t>
            </a:r>
            <a:r>
              <a:rPr lang="en-US" dirty="0">
                <a:solidFill>
                  <a:srgbClr val="0C0C0C"/>
                </a:solidFill>
                <a:latin typeface="Arial" panose="020B0604020202020204" pitchFamily="34" charset="0"/>
              </a:rPr>
              <a:t> </a:t>
            </a:r>
            <a:r>
              <a:rPr lang="en-US" dirty="0" smtClean="0">
                <a:solidFill>
                  <a:srgbClr val="0C0C0C"/>
                </a:solidFill>
                <a:latin typeface="Arial" panose="020B0604020202020204" pitchFamily="34" charset="0"/>
              </a:rPr>
              <a:t>so that</a:t>
            </a:r>
            <a:r>
              <a:rPr lang="en-US" b="1" dirty="0">
                <a:solidFill>
                  <a:srgbClr val="0C0C0C"/>
                </a:solidFill>
                <a:latin typeface="Arial" panose="020B0604020202020204" pitchFamily="34" charset="0"/>
              </a:rPr>
              <a:t>                          </a:t>
            </a:r>
            <a:endParaRPr lang="en-US" dirty="0">
              <a:solidFill>
                <a:srgbClr val="0C0C0C"/>
              </a:solidFill>
              <a:latin typeface="Arial" panose="020B0604020202020204" pitchFamily="34" charset="0"/>
            </a:endParaRPr>
          </a:p>
          <a:p>
            <a:pPr fontAlgn="base"/>
            <a:endParaRPr lang="en-US" dirty="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p</a:t>
            </a:r>
            <a:r>
              <a:rPr lang="en-US" baseline="-25000" dirty="0" smtClean="0">
                <a:solidFill>
                  <a:srgbClr val="0C0C0C"/>
                </a:solidFill>
                <a:latin typeface="Arial" panose="020B0604020202020204" pitchFamily="34" charset="0"/>
              </a:rPr>
              <a:t>k+1</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p>
          <a:p>
            <a:pPr fontAlgn="base"/>
            <a:endParaRPr lang="en-US" dirty="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p</a:t>
            </a:r>
            <a:r>
              <a:rPr lang="en-US" baseline="-25000" dirty="0" smtClean="0">
                <a:solidFill>
                  <a:srgbClr val="0C0C0C"/>
                </a:solidFill>
                <a:latin typeface="Arial" panose="020B0604020202020204" pitchFamily="34" charset="0"/>
              </a:rPr>
              <a:t>k+1</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+ 1</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2(</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p>
          <a:p>
            <a:pPr fontAlgn="base"/>
            <a:endParaRPr lang="en-US" dirty="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p</a:t>
            </a:r>
            <a:r>
              <a:rPr lang="en-US" baseline="-25000" dirty="0" smtClean="0">
                <a:solidFill>
                  <a:srgbClr val="0C0C0C"/>
                </a:solidFill>
                <a:latin typeface="Arial" panose="020B0604020202020204" pitchFamily="34" charset="0"/>
              </a:rPr>
              <a:t>k+1</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2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p>
          <a:p>
            <a:pPr fontAlgn="base"/>
            <a:endParaRPr lang="en-US" dirty="0">
              <a:solidFill>
                <a:srgbClr val="0C0C0C"/>
              </a:solidFill>
              <a:latin typeface="Arial" panose="020B0604020202020204" pitchFamily="34" charset="0"/>
            </a:endParaRPr>
          </a:p>
          <a:p>
            <a:pPr fontAlgn="base"/>
            <a:r>
              <a:rPr lang="en-US" b="1" dirty="0" smtClean="0">
                <a:solidFill>
                  <a:srgbClr val="0C0C0C"/>
                </a:solidFill>
                <a:latin typeface="Arial" panose="020B0604020202020204" pitchFamily="34" charset="0"/>
              </a:rPr>
              <a:t>p</a:t>
            </a:r>
            <a:r>
              <a:rPr lang="en-US" b="1" baseline="-25000" dirty="0" smtClean="0">
                <a:solidFill>
                  <a:srgbClr val="0C0C0C"/>
                </a:solidFill>
                <a:latin typeface="Arial" panose="020B0604020202020204" pitchFamily="34" charset="0"/>
              </a:rPr>
              <a:t>k+1</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 2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 y</a:t>
            </a:r>
            <a:r>
              <a:rPr lang="en-US" b="1" baseline="-25000" dirty="0">
                <a:solidFill>
                  <a:srgbClr val="0C0C0C"/>
                </a:solidFill>
                <a:latin typeface="Arial" panose="020B0604020202020204" pitchFamily="34" charset="0"/>
              </a:rPr>
              <a:t>k+1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2 </a:t>
            </a:r>
            <a:endParaRPr lang="en-US" dirty="0">
              <a:solidFill>
                <a:srgbClr val="0C0C0C"/>
              </a:solidFill>
              <a:latin typeface="Arial" panose="020B0604020202020204" pitchFamily="34" charset="0"/>
            </a:endParaRPr>
          </a:p>
        </p:txBody>
      </p:sp>
      <p:sp>
        <p:nvSpPr>
          <p:cNvPr id="7" name="Rectangle 6"/>
          <p:cNvSpPr/>
          <p:nvPr/>
        </p:nvSpPr>
        <p:spPr>
          <a:xfrm>
            <a:off x="337456" y="4099465"/>
            <a:ext cx="11658601" cy="2031325"/>
          </a:xfrm>
          <a:prstGeom prst="rect">
            <a:avLst/>
          </a:prstGeom>
        </p:spPr>
        <p:txBody>
          <a:bodyPr wrap="square">
            <a:spAutoFit/>
          </a:bodyPr>
          <a:lstStyle/>
          <a:p>
            <a:pPr fontAlgn="base"/>
            <a:r>
              <a:rPr lang="en-US" dirty="0">
                <a:solidFill>
                  <a:srgbClr val="030477"/>
                </a:solidFill>
                <a:latin typeface="Arial" panose="020B0604020202020204" pitchFamily="34" charset="0"/>
              </a:rPr>
              <a:t>Case </a:t>
            </a:r>
            <a:r>
              <a:rPr lang="en-US" dirty="0" smtClean="0">
                <a:solidFill>
                  <a:srgbClr val="030477"/>
                </a:solidFill>
                <a:latin typeface="Arial" panose="020B0604020202020204" pitchFamily="34" charset="0"/>
              </a:rPr>
              <a:t>2</a:t>
            </a:r>
            <a:r>
              <a:rPr lang="en-US" b="1" dirty="0" smtClean="0">
                <a:solidFill>
                  <a:srgbClr val="0C0C0C"/>
                </a:solidFill>
                <a:latin typeface="Arial" panose="020B0604020202020204" pitchFamily="34" charset="0"/>
              </a:rPr>
              <a:t> </a:t>
            </a:r>
          </a:p>
          <a:p>
            <a:pPr fontAlgn="base"/>
            <a:r>
              <a:rPr lang="en-US" b="1" dirty="0" smtClean="0">
                <a:solidFill>
                  <a:srgbClr val="0C0C0C"/>
                </a:solidFill>
                <a:latin typeface="Arial" panose="020B0604020202020204" pitchFamily="34" charset="0"/>
              </a:rPr>
              <a:t>If </a:t>
            </a:r>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dirty="0">
                <a:solidFill>
                  <a:srgbClr val="0C0C0C"/>
                </a:solidFill>
                <a:latin typeface="Arial" panose="020B0604020202020204" pitchFamily="34" charset="0"/>
              </a:rPr>
              <a:t>&lt; 0 , then we will select </a:t>
            </a:r>
            <a:r>
              <a:rPr lang="en-US" b="1" dirty="0" smtClean="0">
                <a:solidFill>
                  <a:srgbClr val="0C0C0C"/>
                </a:solidFill>
                <a:latin typeface="Arial" panose="020B0604020202020204" pitchFamily="34" charset="0"/>
              </a:rPr>
              <a:t>x</a:t>
            </a:r>
            <a:r>
              <a:rPr lang="en-US" b="1" baseline="-25000" dirty="0" smtClean="0">
                <a:solidFill>
                  <a:srgbClr val="0C0C0C"/>
                </a:solidFill>
                <a:latin typeface="Arial" panose="020B0604020202020204" pitchFamily="34" charset="0"/>
              </a:rPr>
              <a:t>k+1</a:t>
            </a:r>
            <a:r>
              <a:rPr lang="en-US" b="1" dirty="0">
                <a:solidFill>
                  <a:srgbClr val="0C0C0C"/>
                </a:solidFill>
                <a:latin typeface="Arial" panose="020B0604020202020204" pitchFamily="34" charset="0"/>
              </a:rPr>
              <a:t>= x</a:t>
            </a:r>
            <a:r>
              <a:rPr lang="en-US" b="1" baseline="-25000" dirty="0">
                <a:solidFill>
                  <a:srgbClr val="0C0C0C"/>
                </a:solidFill>
                <a:latin typeface="Arial" panose="020B0604020202020204" pitchFamily="34" charset="0"/>
              </a:rPr>
              <a:t>k</a:t>
            </a:r>
            <a:r>
              <a:rPr lang="en-US" b="1" dirty="0">
                <a:solidFill>
                  <a:srgbClr val="0C0C0C"/>
                </a:solidFill>
                <a:latin typeface="Arial" panose="020B0604020202020204" pitchFamily="34" charset="0"/>
              </a:rPr>
              <a:t>+1</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and y</a:t>
            </a:r>
            <a:r>
              <a:rPr lang="en-US" b="1" baseline="-25000" dirty="0">
                <a:solidFill>
                  <a:srgbClr val="0C0C0C"/>
                </a:solidFill>
                <a:latin typeface="Arial" panose="020B0604020202020204" pitchFamily="34" charset="0"/>
              </a:rPr>
              <a:t>k+1</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y</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a:t>
            </a:r>
            <a:r>
              <a:rPr lang="en-US" b="1" dirty="0" smtClean="0">
                <a:solidFill>
                  <a:srgbClr val="0C0C0C"/>
                </a:solidFill>
                <a:latin typeface="Arial" panose="020B0604020202020204" pitchFamily="34" charset="0"/>
              </a:rPr>
              <a:t>1</a:t>
            </a:r>
            <a:endParaRPr lang="en-US" dirty="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 </a:t>
            </a:r>
            <a:r>
              <a:rPr lang="en-US" dirty="0">
                <a:solidFill>
                  <a:srgbClr val="0C0C0C"/>
                </a:solidFill>
                <a:latin typeface="Arial" panose="020B0604020202020204" pitchFamily="34" charset="0"/>
              </a:rPr>
              <a:t>p</a:t>
            </a:r>
            <a:r>
              <a:rPr lang="en-US" baseline="-25000" dirty="0">
                <a:solidFill>
                  <a:srgbClr val="0C0C0C"/>
                </a:solidFill>
                <a:latin typeface="Arial" panose="020B0604020202020204" pitchFamily="34" charset="0"/>
              </a:rPr>
              <a:t>k+1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a:t>
            </a:r>
            <a:r>
              <a:rPr lang="en-US" dirty="0">
                <a:solidFill>
                  <a:srgbClr val="0C0C0C"/>
                </a:solidFill>
                <a:latin typeface="Arial" panose="020B0604020202020204" pitchFamily="34" charset="0"/>
              </a:rPr>
              <a:t>+1)+ ½)</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p>
          <a:p>
            <a:pPr fontAlgn="base"/>
            <a:r>
              <a:rPr lang="en-US" dirty="0" smtClean="0">
                <a:solidFill>
                  <a:srgbClr val="0C0C0C"/>
                </a:solidFill>
                <a:latin typeface="Arial" panose="020B0604020202020204" pitchFamily="34" charset="0"/>
              </a:rPr>
              <a:t>p</a:t>
            </a:r>
            <a:r>
              <a:rPr lang="en-US" baseline="-25000" dirty="0" smtClean="0">
                <a:solidFill>
                  <a:srgbClr val="0C0C0C"/>
                </a:solidFill>
                <a:latin typeface="Arial" panose="020B0604020202020204" pitchFamily="34" charset="0"/>
              </a:rPr>
              <a:t>k+1</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a:t>
            </a:r>
            <a:r>
              <a:rPr lang="en-US" dirty="0">
                <a:solidFill>
                  <a:srgbClr val="0C0C0C"/>
                </a:solidFill>
                <a:latin typeface="Arial" panose="020B0604020202020204" pitchFamily="34" charset="0"/>
              </a:rPr>
              <a:t>+1)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¼ + (x</a:t>
            </a:r>
            <a:r>
              <a:rPr lang="en-US" baseline="-25000" dirty="0">
                <a:solidFill>
                  <a:srgbClr val="0C0C0C"/>
                </a:solidFill>
                <a:latin typeface="Arial" panose="020B0604020202020204" pitchFamily="34" charset="0"/>
              </a:rPr>
              <a:t>k</a:t>
            </a:r>
            <a:r>
              <a:rPr lang="en-US" dirty="0">
                <a:solidFill>
                  <a:srgbClr val="0C0C0C"/>
                </a:solidFill>
                <a:latin typeface="Arial" panose="020B0604020202020204" pitchFamily="34" charset="0"/>
              </a:rPr>
              <a:t>+1)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+ 1</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2(</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a:t>
            </a:r>
            <a:r>
              <a:rPr lang="en-US" baseline="30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a:t>
            </a:r>
          </a:p>
          <a:p>
            <a:pPr fontAlgn="base"/>
            <a:r>
              <a:rPr lang="en-US" dirty="0" smtClean="0">
                <a:solidFill>
                  <a:srgbClr val="0C0C0C"/>
                </a:solidFill>
                <a:latin typeface="Arial" panose="020B0604020202020204" pitchFamily="34" charset="0"/>
              </a:rPr>
              <a:t>p</a:t>
            </a:r>
            <a:r>
              <a:rPr lang="en-US" baseline="-25000" dirty="0" smtClean="0">
                <a:solidFill>
                  <a:srgbClr val="0C0C0C"/>
                </a:solidFill>
                <a:latin typeface="Arial" panose="020B0604020202020204" pitchFamily="34" charset="0"/>
              </a:rPr>
              <a:t>k+1</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[x</a:t>
            </a:r>
            <a:r>
              <a:rPr lang="en-US" baseline="-25000" dirty="0">
                <a:solidFill>
                  <a:srgbClr val="0C0C0C"/>
                </a:solidFill>
                <a:latin typeface="Arial" panose="020B0604020202020204" pitchFamily="34" charset="0"/>
              </a:rPr>
              <a:t>k</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+ 1 + 2x</a:t>
            </a:r>
            <a:r>
              <a:rPr lang="en-US" baseline="-25000" dirty="0">
                <a:solidFill>
                  <a:srgbClr val="0C0C0C"/>
                </a:solidFill>
                <a:latin typeface="Arial" panose="020B0604020202020204" pitchFamily="34" charset="0"/>
              </a:rPr>
              <a:t>k </a:t>
            </a:r>
            <a:r>
              <a:rPr lang="en-US" dirty="0">
                <a:solidFill>
                  <a:srgbClr val="0C0C0C"/>
                </a:solidFill>
                <a:latin typeface="Arial" panose="020B0604020202020204" pitchFamily="34" charset="0"/>
              </a:rPr>
              <a:t>+ ¼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 – x</a:t>
            </a:r>
            <a:r>
              <a:rPr lang="en-US" baseline="-25000" dirty="0">
                <a:solidFill>
                  <a:srgbClr val="0C0C0C"/>
                </a:solidFill>
                <a:latin typeface="Arial" panose="020B0604020202020204" pitchFamily="34" charset="0"/>
              </a:rPr>
              <a:t>k</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¼ –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dirty="0">
                <a:solidFill>
                  <a:srgbClr val="0C0C0C"/>
                </a:solidFill>
                <a:latin typeface="Arial" panose="020B0604020202020204" pitchFamily="34" charset="0"/>
              </a:rPr>
              <a:t>. ]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2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p>
          <a:p>
            <a:pPr fontAlgn="base"/>
            <a:r>
              <a:rPr lang="en-US" dirty="0" smtClean="0">
                <a:solidFill>
                  <a:srgbClr val="0C0C0C"/>
                </a:solidFill>
                <a:latin typeface="Arial" panose="020B0604020202020204" pitchFamily="34" charset="0"/>
              </a:rPr>
              <a:t>p</a:t>
            </a:r>
            <a:r>
              <a:rPr lang="en-US" baseline="-25000" dirty="0" smtClean="0">
                <a:solidFill>
                  <a:srgbClr val="0C0C0C"/>
                </a:solidFill>
                <a:latin typeface="Arial" panose="020B0604020202020204" pitchFamily="34" charset="0"/>
              </a:rPr>
              <a:t>k+1</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+ 2r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dirty="0">
                <a:solidFill>
                  <a:srgbClr val="0C0C0C"/>
                </a:solidFill>
                <a:latin typeface="Arial" panose="020B0604020202020204" pitchFamily="34" charset="0"/>
              </a:rPr>
              <a:t> + 1 ) +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2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p>
          <a:p>
            <a:pPr fontAlgn="base"/>
            <a:r>
              <a:rPr lang="en-US" b="1" dirty="0" smtClean="0">
                <a:solidFill>
                  <a:srgbClr val="0C0C0C"/>
                </a:solidFill>
                <a:latin typeface="Arial" panose="020B0604020202020204" pitchFamily="34" charset="0"/>
              </a:rPr>
              <a:t>p</a:t>
            </a:r>
            <a:r>
              <a:rPr lang="en-US" b="1" baseline="-25000" dirty="0" smtClean="0">
                <a:solidFill>
                  <a:srgbClr val="0C0C0C"/>
                </a:solidFill>
                <a:latin typeface="Arial" panose="020B0604020202020204" pitchFamily="34" charset="0"/>
              </a:rPr>
              <a:t>k+1</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a:t>
            </a:r>
            <a:r>
              <a:rPr lang="en-US" b="1" dirty="0" err="1">
                <a:solidFill>
                  <a:srgbClr val="0C0C0C"/>
                </a:solidFill>
                <a:latin typeface="Arial" panose="020B0604020202020204" pitchFamily="34" charset="0"/>
              </a:rPr>
              <a:t>p</a:t>
            </a:r>
            <a:r>
              <a:rPr lang="en-US" b="1" baseline="-25000" dirty="0" err="1">
                <a:solidFill>
                  <a:srgbClr val="0C0C0C"/>
                </a:solidFill>
                <a:latin typeface="Arial" panose="020B0604020202020204" pitchFamily="34" charset="0"/>
              </a:rPr>
              <a:t>k</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+ 2r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x</a:t>
            </a:r>
            <a:r>
              <a:rPr lang="en-US" b="1" baseline="-25000" dirty="0">
                <a:solidFill>
                  <a:srgbClr val="0C0C0C"/>
                </a:solidFill>
                <a:latin typeface="Arial" panose="020B0604020202020204" pitchFamily="34" charset="0"/>
              </a:rPr>
              <a:t>k + 1</a:t>
            </a:r>
            <a:r>
              <a:rPr lang="en-US" b="1" dirty="0">
                <a:solidFill>
                  <a:srgbClr val="0C0C0C"/>
                </a:solidFill>
                <a:latin typeface="Arial" panose="020B0604020202020204" pitchFamily="34" charset="0"/>
              </a:rPr>
              <a:t> +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 – 2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y</a:t>
            </a:r>
            <a:r>
              <a:rPr lang="en-US" b="1" baseline="-25000" dirty="0">
                <a:solidFill>
                  <a:srgbClr val="0C0C0C"/>
                </a:solidFill>
                <a:latin typeface="Arial" panose="020B0604020202020204" pitchFamily="34" charset="0"/>
              </a:rPr>
              <a:t>k+1</a:t>
            </a:r>
            <a:endParaRPr lang="en-US" dirty="0">
              <a:solidFill>
                <a:srgbClr val="0C0C0C"/>
              </a:solidFill>
              <a:latin typeface="Arial" panose="020B0604020202020204" pitchFamily="34" charset="0"/>
            </a:endParaRPr>
          </a:p>
        </p:txBody>
      </p:sp>
    </p:spTree>
    <p:extLst>
      <p:ext uri="{BB962C8B-B14F-4D97-AF65-F5344CB8AC3E}">
        <p14:creationId xmlns="" xmlns:p14="http://schemas.microsoft.com/office/powerpoint/2010/main" val="19747317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83</a:t>
            </a:fld>
            <a:endParaRPr lang="en-US"/>
          </a:p>
        </p:txBody>
      </p:sp>
      <p:sp>
        <p:nvSpPr>
          <p:cNvPr id="4" name="Rectangle 3"/>
          <p:cNvSpPr/>
          <p:nvPr/>
        </p:nvSpPr>
        <p:spPr>
          <a:xfrm>
            <a:off x="1618445" y="1183302"/>
            <a:ext cx="6096000" cy="3693319"/>
          </a:xfrm>
          <a:prstGeom prst="rect">
            <a:avLst/>
          </a:prstGeom>
        </p:spPr>
        <p:txBody>
          <a:bodyPr>
            <a:spAutoFit/>
          </a:bodyPr>
          <a:lstStyle/>
          <a:p>
            <a:pPr fontAlgn="base"/>
            <a:r>
              <a:rPr lang="en-US" b="1" dirty="0">
                <a:latin typeface="Arial" panose="020B0604020202020204" pitchFamily="34" charset="0"/>
              </a:rPr>
              <a:t>Calculating initial decision parameter</a:t>
            </a:r>
          </a:p>
          <a:p>
            <a:pPr fontAlgn="base"/>
            <a:r>
              <a:rPr lang="en-US" dirty="0">
                <a:solidFill>
                  <a:srgbClr val="0C0C0C"/>
                </a:solidFill>
                <a:latin typeface="Arial" panose="020B0604020202020204" pitchFamily="34" charset="0"/>
              </a:rPr>
              <a:t>Now we will calculate initial decision parameter p</a:t>
            </a:r>
            <a:r>
              <a:rPr lang="en-US" baseline="-25000" dirty="0">
                <a:solidFill>
                  <a:srgbClr val="0C0C0C"/>
                </a:solidFill>
                <a:latin typeface="Arial" panose="020B0604020202020204" pitchFamily="34" charset="0"/>
              </a:rPr>
              <a:t>0</a:t>
            </a:r>
            <a:r>
              <a:rPr lang="en-US" dirty="0">
                <a:solidFill>
                  <a:srgbClr val="0C0C0C"/>
                </a:solidFill>
                <a:latin typeface="Arial" panose="020B0604020202020204" pitchFamily="34" charset="0"/>
              </a:rPr>
              <a:t> for region 2. Take the start position as the last point calculated in region 1. Put in the following equation and you will get initial decision parameter</a:t>
            </a:r>
            <a:r>
              <a:rPr lang="en-US" dirty="0" smtClean="0">
                <a:solidFill>
                  <a:srgbClr val="0C0C0C"/>
                </a:solidFill>
                <a:latin typeface="Arial" panose="020B0604020202020204" pitchFamily="34" charset="0"/>
              </a:rPr>
              <a:t>.</a:t>
            </a:r>
          </a:p>
          <a:p>
            <a:pPr fontAlgn="base"/>
            <a:r>
              <a:rPr lang="en-US" dirty="0" err="1">
                <a:solidFill>
                  <a:srgbClr val="0C0C0C"/>
                </a:solidFill>
                <a:latin typeface="Arial" panose="020B0604020202020204" pitchFamily="34" charset="0"/>
              </a:rPr>
              <a:t>p</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x</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a:t>
            </a:r>
            <a:r>
              <a:rPr lang="en-US" dirty="0" err="1">
                <a:solidFill>
                  <a:srgbClr val="0C0C0C"/>
                </a:solidFill>
                <a:latin typeface="Arial" panose="020B0604020202020204" pitchFamily="34" charset="0"/>
              </a:rPr>
              <a:t>y</a:t>
            </a:r>
            <a:r>
              <a:rPr lang="en-US" baseline="-25000" dirty="0" err="1">
                <a:solidFill>
                  <a:srgbClr val="0C0C0C"/>
                </a:solidFill>
                <a:latin typeface="Arial" panose="020B0604020202020204" pitchFamily="34" charset="0"/>
              </a:rPr>
              <a:t>k</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1/2)</a:t>
            </a:r>
            <a:r>
              <a:rPr lang="en-US" baseline="30000" dirty="0">
                <a:solidFill>
                  <a:srgbClr val="0C0C0C"/>
                </a:solidFill>
                <a:latin typeface="Arial" panose="020B0604020202020204" pitchFamily="34" charset="0"/>
              </a:rPr>
              <a:t>2   </a:t>
            </a:r>
            <a:r>
              <a:rPr lang="en-US" dirty="0">
                <a:solidFill>
                  <a:srgbClr val="0C0C0C"/>
                </a:solidFill>
                <a:latin typeface="Arial" panose="020B0604020202020204" pitchFamily="34" charset="0"/>
              </a:rPr>
              <a:t>– r</a:t>
            </a:r>
            <a:r>
              <a:rPr lang="en-US" baseline="-25000" dirty="0">
                <a:solidFill>
                  <a:srgbClr val="0C0C0C"/>
                </a:solidFill>
                <a:latin typeface="Arial" panose="020B0604020202020204" pitchFamily="34" charset="0"/>
              </a:rPr>
              <a:t>x</a:t>
            </a:r>
            <a:r>
              <a:rPr lang="en-US" baseline="30000" dirty="0">
                <a:solidFill>
                  <a:srgbClr val="0C0C0C"/>
                </a:solidFill>
                <a:latin typeface="Arial" panose="020B0604020202020204" pitchFamily="34" charset="0"/>
              </a:rPr>
              <a:t>2</a:t>
            </a:r>
            <a:r>
              <a:rPr lang="en-US" dirty="0">
                <a:solidFill>
                  <a:srgbClr val="0C0C0C"/>
                </a:solidFill>
                <a:latin typeface="Arial" panose="020B0604020202020204" pitchFamily="34" charset="0"/>
              </a:rPr>
              <a:t>r</a:t>
            </a:r>
            <a:r>
              <a:rPr lang="en-US" baseline="-25000" dirty="0">
                <a:solidFill>
                  <a:srgbClr val="0C0C0C"/>
                </a:solidFill>
                <a:latin typeface="Arial" panose="020B0604020202020204" pitchFamily="34" charset="0"/>
              </a:rPr>
              <a:t>y</a:t>
            </a:r>
            <a:r>
              <a:rPr lang="en-US" baseline="30000" dirty="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a:p>
            <a:pPr fontAlgn="base"/>
            <a:endParaRPr lang="en-US" dirty="0" smtClean="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At k=0,</a:t>
            </a:r>
          </a:p>
          <a:p>
            <a:pPr fontAlgn="base"/>
            <a:r>
              <a:rPr lang="en-US" dirty="0" smtClean="0">
                <a:solidFill>
                  <a:srgbClr val="0C0C0C"/>
                </a:solidFill>
                <a:latin typeface="Arial" panose="020B0604020202020204" pitchFamily="34" charset="0"/>
              </a:rPr>
              <a:t>(</a:t>
            </a:r>
            <a:r>
              <a:rPr lang="en-US" dirty="0" err="1" smtClean="0">
                <a:solidFill>
                  <a:srgbClr val="0C0C0C"/>
                </a:solidFill>
                <a:latin typeface="Arial" panose="020B0604020202020204" pitchFamily="34" charset="0"/>
              </a:rPr>
              <a:t>x</a:t>
            </a:r>
            <a:r>
              <a:rPr lang="en-US" baseline="-25000" dirty="0" err="1" smtClean="0">
                <a:solidFill>
                  <a:srgbClr val="0C0C0C"/>
                </a:solidFill>
                <a:latin typeface="Arial" panose="020B0604020202020204" pitchFamily="34" charset="0"/>
              </a:rPr>
              <a:t>k</a:t>
            </a:r>
            <a:r>
              <a:rPr lang="en-US" dirty="0" err="1" smtClean="0">
                <a:solidFill>
                  <a:srgbClr val="0C0C0C"/>
                </a:solidFill>
                <a:latin typeface="Arial" panose="020B0604020202020204" pitchFamily="34" charset="0"/>
              </a:rPr>
              <a:t>,y</a:t>
            </a:r>
            <a:r>
              <a:rPr lang="en-US" baseline="-25000" dirty="0" err="1" smtClean="0">
                <a:solidFill>
                  <a:srgbClr val="0C0C0C"/>
                </a:solidFill>
                <a:latin typeface="Arial" panose="020B0604020202020204" pitchFamily="34" charset="0"/>
              </a:rPr>
              <a:t>k</a:t>
            </a:r>
            <a:r>
              <a:rPr lang="en-US" dirty="0" smtClean="0">
                <a:solidFill>
                  <a:srgbClr val="0C0C0C"/>
                </a:solidFill>
                <a:latin typeface="Arial" panose="020B0604020202020204" pitchFamily="34" charset="0"/>
              </a:rPr>
              <a:t>)=(x</a:t>
            </a:r>
            <a:r>
              <a:rPr lang="en-US" baseline="-25000" dirty="0" smtClean="0">
                <a:solidFill>
                  <a:srgbClr val="0C0C0C"/>
                </a:solidFill>
                <a:latin typeface="Arial" panose="020B0604020202020204" pitchFamily="34" charset="0"/>
              </a:rPr>
              <a:t>0</a:t>
            </a:r>
            <a:r>
              <a:rPr lang="en-US" dirty="0" smtClean="0">
                <a:solidFill>
                  <a:srgbClr val="0C0C0C"/>
                </a:solidFill>
                <a:latin typeface="Arial" panose="020B0604020202020204" pitchFamily="34" charset="0"/>
              </a:rPr>
              <a:t>,y</a:t>
            </a:r>
            <a:r>
              <a:rPr lang="en-US" baseline="-25000" dirty="0" smtClean="0">
                <a:solidFill>
                  <a:srgbClr val="0C0C0C"/>
                </a:solidFill>
                <a:latin typeface="Arial" panose="020B0604020202020204" pitchFamily="34" charset="0"/>
              </a:rPr>
              <a:t>0</a:t>
            </a:r>
            <a:r>
              <a:rPr lang="en-US" dirty="0" smtClean="0">
                <a:solidFill>
                  <a:srgbClr val="0C0C0C"/>
                </a:solidFill>
                <a:latin typeface="Arial" panose="020B0604020202020204" pitchFamily="34" charset="0"/>
              </a:rPr>
              <a:t>)</a:t>
            </a:r>
            <a:endParaRPr lang="en-US" dirty="0">
              <a:solidFill>
                <a:srgbClr val="0C0C0C"/>
              </a:solidFill>
              <a:latin typeface="Arial" panose="020B0604020202020204" pitchFamily="34" charset="0"/>
            </a:endParaRPr>
          </a:p>
          <a:p>
            <a:pPr fontAlgn="base"/>
            <a:endParaRPr lang="en-US" dirty="0" smtClean="0">
              <a:solidFill>
                <a:srgbClr val="0C0C0C"/>
              </a:solidFill>
              <a:latin typeface="Arial" panose="020B0604020202020204" pitchFamily="34" charset="0"/>
            </a:endParaRPr>
          </a:p>
          <a:p>
            <a:pPr fontAlgn="base"/>
            <a:r>
              <a:rPr lang="en-US" dirty="0" smtClean="0">
                <a:solidFill>
                  <a:srgbClr val="0C0C0C"/>
                </a:solidFill>
                <a:latin typeface="Arial" panose="020B0604020202020204" pitchFamily="34" charset="0"/>
              </a:rPr>
              <a:t>p</a:t>
            </a:r>
            <a:r>
              <a:rPr lang="en-US" baseline="-25000" dirty="0" smtClean="0">
                <a:solidFill>
                  <a:srgbClr val="0C0C0C"/>
                </a:solidFill>
                <a:latin typeface="Arial" panose="020B0604020202020204" pitchFamily="34" charset="0"/>
              </a:rPr>
              <a:t>0</a:t>
            </a:r>
            <a:r>
              <a:rPr lang="en-US" baseline="-25000" dirty="0">
                <a:solidFill>
                  <a:srgbClr val="0C0C0C"/>
                </a:solidFill>
                <a:latin typeface="Arial" panose="020B0604020202020204" pitchFamily="34" charset="0"/>
              </a:rPr>
              <a:t> </a:t>
            </a:r>
            <a:r>
              <a:rPr lang="en-US" dirty="0">
                <a:solidFill>
                  <a:srgbClr val="0C0C0C"/>
                </a:solidFill>
                <a:latin typeface="Arial" panose="020B0604020202020204" pitchFamily="34" charset="0"/>
              </a:rPr>
              <a:t> = </a:t>
            </a:r>
            <a:r>
              <a:rPr lang="en-US" dirty="0" err="1">
                <a:solidFill>
                  <a:srgbClr val="0C0C0C"/>
                </a:solidFill>
                <a:latin typeface="Arial" panose="020B0604020202020204" pitchFamily="34" charset="0"/>
              </a:rPr>
              <a:t>f</a:t>
            </a:r>
            <a:r>
              <a:rPr lang="en-US" baseline="-25000" dirty="0" err="1">
                <a:solidFill>
                  <a:srgbClr val="0C0C0C"/>
                </a:solidFill>
                <a:latin typeface="Arial" panose="020B0604020202020204" pitchFamily="34" charset="0"/>
              </a:rPr>
              <a:t>ellipse</a:t>
            </a:r>
            <a:r>
              <a:rPr lang="en-US" dirty="0">
                <a:solidFill>
                  <a:srgbClr val="0C0C0C"/>
                </a:solidFill>
                <a:latin typeface="Arial" panose="020B0604020202020204" pitchFamily="34" charset="0"/>
              </a:rPr>
              <a:t>(x</a:t>
            </a:r>
            <a:r>
              <a:rPr lang="en-US" baseline="-25000" dirty="0">
                <a:solidFill>
                  <a:srgbClr val="0C0C0C"/>
                </a:solidFill>
                <a:latin typeface="Arial" panose="020B0604020202020204" pitchFamily="34" charset="0"/>
              </a:rPr>
              <a:t>0 </a:t>
            </a:r>
            <a:r>
              <a:rPr lang="en-US" dirty="0">
                <a:solidFill>
                  <a:srgbClr val="0C0C0C"/>
                </a:solidFill>
                <a:latin typeface="Arial" panose="020B0604020202020204" pitchFamily="34" charset="0"/>
              </a:rPr>
              <a:t>+ 1/2, y</a:t>
            </a:r>
            <a:r>
              <a:rPr lang="en-US" baseline="-25000" dirty="0">
                <a:solidFill>
                  <a:srgbClr val="0C0C0C"/>
                </a:solidFill>
                <a:latin typeface="Arial" panose="020B0604020202020204" pitchFamily="34" charset="0"/>
              </a:rPr>
              <a:t>0 </a:t>
            </a:r>
            <a:r>
              <a:rPr lang="en-US" dirty="0">
                <a:solidFill>
                  <a:srgbClr val="0C0C0C"/>
                </a:solidFill>
                <a:latin typeface="Arial" panose="020B0604020202020204" pitchFamily="34" charset="0"/>
              </a:rPr>
              <a:t>– </a:t>
            </a:r>
            <a:r>
              <a:rPr lang="en-US" dirty="0" smtClean="0">
                <a:solidFill>
                  <a:srgbClr val="0C0C0C"/>
                </a:solidFill>
                <a:latin typeface="Arial" panose="020B0604020202020204" pitchFamily="34" charset="0"/>
              </a:rPr>
              <a:t>1)</a:t>
            </a:r>
          </a:p>
          <a:p>
            <a:pPr fontAlgn="base"/>
            <a:endParaRPr lang="en-US" b="1" dirty="0">
              <a:solidFill>
                <a:srgbClr val="0C0C0C"/>
              </a:solidFill>
              <a:latin typeface="Arial" panose="020B0604020202020204" pitchFamily="34" charset="0"/>
            </a:endParaRPr>
          </a:p>
          <a:p>
            <a:pPr fontAlgn="base"/>
            <a:r>
              <a:rPr lang="en-US" b="1" dirty="0" smtClean="0">
                <a:solidFill>
                  <a:srgbClr val="0C0C0C"/>
                </a:solidFill>
                <a:latin typeface="Arial" panose="020B0604020202020204" pitchFamily="34" charset="0"/>
              </a:rPr>
              <a:t>p</a:t>
            </a:r>
            <a:r>
              <a:rPr lang="en-US" b="1" baseline="-25000" dirty="0" smtClean="0">
                <a:solidFill>
                  <a:srgbClr val="0C0C0C"/>
                </a:solidFill>
                <a:latin typeface="Arial" panose="020B0604020202020204" pitchFamily="34" charset="0"/>
              </a:rPr>
              <a:t>0</a:t>
            </a:r>
            <a:r>
              <a:rPr lang="en-US" b="1" baseline="-25000" dirty="0">
                <a:solidFill>
                  <a:srgbClr val="0C0C0C"/>
                </a:solidFill>
                <a:latin typeface="Arial" panose="020B0604020202020204" pitchFamily="34" charset="0"/>
              </a:rPr>
              <a:t>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y</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(x</a:t>
            </a:r>
            <a:r>
              <a:rPr lang="en-US" b="1" baseline="-25000" dirty="0">
                <a:solidFill>
                  <a:srgbClr val="0C0C0C"/>
                </a:solidFill>
                <a:latin typeface="Arial" panose="020B0604020202020204" pitchFamily="34" charset="0"/>
              </a:rPr>
              <a:t>0 </a:t>
            </a:r>
            <a:r>
              <a:rPr lang="en-US" b="1" dirty="0">
                <a:solidFill>
                  <a:srgbClr val="0C0C0C"/>
                </a:solidFill>
                <a:latin typeface="Arial" panose="020B0604020202020204" pitchFamily="34" charset="0"/>
              </a:rPr>
              <a:t>+ 1/2)</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r</a:t>
            </a:r>
            <a:r>
              <a:rPr lang="en-US" b="1" baseline="-25000" dirty="0">
                <a:solidFill>
                  <a:srgbClr val="0C0C0C"/>
                </a:solidFill>
                <a:latin typeface="Arial" panose="020B0604020202020204" pitchFamily="34" charset="0"/>
              </a:rPr>
              <a:t>x</a:t>
            </a:r>
            <a:r>
              <a:rPr lang="en-US" b="1" baseline="30000" dirty="0">
                <a:solidFill>
                  <a:srgbClr val="0C0C0C"/>
                </a:solidFill>
                <a:latin typeface="Arial" panose="020B0604020202020204" pitchFamily="34" charset="0"/>
              </a:rPr>
              <a:t>2</a:t>
            </a:r>
            <a:r>
              <a:rPr lang="en-US" b="1" dirty="0">
                <a:solidFill>
                  <a:srgbClr val="0C0C0C"/>
                </a:solidFill>
                <a:latin typeface="Arial" panose="020B0604020202020204" pitchFamily="34" charset="0"/>
              </a:rPr>
              <a:t>(y</a:t>
            </a:r>
            <a:r>
              <a:rPr lang="en-US" b="1" baseline="-25000" dirty="0">
                <a:solidFill>
                  <a:srgbClr val="0C0C0C"/>
                </a:solidFill>
                <a:latin typeface="Arial" panose="020B0604020202020204" pitchFamily="34" charset="0"/>
              </a:rPr>
              <a:t>0 </a:t>
            </a:r>
            <a:r>
              <a:rPr lang="en-US" b="1" dirty="0">
                <a:solidFill>
                  <a:srgbClr val="0C0C0C"/>
                </a:solidFill>
                <a:latin typeface="Arial" panose="020B0604020202020204" pitchFamily="34" charset="0"/>
              </a:rPr>
              <a:t>– 1)</a:t>
            </a:r>
            <a:r>
              <a:rPr lang="en-US" b="1" baseline="30000" dirty="0">
                <a:solidFill>
                  <a:srgbClr val="0C0C0C"/>
                </a:solidFill>
                <a:latin typeface="Arial" panose="020B0604020202020204" pitchFamily="34" charset="0"/>
              </a:rPr>
              <a:t>2   </a:t>
            </a:r>
            <a:r>
              <a:rPr lang="en-US" b="1" dirty="0">
                <a:solidFill>
                  <a:srgbClr val="0C0C0C"/>
                </a:solidFill>
                <a:latin typeface="Arial" panose="020B0604020202020204" pitchFamily="34" charset="0"/>
              </a:rPr>
              <a:t>– </a:t>
            </a:r>
            <a:r>
              <a:rPr lang="en-US" b="1" dirty="0" smtClean="0">
                <a:solidFill>
                  <a:srgbClr val="0C0C0C"/>
                </a:solidFill>
                <a:latin typeface="Arial" panose="020B0604020202020204" pitchFamily="34" charset="0"/>
              </a:rPr>
              <a:t>r</a:t>
            </a:r>
            <a:r>
              <a:rPr lang="en-US" b="1" baseline="-25000" dirty="0" smtClean="0">
                <a:solidFill>
                  <a:srgbClr val="0C0C0C"/>
                </a:solidFill>
                <a:latin typeface="Arial" panose="020B0604020202020204" pitchFamily="34" charset="0"/>
              </a:rPr>
              <a:t>x</a:t>
            </a:r>
            <a:r>
              <a:rPr lang="en-US" b="1" baseline="30000" dirty="0" smtClean="0">
                <a:solidFill>
                  <a:srgbClr val="0C0C0C"/>
                </a:solidFill>
                <a:latin typeface="Arial" panose="020B0604020202020204" pitchFamily="34" charset="0"/>
              </a:rPr>
              <a:t>2</a:t>
            </a:r>
            <a:r>
              <a:rPr lang="en-US" b="1" dirty="0" smtClean="0">
                <a:solidFill>
                  <a:srgbClr val="0C0C0C"/>
                </a:solidFill>
                <a:latin typeface="Arial" panose="020B0604020202020204" pitchFamily="34" charset="0"/>
              </a:rPr>
              <a:t>r</a:t>
            </a:r>
            <a:r>
              <a:rPr lang="en-US" b="1" baseline="-25000" dirty="0" smtClean="0">
                <a:solidFill>
                  <a:srgbClr val="0C0C0C"/>
                </a:solidFill>
                <a:latin typeface="Arial" panose="020B0604020202020204" pitchFamily="34" charset="0"/>
              </a:rPr>
              <a:t>y</a:t>
            </a:r>
            <a:r>
              <a:rPr lang="en-US" b="1" baseline="30000" dirty="0" smtClean="0">
                <a:solidFill>
                  <a:srgbClr val="0C0C0C"/>
                </a:solidFill>
                <a:latin typeface="Arial" panose="020B0604020202020204" pitchFamily="34" charset="0"/>
              </a:rPr>
              <a:t>2</a:t>
            </a:r>
            <a:endParaRPr lang="en-US" dirty="0">
              <a:solidFill>
                <a:srgbClr val="0C0C0C"/>
              </a:solidFill>
              <a:latin typeface="Arial" panose="020B0604020202020204" pitchFamily="34" charset="0"/>
            </a:endParaRPr>
          </a:p>
        </p:txBody>
      </p:sp>
      <p:pic>
        <p:nvPicPr>
          <p:cNvPr id="5" name="Picture 2" descr="enter image description here"/>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r="49230"/>
          <a:stretch/>
        </p:blipFill>
        <p:spPr bwMode="auto">
          <a:xfrm>
            <a:off x="8610600" y="1549933"/>
            <a:ext cx="2935355" cy="28289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257522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0924" y="294193"/>
            <a:ext cx="11089738" cy="6210799"/>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5924" y="549952"/>
            <a:ext cx="11141595" cy="5655986"/>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4311" y="521987"/>
            <a:ext cx="11319351" cy="176593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87</a:t>
            </a:fld>
            <a:endParaRPr lang="en-US"/>
          </a:p>
        </p:txBody>
      </p:sp>
      <p:sp>
        <p:nvSpPr>
          <p:cNvPr id="4" name="Rectangle 3"/>
          <p:cNvSpPr/>
          <p:nvPr/>
        </p:nvSpPr>
        <p:spPr>
          <a:xfrm>
            <a:off x="1114696" y="1176894"/>
            <a:ext cx="8146869" cy="4247317"/>
          </a:xfrm>
          <a:prstGeom prst="rect">
            <a:avLst/>
          </a:prstGeom>
        </p:spPr>
        <p:txBody>
          <a:bodyPr wrap="square">
            <a:spAutoFit/>
          </a:bodyPr>
          <a:lstStyle/>
          <a:p>
            <a:pPr fontAlgn="base">
              <a:buFont typeface="+mj-lt"/>
              <a:buAutoNum type="arabicPeriod"/>
            </a:pPr>
            <a:r>
              <a:rPr lang="en-US" dirty="0"/>
              <a:t>Input r</a:t>
            </a:r>
            <a:r>
              <a:rPr lang="en-US" baseline="-25000" dirty="0"/>
              <a:t>x</a:t>
            </a:r>
            <a:r>
              <a:rPr lang="en-US" dirty="0"/>
              <a:t>, r</a:t>
            </a:r>
            <a:r>
              <a:rPr lang="en-US" baseline="-25000" dirty="0"/>
              <a:t>y</a:t>
            </a:r>
            <a:r>
              <a:rPr lang="en-US" dirty="0"/>
              <a:t>, and ellipse center (x</a:t>
            </a:r>
            <a:r>
              <a:rPr lang="en-US" baseline="-25000" dirty="0"/>
              <a:t>c</a:t>
            </a:r>
            <a:r>
              <a:rPr lang="en-US" dirty="0"/>
              <a:t>, </a:t>
            </a:r>
            <a:r>
              <a:rPr lang="en-US" dirty="0" err="1"/>
              <a:t>y</a:t>
            </a:r>
            <a:r>
              <a:rPr lang="en-US" baseline="-25000" dirty="0" err="1"/>
              <a:t>c</a:t>
            </a:r>
            <a:r>
              <a:rPr lang="en-US" dirty="0"/>
              <a:t>,), and </a:t>
            </a:r>
            <a:r>
              <a:rPr lang="en-US" dirty="0" smtClean="0"/>
              <a:t>obtain the </a:t>
            </a:r>
            <a:r>
              <a:rPr lang="en-US" dirty="0"/>
              <a:t>first point </a:t>
            </a:r>
            <a:r>
              <a:rPr lang="en-US" dirty="0" smtClean="0"/>
              <a:t>as (</a:t>
            </a:r>
            <a:r>
              <a:rPr lang="en-US" dirty="0" err="1" smtClean="0"/>
              <a:t>x,y</a:t>
            </a:r>
            <a:r>
              <a:rPr lang="en-US" dirty="0" smtClean="0"/>
              <a:t>)=(</a:t>
            </a:r>
            <a:r>
              <a:rPr lang="en-US" dirty="0"/>
              <a:t>0,r</a:t>
            </a:r>
            <a:r>
              <a:rPr lang="en-US" baseline="-25000" dirty="0"/>
              <a:t>y</a:t>
            </a:r>
            <a:r>
              <a:rPr lang="en-US" dirty="0"/>
              <a:t>)</a:t>
            </a:r>
          </a:p>
          <a:p>
            <a:pPr fontAlgn="base"/>
            <a:r>
              <a:rPr lang="en-US" u="sng" dirty="0">
                <a:solidFill>
                  <a:srgbClr val="030477"/>
                </a:solidFill>
                <a:latin typeface="Arial" panose="020B0604020202020204" pitchFamily="34" charset="0"/>
              </a:rPr>
              <a:t>Region 1</a:t>
            </a:r>
          </a:p>
          <a:p>
            <a:pPr fontAlgn="base"/>
            <a:r>
              <a:rPr lang="en-US" dirty="0"/>
              <a:t>2. Then, Calculate the initial value of the decision parameter in region 1 as</a:t>
            </a:r>
          </a:p>
          <a:p>
            <a:pPr fontAlgn="base"/>
            <a:r>
              <a:rPr lang="en-US" dirty="0" smtClean="0"/>
              <a:t>p1</a:t>
            </a:r>
            <a:r>
              <a:rPr lang="en-US" baseline="-25000" dirty="0"/>
              <a:t> </a:t>
            </a:r>
            <a:r>
              <a:rPr lang="en-US" dirty="0"/>
              <a:t>= r</a:t>
            </a:r>
            <a:r>
              <a:rPr lang="en-US" baseline="-25000" dirty="0"/>
              <a:t>y</a:t>
            </a:r>
            <a:r>
              <a:rPr lang="en-US" baseline="30000" dirty="0"/>
              <a:t>2 </a:t>
            </a:r>
            <a:r>
              <a:rPr lang="en-US" dirty="0"/>
              <a:t>– r</a:t>
            </a:r>
            <a:r>
              <a:rPr lang="en-US" baseline="-25000" dirty="0"/>
              <a:t>x</a:t>
            </a:r>
            <a:r>
              <a:rPr lang="en-US" baseline="30000" dirty="0"/>
              <a:t>2</a:t>
            </a:r>
            <a:r>
              <a:rPr lang="en-US" dirty="0"/>
              <a:t>r</a:t>
            </a:r>
            <a:r>
              <a:rPr lang="en-US" baseline="-25000" dirty="0"/>
              <a:t>y +</a:t>
            </a:r>
            <a:r>
              <a:rPr lang="en-US" dirty="0"/>
              <a:t> r</a:t>
            </a:r>
            <a:r>
              <a:rPr lang="en-US" baseline="-25000" dirty="0"/>
              <a:t>x</a:t>
            </a:r>
            <a:r>
              <a:rPr lang="en-US" baseline="30000" dirty="0"/>
              <a:t>2</a:t>
            </a:r>
            <a:r>
              <a:rPr lang="en-US" dirty="0"/>
              <a:t>/4</a:t>
            </a:r>
          </a:p>
          <a:p>
            <a:pPr fontAlgn="base"/>
            <a:r>
              <a:rPr lang="en-US" dirty="0"/>
              <a:t>3. </a:t>
            </a:r>
            <a:r>
              <a:rPr lang="en-US" dirty="0" smtClean="0"/>
              <a:t>while 2r</a:t>
            </a:r>
            <a:r>
              <a:rPr lang="en-US" baseline="-25000" dirty="0" smtClean="0"/>
              <a:t>y</a:t>
            </a:r>
            <a:r>
              <a:rPr lang="en-US" baseline="30000" dirty="0" smtClean="0"/>
              <a:t>2</a:t>
            </a:r>
            <a:r>
              <a:rPr lang="en-US" dirty="0" smtClean="0"/>
              <a:t>x &lt;= </a:t>
            </a:r>
            <a:r>
              <a:rPr lang="en-US" dirty="0"/>
              <a:t>2r</a:t>
            </a:r>
            <a:r>
              <a:rPr lang="en-US" baseline="-25000" dirty="0"/>
              <a:t>x</a:t>
            </a:r>
            <a:r>
              <a:rPr lang="en-US" baseline="30000" dirty="0"/>
              <a:t>2 </a:t>
            </a:r>
            <a:r>
              <a:rPr lang="en-US" dirty="0"/>
              <a:t>y</a:t>
            </a:r>
          </a:p>
          <a:p>
            <a:pPr fontAlgn="base"/>
            <a:r>
              <a:rPr lang="en-US" dirty="0" smtClean="0"/>
              <a:t> If p1</a:t>
            </a:r>
            <a:r>
              <a:rPr lang="en-US" dirty="0"/>
              <a:t> &lt; </a:t>
            </a:r>
            <a:r>
              <a:rPr lang="en-US" dirty="0" smtClean="0"/>
              <a:t>0</a:t>
            </a:r>
            <a:endParaRPr lang="en-US" dirty="0"/>
          </a:p>
          <a:p>
            <a:pPr fontAlgn="base"/>
            <a:r>
              <a:rPr lang="en-US" dirty="0" smtClean="0"/>
              <a:t>  x=x+1             //next </a:t>
            </a:r>
            <a:r>
              <a:rPr lang="en-US" dirty="0"/>
              <a:t>point is (x</a:t>
            </a:r>
            <a:r>
              <a:rPr lang="en-US" baseline="-25000" dirty="0"/>
              <a:t>k</a:t>
            </a:r>
            <a:r>
              <a:rPr lang="en-US" dirty="0"/>
              <a:t>+1, </a:t>
            </a:r>
            <a:r>
              <a:rPr lang="en-US" dirty="0" err="1"/>
              <a:t>y</a:t>
            </a:r>
            <a:r>
              <a:rPr lang="en-US" baseline="-25000" dirty="0" err="1"/>
              <a:t>k</a:t>
            </a:r>
            <a:r>
              <a:rPr lang="en-US" dirty="0"/>
              <a:t>) </a:t>
            </a:r>
          </a:p>
          <a:p>
            <a:pPr fontAlgn="base"/>
            <a:r>
              <a:rPr lang="en-US" dirty="0" smtClean="0"/>
              <a:t>  p1</a:t>
            </a:r>
            <a:r>
              <a:rPr lang="en-US" baseline="-25000" dirty="0"/>
              <a:t> </a:t>
            </a:r>
            <a:r>
              <a:rPr lang="en-US" dirty="0"/>
              <a:t>= </a:t>
            </a:r>
            <a:r>
              <a:rPr lang="en-US" dirty="0" smtClean="0"/>
              <a:t>p1+ 2r</a:t>
            </a:r>
            <a:r>
              <a:rPr lang="en-US" baseline="-25000" dirty="0" smtClean="0"/>
              <a:t>y</a:t>
            </a:r>
            <a:r>
              <a:rPr lang="en-US" baseline="30000" dirty="0" smtClean="0"/>
              <a:t>2</a:t>
            </a:r>
            <a:r>
              <a:rPr lang="en-US" dirty="0" smtClean="0"/>
              <a:t>x</a:t>
            </a:r>
            <a:r>
              <a:rPr lang="en-US" dirty="0"/>
              <a:t> + </a:t>
            </a:r>
            <a:r>
              <a:rPr lang="en-US" dirty="0" smtClean="0"/>
              <a:t>r</a:t>
            </a:r>
            <a:r>
              <a:rPr lang="en-US" baseline="-25000" dirty="0" smtClean="0"/>
              <a:t>y</a:t>
            </a:r>
            <a:r>
              <a:rPr lang="en-US" baseline="30000" dirty="0" smtClean="0"/>
              <a:t>2</a:t>
            </a:r>
          </a:p>
          <a:p>
            <a:pPr fontAlgn="base"/>
            <a:r>
              <a:rPr lang="en-US" dirty="0"/>
              <a:t> </a:t>
            </a:r>
            <a:r>
              <a:rPr lang="en-US" dirty="0" smtClean="0"/>
              <a:t> else </a:t>
            </a:r>
          </a:p>
          <a:p>
            <a:pPr fontAlgn="base"/>
            <a:r>
              <a:rPr lang="en-US" dirty="0"/>
              <a:t>x</a:t>
            </a:r>
            <a:r>
              <a:rPr lang="en-US" dirty="0" smtClean="0"/>
              <a:t>=x+1</a:t>
            </a:r>
          </a:p>
          <a:p>
            <a:pPr fontAlgn="base"/>
            <a:r>
              <a:rPr lang="en-US" dirty="0" smtClean="0"/>
              <a:t>y=y-1     // </a:t>
            </a:r>
            <a:r>
              <a:rPr lang="en-US" dirty="0"/>
              <a:t>next point is (</a:t>
            </a:r>
            <a:r>
              <a:rPr lang="en-US" dirty="0" err="1"/>
              <a:t>x</a:t>
            </a:r>
            <a:r>
              <a:rPr lang="en-US" baseline="-25000" dirty="0" err="1"/>
              <a:t>k</a:t>
            </a:r>
            <a:r>
              <a:rPr lang="en-US" dirty="0"/>
              <a:t> + 1, </a:t>
            </a:r>
            <a:r>
              <a:rPr lang="en-US" dirty="0" err="1"/>
              <a:t>y</a:t>
            </a:r>
            <a:r>
              <a:rPr lang="en-US" baseline="-25000" dirty="0" err="1"/>
              <a:t>k</a:t>
            </a:r>
            <a:r>
              <a:rPr lang="en-US" dirty="0"/>
              <a:t> – 1</a:t>
            </a:r>
            <a:r>
              <a:rPr lang="en-US" dirty="0" smtClean="0"/>
              <a:t>)</a:t>
            </a:r>
            <a:endParaRPr lang="en-US" dirty="0"/>
          </a:p>
          <a:p>
            <a:pPr fontAlgn="base"/>
            <a:r>
              <a:rPr lang="en-US" dirty="0"/>
              <a:t>p</a:t>
            </a:r>
            <a:r>
              <a:rPr lang="en-US" dirty="0" smtClean="0"/>
              <a:t>1= p1+ 2r</a:t>
            </a:r>
            <a:r>
              <a:rPr lang="en-US" baseline="-25000" dirty="0" smtClean="0"/>
              <a:t>y</a:t>
            </a:r>
            <a:r>
              <a:rPr lang="en-US" baseline="30000" dirty="0" smtClean="0"/>
              <a:t>2</a:t>
            </a:r>
            <a:r>
              <a:rPr lang="en-US" dirty="0" smtClean="0"/>
              <a:t>x</a:t>
            </a:r>
            <a:r>
              <a:rPr lang="en-US" dirty="0"/>
              <a:t> + r</a:t>
            </a:r>
            <a:r>
              <a:rPr lang="en-US" baseline="-25000" dirty="0"/>
              <a:t>y</a:t>
            </a:r>
            <a:r>
              <a:rPr lang="en-US" baseline="30000" dirty="0"/>
              <a:t>2</a:t>
            </a:r>
            <a:r>
              <a:rPr lang="en-US" dirty="0"/>
              <a:t> – 2 r</a:t>
            </a:r>
            <a:r>
              <a:rPr lang="en-US" baseline="-25000" dirty="0"/>
              <a:t>x</a:t>
            </a:r>
            <a:r>
              <a:rPr lang="en-US" baseline="30000" dirty="0"/>
              <a:t>2 </a:t>
            </a:r>
            <a:r>
              <a:rPr lang="en-US" dirty="0" smtClean="0"/>
              <a:t>y</a:t>
            </a:r>
            <a:endParaRPr lang="en-US" dirty="0"/>
          </a:p>
          <a:p>
            <a:pPr fontAlgn="base"/>
            <a:r>
              <a:rPr lang="en-US" dirty="0" smtClean="0"/>
              <a:t>Plot (x</a:t>
            </a:r>
            <a:r>
              <a:rPr lang="en-US" baseline="-25000" dirty="0" smtClean="0"/>
              <a:t>c</a:t>
            </a:r>
            <a:r>
              <a:rPr lang="en-US" dirty="0" smtClean="0"/>
              <a:t>+x,y</a:t>
            </a:r>
            <a:r>
              <a:rPr lang="en-US" baseline="-25000" dirty="0" smtClean="0"/>
              <a:t>c</a:t>
            </a:r>
            <a:r>
              <a:rPr lang="en-US" dirty="0" smtClean="0"/>
              <a:t>+y)</a:t>
            </a:r>
            <a:r>
              <a:rPr lang="en-US" dirty="0"/>
              <a:t> </a:t>
            </a:r>
            <a:r>
              <a:rPr lang="en-US" dirty="0" smtClean="0"/>
              <a:t>        (</a:t>
            </a:r>
            <a:r>
              <a:rPr lang="en-US" dirty="0" err="1" smtClean="0"/>
              <a:t>x</a:t>
            </a:r>
            <a:r>
              <a:rPr lang="en-US" baseline="-25000" dirty="0" err="1" smtClean="0"/>
              <a:t>c</a:t>
            </a:r>
            <a:r>
              <a:rPr lang="en-US" dirty="0" smtClean="0"/>
              <a:t>-x, </a:t>
            </a:r>
            <a:r>
              <a:rPr lang="en-US" dirty="0" err="1" smtClean="0"/>
              <a:t>y</a:t>
            </a:r>
            <a:r>
              <a:rPr lang="en-US" baseline="-25000" dirty="0" err="1" smtClean="0"/>
              <a:t>c</a:t>
            </a:r>
            <a:r>
              <a:rPr lang="en-US" dirty="0" smtClean="0"/>
              <a:t>-y)</a:t>
            </a:r>
          </a:p>
          <a:p>
            <a:pPr fontAlgn="base"/>
            <a:r>
              <a:rPr lang="en-US" dirty="0" smtClean="0"/>
              <a:t>        (</a:t>
            </a:r>
            <a:r>
              <a:rPr lang="en-US" dirty="0" err="1" smtClean="0"/>
              <a:t>x</a:t>
            </a:r>
            <a:r>
              <a:rPr lang="en-US" baseline="-25000" dirty="0" err="1" smtClean="0"/>
              <a:t>c</a:t>
            </a:r>
            <a:r>
              <a:rPr lang="en-US" dirty="0" smtClean="0"/>
              <a:t>-x, </a:t>
            </a:r>
            <a:r>
              <a:rPr lang="en-US" dirty="0" err="1" smtClean="0"/>
              <a:t>y</a:t>
            </a:r>
            <a:r>
              <a:rPr lang="en-US" baseline="-25000" dirty="0" err="1" smtClean="0"/>
              <a:t>c</a:t>
            </a:r>
            <a:r>
              <a:rPr lang="en-US" dirty="0" err="1" smtClean="0"/>
              <a:t>+y</a:t>
            </a:r>
            <a:r>
              <a:rPr lang="en-US" dirty="0" smtClean="0"/>
              <a:t>)          (</a:t>
            </a:r>
            <a:r>
              <a:rPr lang="en-US" dirty="0" err="1" smtClean="0"/>
              <a:t>x</a:t>
            </a:r>
            <a:r>
              <a:rPr lang="en-US" baseline="-25000" dirty="0" err="1" smtClean="0"/>
              <a:t>c</a:t>
            </a:r>
            <a:r>
              <a:rPr lang="en-US" dirty="0" err="1" smtClean="0"/>
              <a:t>+x</a:t>
            </a:r>
            <a:r>
              <a:rPr lang="en-US" dirty="0" smtClean="0"/>
              <a:t>, </a:t>
            </a:r>
            <a:r>
              <a:rPr lang="en-US" dirty="0" err="1" smtClean="0"/>
              <a:t>y</a:t>
            </a:r>
            <a:r>
              <a:rPr lang="en-US" baseline="-25000" dirty="0" err="1" smtClean="0"/>
              <a:t>c</a:t>
            </a:r>
            <a:r>
              <a:rPr lang="en-US" dirty="0" smtClean="0"/>
              <a:t>-y)</a:t>
            </a:r>
          </a:p>
          <a:p>
            <a:pPr fontAlgn="base"/>
            <a:r>
              <a:rPr lang="en-US" dirty="0" smtClean="0">
                <a:effectLst/>
                <a:latin typeface="Arial" panose="020B0604020202020204" pitchFamily="34" charset="0"/>
              </a:rPr>
              <a:t>  end while</a:t>
            </a:r>
            <a:endParaRPr lang="en-US" dirty="0">
              <a:effectLst/>
              <a:latin typeface="Arial" panose="020B0604020202020204" pitchFamily="34" charset="0"/>
            </a:endParaRPr>
          </a:p>
        </p:txBody>
      </p:sp>
      <p:sp>
        <p:nvSpPr>
          <p:cNvPr id="5" name="TextBox 4"/>
          <p:cNvSpPr txBox="1"/>
          <p:nvPr/>
        </p:nvSpPr>
        <p:spPr>
          <a:xfrm>
            <a:off x="1188720" y="522514"/>
            <a:ext cx="4023360" cy="378823"/>
          </a:xfrm>
          <a:prstGeom prst="rect">
            <a:avLst/>
          </a:prstGeom>
          <a:noFill/>
        </p:spPr>
        <p:txBody>
          <a:bodyPr wrap="square" rtlCol="0">
            <a:spAutoFit/>
          </a:bodyPr>
          <a:lstStyle/>
          <a:p>
            <a:r>
              <a:rPr lang="en-US" b="1" dirty="0" smtClean="0"/>
              <a:t>Mid Point Ellipse Algorithm</a:t>
            </a:r>
            <a:endParaRPr lang="en-US" b="1" dirty="0"/>
          </a:p>
        </p:txBody>
      </p:sp>
    </p:spTree>
    <p:extLst>
      <p:ext uri="{BB962C8B-B14F-4D97-AF65-F5344CB8AC3E}">
        <p14:creationId xmlns="" xmlns:p14="http://schemas.microsoft.com/office/powerpoint/2010/main" val="2186887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88</a:t>
            </a:fld>
            <a:endParaRPr lang="en-US"/>
          </a:p>
        </p:txBody>
      </p:sp>
      <p:sp>
        <p:nvSpPr>
          <p:cNvPr id="4" name="Rectangle 3"/>
          <p:cNvSpPr/>
          <p:nvPr/>
        </p:nvSpPr>
        <p:spPr>
          <a:xfrm>
            <a:off x="1752599" y="738447"/>
            <a:ext cx="8867503" cy="3970318"/>
          </a:xfrm>
          <a:prstGeom prst="rect">
            <a:avLst/>
          </a:prstGeom>
        </p:spPr>
        <p:txBody>
          <a:bodyPr wrap="square">
            <a:spAutoFit/>
          </a:bodyPr>
          <a:lstStyle/>
          <a:p>
            <a:pPr fontAlgn="base"/>
            <a:r>
              <a:rPr lang="en-US" dirty="0">
                <a:solidFill>
                  <a:srgbClr val="030477"/>
                </a:solidFill>
                <a:latin typeface="Arial" panose="020B0604020202020204" pitchFamily="34" charset="0"/>
              </a:rPr>
              <a:t>Region 2</a:t>
            </a:r>
          </a:p>
          <a:p>
            <a:pPr fontAlgn="base"/>
            <a:r>
              <a:rPr lang="en-US" dirty="0"/>
              <a:t>4.Calculate initial decision parameter in region 2 </a:t>
            </a:r>
            <a:r>
              <a:rPr lang="en-US" dirty="0" smtClean="0"/>
              <a:t>as</a:t>
            </a:r>
            <a:endParaRPr lang="en-US" dirty="0"/>
          </a:p>
          <a:p>
            <a:pPr fontAlgn="base"/>
            <a:r>
              <a:rPr lang="en-US" dirty="0" smtClean="0"/>
              <a:t>p2</a:t>
            </a:r>
            <a:r>
              <a:rPr lang="en-US" baseline="-25000" dirty="0" smtClean="0"/>
              <a:t> </a:t>
            </a:r>
            <a:r>
              <a:rPr lang="en-US" dirty="0" smtClean="0"/>
              <a:t>= r</a:t>
            </a:r>
            <a:r>
              <a:rPr lang="en-US" baseline="-25000" dirty="0" smtClean="0"/>
              <a:t>y</a:t>
            </a:r>
            <a:r>
              <a:rPr lang="en-US" baseline="30000" dirty="0" smtClean="0"/>
              <a:t>2</a:t>
            </a:r>
            <a:r>
              <a:rPr lang="en-US" dirty="0" smtClean="0"/>
              <a:t>(x+ </a:t>
            </a:r>
            <a:r>
              <a:rPr lang="en-US" dirty="0"/>
              <a:t>1/2)</a:t>
            </a:r>
            <a:r>
              <a:rPr lang="en-US" baseline="30000" dirty="0"/>
              <a:t>2   </a:t>
            </a:r>
            <a:r>
              <a:rPr lang="en-US" dirty="0"/>
              <a:t>+  </a:t>
            </a:r>
            <a:r>
              <a:rPr lang="en-US" dirty="0" smtClean="0"/>
              <a:t>r</a:t>
            </a:r>
            <a:r>
              <a:rPr lang="en-US" baseline="-25000" dirty="0" smtClean="0"/>
              <a:t>x</a:t>
            </a:r>
            <a:r>
              <a:rPr lang="en-US" baseline="30000" dirty="0" smtClean="0"/>
              <a:t>2</a:t>
            </a:r>
            <a:r>
              <a:rPr lang="en-US" dirty="0" smtClean="0"/>
              <a:t>(y</a:t>
            </a:r>
            <a:r>
              <a:rPr lang="en-US" baseline="-25000" dirty="0"/>
              <a:t> </a:t>
            </a:r>
            <a:r>
              <a:rPr lang="en-US" dirty="0"/>
              <a:t>– 1)</a:t>
            </a:r>
            <a:r>
              <a:rPr lang="en-US" baseline="30000" dirty="0"/>
              <a:t>2   </a:t>
            </a:r>
            <a:r>
              <a:rPr lang="en-US" dirty="0"/>
              <a:t>– r</a:t>
            </a:r>
            <a:r>
              <a:rPr lang="en-US" baseline="-25000" dirty="0"/>
              <a:t>x</a:t>
            </a:r>
            <a:r>
              <a:rPr lang="en-US" baseline="30000" dirty="0"/>
              <a:t>2</a:t>
            </a:r>
            <a:r>
              <a:rPr lang="en-US" dirty="0"/>
              <a:t>r</a:t>
            </a:r>
            <a:r>
              <a:rPr lang="en-US" baseline="-25000" dirty="0"/>
              <a:t>y</a:t>
            </a:r>
            <a:r>
              <a:rPr lang="en-US" baseline="30000" dirty="0"/>
              <a:t>2</a:t>
            </a:r>
            <a:endParaRPr lang="en-US" dirty="0"/>
          </a:p>
          <a:p>
            <a:pPr fontAlgn="base"/>
            <a:r>
              <a:rPr lang="en-US" dirty="0" smtClean="0"/>
              <a:t>5.While y&gt;=0</a:t>
            </a:r>
            <a:endParaRPr lang="en-US" dirty="0"/>
          </a:p>
          <a:p>
            <a:pPr fontAlgn="base"/>
            <a:r>
              <a:rPr lang="en-US" dirty="0"/>
              <a:t> If </a:t>
            </a:r>
            <a:r>
              <a:rPr lang="en-US" dirty="0" smtClean="0"/>
              <a:t>p2&gt; </a:t>
            </a:r>
            <a:r>
              <a:rPr lang="en-US" dirty="0"/>
              <a:t>0, </a:t>
            </a:r>
            <a:endParaRPr lang="en-US" dirty="0" smtClean="0"/>
          </a:p>
          <a:p>
            <a:pPr fontAlgn="base"/>
            <a:r>
              <a:rPr lang="en-US" dirty="0" smtClean="0"/>
              <a:t>y=y-1</a:t>
            </a:r>
          </a:p>
          <a:p>
            <a:pPr fontAlgn="base"/>
            <a:r>
              <a:rPr lang="en-US" dirty="0"/>
              <a:t>p</a:t>
            </a:r>
            <a:r>
              <a:rPr lang="en-US" dirty="0" smtClean="0"/>
              <a:t>2=p2- </a:t>
            </a:r>
            <a:r>
              <a:rPr lang="en-US" dirty="0"/>
              <a:t>2 r</a:t>
            </a:r>
            <a:r>
              <a:rPr lang="en-US" baseline="-25000" dirty="0"/>
              <a:t>x</a:t>
            </a:r>
            <a:r>
              <a:rPr lang="en-US" baseline="30000" dirty="0"/>
              <a:t>2</a:t>
            </a:r>
            <a:r>
              <a:rPr lang="en-US" dirty="0"/>
              <a:t> </a:t>
            </a:r>
            <a:r>
              <a:rPr lang="en-US" dirty="0" smtClean="0"/>
              <a:t>y+ </a:t>
            </a:r>
            <a:r>
              <a:rPr lang="en-US" dirty="0"/>
              <a:t>r</a:t>
            </a:r>
            <a:r>
              <a:rPr lang="en-US" baseline="-25000" dirty="0"/>
              <a:t>x</a:t>
            </a:r>
            <a:r>
              <a:rPr lang="en-US" baseline="30000" dirty="0"/>
              <a:t>2 </a:t>
            </a:r>
            <a:r>
              <a:rPr lang="en-US" baseline="30000" dirty="0" smtClean="0"/>
              <a:t>         </a:t>
            </a:r>
            <a:r>
              <a:rPr lang="en-US" dirty="0" smtClean="0"/>
              <a:t>//next </a:t>
            </a:r>
            <a:r>
              <a:rPr lang="en-US" dirty="0"/>
              <a:t>point is (</a:t>
            </a:r>
            <a:r>
              <a:rPr lang="en-US" dirty="0" err="1"/>
              <a:t>x</a:t>
            </a:r>
            <a:r>
              <a:rPr lang="en-US" baseline="-25000" dirty="0" err="1"/>
              <a:t>k</a:t>
            </a:r>
            <a:r>
              <a:rPr lang="en-US" dirty="0"/>
              <a:t>, </a:t>
            </a:r>
            <a:r>
              <a:rPr lang="en-US" dirty="0" err="1"/>
              <a:t>y</a:t>
            </a:r>
            <a:r>
              <a:rPr lang="en-US" baseline="-25000" dirty="0" err="1"/>
              <a:t>k</a:t>
            </a:r>
            <a:r>
              <a:rPr lang="en-US" dirty="0"/>
              <a:t> – 1</a:t>
            </a:r>
            <a:r>
              <a:rPr lang="en-US" dirty="0" smtClean="0"/>
              <a:t>)</a:t>
            </a:r>
          </a:p>
          <a:p>
            <a:pPr fontAlgn="base"/>
            <a:r>
              <a:rPr lang="en-US" dirty="0" smtClean="0"/>
              <a:t>else</a:t>
            </a:r>
            <a:endParaRPr lang="en-US" dirty="0"/>
          </a:p>
          <a:p>
            <a:pPr fontAlgn="base"/>
            <a:r>
              <a:rPr lang="en-US" dirty="0"/>
              <a:t> </a:t>
            </a:r>
            <a:r>
              <a:rPr lang="en-US" dirty="0" smtClean="0"/>
              <a:t>x=x+1</a:t>
            </a:r>
          </a:p>
          <a:p>
            <a:pPr fontAlgn="base"/>
            <a:r>
              <a:rPr lang="en-US" dirty="0"/>
              <a:t>y</a:t>
            </a:r>
            <a:r>
              <a:rPr lang="en-US" dirty="0" smtClean="0"/>
              <a:t>=y-1                                         //next </a:t>
            </a:r>
            <a:r>
              <a:rPr lang="en-US" dirty="0"/>
              <a:t>point is (</a:t>
            </a:r>
            <a:r>
              <a:rPr lang="en-US" dirty="0" err="1"/>
              <a:t>x</a:t>
            </a:r>
            <a:r>
              <a:rPr lang="en-US" baseline="-25000" dirty="0" err="1"/>
              <a:t>k</a:t>
            </a:r>
            <a:r>
              <a:rPr lang="en-US" dirty="0"/>
              <a:t> + 1, </a:t>
            </a:r>
            <a:r>
              <a:rPr lang="en-US" dirty="0" err="1"/>
              <a:t>y</a:t>
            </a:r>
            <a:r>
              <a:rPr lang="en-US" baseline="-25000" dirty="0" err="1"/>
              <a:t>k</a:t>
            </a:r>
            <a:r>
              <a:rPr lang="en-US" dirty="0"/>
              <a:t> – 1)</a:t>
            </a:r>
          </a:p>
          <a:p>
            <a:pPr fontAlgn="base"/>
            <a:r>
              <a:rPr lang="en-US" dirty="0" smtClean="0"/>
              <a:t>  p2</a:t>
            </a:r>
            <a:r>
              <a:rPr lang="en-US" baseline="-25000" dirty="0" smtClean="0"/>
              <a:t>=</a:t>
            </a:r>
            <a:r>
              <a:rPr lang="en-US" dirty="0" smtClean="0"/>
              <a:t> p2+ 2r</a:t>
            </a:r>
            <a:r>
              <a:rPr lang="en-US" baseline="-25000" dirty="0" smtClean="0"/>
              <a:t>y</a:t>
            </a:r>
            <a:r>
              <a:rPr lang="en-US" baseline="30000" dirty="0" smtClean="0"/>
              <a:t>2</a:t>
            </a:r>
            <a:r>
              <a:rPr lang="en-US" dirty="0" smtClean="0"/>
              <a:t>x</a:t>
            </a:r>
            <a:r>
              <a:rPr lang="en-US" dirty="0"/>
              <a:t> + r</a:t>
            </a:r>
            <a:r>
              <a:rPr lang="en-US" baseline="-25000" dirty="0"/>
              <a:t>x</a:t>
            </a:r>
            <a:r>
              <a:rPr lang="en-US" baseline="30000" dirty="0"/>
              <a:t>2</a:t>
            </a:r>
            <a:r>
              <a:rPr lang="en-US" dirty="0"/>
              <a:t> – 2 r</a:t>
            </a:r>
            <a:r>
              <a:rPr lang="en-US" baseline="-25000" dirty="0"/>
              <a:t>x</a:t>
            </a:r>
            <a:r>
              <a:rPr lang="en-US" baseline="30000" dirty="0"/>
              <a:t>2 </a:t>
            </a:r>
            <a:r>
              <a:rPr lang="en-US" dirty="0" smtClean="0"/>
              <a:t>y</a:t>
            </a:r>
          </a:p>
          <a:p>
            <a:pPr fontAlgn="base"/>
            <a:r>
              <a:rPr lang="en-US" dirty="0" smtClean="0"/>
              <a:t>end if</a:t>
            </a:r>
            <a:endParaRPr lang="en-US" dirty="0"/>
          </a:p>
          <a:p>
            <a:pPr fontAlgn="base"/>
            <a:r>
              <a:rPr lang="en-US" dirty="0" smtClean="0"/>
              <a:t>Plot other four symmetrical points.</a:t>
            </a:r>
          </a:p>
          <a:p>
            <a:pPr fontAlgn="base"/>
            <a:r>
              <a:rPr lang="en-US" dirty="0" smtClean="0"/>
              <a:t>5.End</a:t>
            </a:r>
            <a:endParaRPr lang="en-US" dirty="0"/>
          </a:p>
        </p:txBody>
      </p:sp>
    </p:spTree>
    <p:extLst>
      <p:ext uri="{BB962C8B-B14F-4D97-AF65-F5344CB8AC3E}">
        <p14:creationId xmlns="" xmlns:p14="http://schemas.microsoft.com/office/powerpoint/2010/main" val="3290040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89</a:t>
            </a:fld>
            <a:endParaRPr lang="en-US"/>
          </a:p>
        </p:txBody>
      </p:sp>
      <p:pic>
        <p:nvPicPr>
          <p:cNvPr id="4" name="Picture 3"/>
          <p:cNvPicPr>
            <a:picLocks noChangeAspect="1"/>
          </p:cNvPicPr>
          <p:nvPr/>
        </p:nvPicPr>
        <p:blipFill rotWithShape="1">
          <a:blip r:embed="rId2" cstate="print"/>
          <a:srcRect l="24733" t="25148" r="54789" b="41976"/>
          <a:stretch/>
        </p:blipFill>
        <p:spPr>
          <a:xfrm>
            <a:off x="0" y="0"/>
            <a:ext cx="3571446" cy="2673613"/>
          </a:xfrm>
          <a:prstGeom prst="rect">
            <a:avLst/>
          </a:prstGeom>
        </p:spPr>
      </p:pic>
      <p:sp>
        <p:nvSpPr>
          <p:cNvPr id="5" name="Rectangle 4"/>
          <p:cNvSpPr/>
          <p:nvPr/>
        </p:nvSpPr>
        <p:spPr>
          <a:xfrm>
            <a:off x="5562542" y="439878"/>
            <a:ext cx="6096000" cy="4154984"/>
          </a:xfrm>
          <a:prstGeom prst="rect">
            <a:avLst/>
          </a:prstGeom>
        </p:spPr>
        <p:txBody>
          <a:bodyPr>
            <a:spAutoFit/>
          </a:bodyPr>
          <a:lstStyle/>
          <a:p>
            <a:r>
              <a:rPr lang="en-US" sz="2400" dirty="0" smtClean="0"/>
              <a:t>Initial Position (0,ry)</a:t>
            </a:r>
          </a:p>
          <a:p>
            <a:r>
              <a:rPr lang="en-US" sz="2400" dirty="0" smtClean="0"/>
              <a:t>Initial decision parameter for</a:t>
            </a:r>
            <a:r>
              <a:rPr lang="en-US" sz="2400" b="1" dirty="0" smtClean="0"/>
              <a:t> region 1</a:t>
            </a:r>
            <a:r>
              <a:rPr lang="en-US" sz="2400" dirty="0" smtClean="0"/>
              <a:t> is</a:t>
            </a:r>
          </a:p>
          <a:p>
            <a:pPr fontAlgn="base"/>
            <a:r>
              <a:rPr lang="en-US" sz="2400" dirty="0" smtClean="0"/>
              <a:t>p1</a:t>
            </a:r>
            <a:r>
              <a:rPr lang="en-US" sz="2400" baseline="-25000" dirty="0" smtClean="0"/>
              <a:t> </a:t>
            </a:r>
            <a:r>
              <a:rPr lang="en-US" sz="2400" dirty="0" smtClean="0"/>
              <a:t>= r</a:t>
            </a:r>
            <a:r>
              <a:rPr lang="en-US" sz="2400" baseline="-25000" dirty="0" smtClean="0"/>
              <a:t>y</a:t>
            </a:r>
            <a:r>
              <a:rPr lang="en-US" sz="2400" baseline="30000" dirty="0" smtClean="0"/>
              <a:t>2 </a:t>
            </a:r>
            <a:r>
              <a:rPr lang="en-US" sz="2400" dirty="0" smtClean="0"/>
              <a:t>– r</a:t>
            </a:r>
            <a:r>
              <a:rPr lang="en-US" sz="2400" baseline="-25000" dirty="0" smtClean="0"/>
              <a:t>x</a:t>
            </a:r>
            <a:r>
              <a:rPr lang="en-US" sz="2400" baseline="30000" dirty="0" smtClean="0"/>
              <a:t>2</a:t>
            </a:r>
            <a:r>
              <a:rPr lang="en-US" sz="2400" dirty="0" smtClean="0"/>
              <a:t>r</a:t>
            </a:r>
            <a:r>
              <a:rPr lang="en-US" sz="2400" baseline="-25000" dirty="0" smtClean="0"/>
              <a:t>y +</a:t>
            </a:r>
            <a:r>
              <a:rPr lang="en-US" sz="2400" dirty="0" smtClean="0"/>
              <a:t> r</a:t>
            </a:r>
            <a:r>
              <a:rPr lang="en-US" sz="2400" baseline="-25000" dirty="0" smtClean="0"/>
              <a:t>x</a:t>
            </a:r>
            <a:r>
              <a:rPr lang="en-US" sz="2400" baseline="30000" dirty="0" smtClean="0"/>
              <a:t>2</a:t>
            </a:r>
            <a:r>
              <a:rPr lang="en-US" sz="2400" dirty="0" smtClean="0"/>
              <a:t>/4</a:t>
            </a:r>
          </a:p>
          <a:p>
            <a:pPr fontAlgn="base"/>
            <a:r>
              <a:rPr lang="en-US" sz="2400" dirty="0" smtClean="0"/>
              <a:t>If p1 &lt; 0</a:t>
            </a:r>
          </a:p>
          <a:p>
            <a:pPr fontAlgn="base"/>
            <a:r>
              <a:rPr lang="en-US" sz="2400" dirty="0" smtClean="0"/>
              <a:t>  x=x+1              </a:t>
            </a:r>
          </a:p>
          <a:p>
            <a:pPr fontAlgn="base"/>
            <a:r>
              <a:rPr lang="en-US" sz="2400" dirty="0" smtClean="0"/>
              <a:t>  p1</a:t>
            </a:r>
            <a:r>
              <a:rPr lang="en-US" sz="2400" baseline="-25000" dirty="0" smtClean="0"/>
              <a:t> </a:t>
            </a:r>
            <a:r>
              <a:rPr lang="en-US" sz="2400" dirty="0" smtClean="0"/>
              <a:t>= p1+ 2r</a:t>
            </a:r>
            <a:r>
              <a:rPr lang="en-US" sz="2400" baseline="-25000" dirty="0" smtClean="0"/>
              <a:t>y</a:t>
            </a:r>
            <a:r>
              <a:rPr lang="en-US" sz="2400" baseline="30000" dirty="0" smtClean="0"/>
              <a:t>2</a:t>
            </a:r>
            <a:r>
              <a:rPr lang="en-US" sz="2400" dirty="0" smtClean="0"/>
              <a:t>x + r</a:t>
            </a:r>
            <a:r>
              <a:rPr lang="en-US" sz="2400" baseline="-25000" dirty="0" smtClean="0"/>
              <a:t>y</a:t>
            </a:r>
            <a:r>
              <a:rPr lang="en-US" sz="2400" baseline="30000" dirty="0" smtClean="0"/>
              <a:t>2</a:t>
            </a:r>
          </a:p>
          <a:p>
            <a:pPr fontAlgn="base"/>
            <a:r>
              <a:rPr lang="en-US" sz="2400" dirty="0" smtClean="0"/>
              <a:t>  else </a:t>
            </a:r>
          </a:p>
          <a:p>
            <a:pPr fontAlgn="base"/>
            <a:r>
              <a:rPr lang="en-US" sz="2400" dirty="0" smtClean="0"/>
              <a:t>x=x+1</a:t>
            </a:r>
          </a:p>
          <a:p>
            <a:pPr fontAlgn="base"/>
            <a:r>
              <a:rPr lang="en-US" sz="2400" dirty="0" smtClean="0"/>
              <a:t>y=y-1    </a:t>
            </a:r>
          </a:p>
          <a:p>
            <a:pPr fontAlgn="base"/>
            <a:r>
              <a:rPr lang="en-US" sz="2400" dirty="0" smtClean="0"/>
              <a:t>p1= p1+ 2r</a:t>
            </a:r>
            <a:r>
              <a:rPr lang="en-US" sz="2400" baseline="-25000" dirty="0" smtClean="0"/>
              <a:t>y</a:t>
            </a:r>
            <a:r>
              <a:rPr lang="en-US" sz="2400" baseline="30000" dirty="0" smtClean="0"/>
              <a:t>2</a:t>
            </a:r>
            <a:r>
              <a:rPr lang="en-US" sz="2400" dirty="0" smtClean="0"/>
              <a:t>x + r</a:t>
            </a:r>
            <a:r>
              <a:rPr lang="en-US" sz="2400" baseline="-25000" dirty="0" smtClean="0"/>
              <a:t>y</a:t>
            </a:r>
            <a:r>
              <a:rPr lang="en-US" sz="2400" baseline="30000" dirty="0" smtClean="0"/>
              <a:t>2</a:t>
            </a:r>
            <a:r>
              <a:rPr lang="en-US" sz="2400" dirty="0" smtClean="0"/>
              <a:t> – 2 r</a:t>
            </a:r>
            <a:r>
              <a:rPr lang="en-US" sz="2400" baseline="-25000" dirty="0" smtClean="0"/>
              <a:t>x</a:t>
            </a:r>
            <a:r>
              <a:rPr lang="en-US" sz="2400" baseline="30000" dirty="0" smtClean="0"/>
              <a:t>2 </a:t>
            </a:r>
            <a:r>
              <a:rPr lang="en-US" sz="2400" dirty="0" smtClean="0"/>
              <a:t>y</a:t>
            </a:r>
          </a:p>
          <a:p>
            <a:pPr fontAlgn="base"/>
            <a:r>
              <a:rPr lang="en-US" sz="2400" dirty="0" smtClean="0"/>
              <a:t>The process is continued while 2r</a:t>
            </a:r>
            <a:r>
              <a:rPr lang="en-US" sz="2400" baseline="-25000" dirty="0" smtClean="0"/>
              <a:t>y</a:t>
            </a:r>
            <a:r>
              <a:rPr lang="en-US" sz="2400" baseline="30000" dirty="0" smtClean="0"/>
              <a:t>2</a:t>
            </a:r>
            <a:r>
              <a:rPr lang="en-US" sz="2400" dirty="0" smtClean="0"/>
              <a:t>x &lt;= 2r</a:t>
            </a:r>
            <a:r>
              <a:rPr lang="en-US" sz="2400" baseline="-25000" dirty="0" smtClean="0"/>
              <a:t>x</a:t>
            </a:r>
            <a:r>
              <a:rPr lang="en-US" sz="2400" baseline="30000" dirty="0" smtClean="0"/>
              <a:t>2 </a:t>
            </a:r>
            <a:r>
              <a:rPr lang="en-US" sz="2400" dirty="0" smtClean="0"/>
              <a:t>y</a:t>
            </a:r>
            <a:endParaRPr lang="en-US" sz="2400" dirty="0"/>
          </a:p>
        </p:txBody>
      </p:sp>
      <p:sp>
        <p:nvSpPr>
          <p:cNvPr id="6" name="Rectangle 5"/>
          <p:cNvSpPr/>
          <p:nvPr/>
        </p:nvSpPr>
        <p:spPr>
          <a:xfrm>
            <a:off x="616017" y="2554717"/>
            <a:ext cx="4774130" cy="3693319"/>
          </a:xfrm>
          <a:prstGeom prst="rect">
            <a:avLst/>
          </a:prstGeom>
        </p:spPr>
        <p:txBody>
          <a:bodyPr wrap="square">
            <a:spAutoFit/>
          </a:bodyPr>
          <a:lstStyle/>
          <a:p>
            <a:pPr fontAlgn="base"/>
            <a:r>
              <a:rPr lang="en-US" sz="2400" dirty="0" smtClean="0"/>
              <a:t>initial </a:t>
            </a:r>
            <a:r>
              <a:rPr lang="en-US" sz="2400" dirty="0"/>
              <a:t>decision parameter in </a:t>
            </a:r>
            <a:r>
              <a:rPr lang="en-US" sz="2400" b="1" dirty="0"/>
              <a:t>region 2</a:t>
            </a:r>
            <a:r>
              <a:rPr lang="en-US" sz="2400" dirty="0"/>
              <a:t> </a:t>
            </a:r>
            <a:r>
              <a:rPr lang="en-US" sz="2400" dirty="0" smtClean="0"/>
              <a:t>as:</a:t>
            </a:r>
            <a:endParaRPr lang="en-US" sz="2400" dirty="0"/>
          </a:p>
          <a:p>
            <a:pPr fontAlgn="base"/>
            <a:r>
              <a:rPr lang="en-US" sz="2400" dirty="0"/>
              <a:t>p2</a:t>
            </a:r>
            <a:r>
              <a:rPr lang="en-US" sz="2400" baseline="-25000" dirty="0"/>
              <a:t> </a:t>
            </a:r>
            <a:r>
              <a:rPr lang="en-US" sz="2400" dirty="0"/>
              <a:t>= r</a:t>
            </a:r>
            <a:r>
              <a:rPr lang="en-US" sz="2400" baseline="-25000" dirty="0"/>
              <a:t>y</a:t>
            </a:r>
            <a:r>
              <a:rPr lang="en-US" sz="2400" baseline="30000" dirty="0"/>
              <a:t>2</a:t>
            </a:r>
            <a:r>
              <a:rPr lang="en-US" sz="2400" dirty="0"/>
              <a:t>(x+ 1/2)</a:t>
            </a:r>
            <a:r>
              <a:rPr lang="en-US" sz="2400" baseline="30000" dirty="0"/>
              <a:t>2   </a:t>
            </a:r>
            <a:r>
              <a:rPr lang="en-US" sz="2400" dirty="0"/>
              <a:t>+  r</a:t>
            </a:r>
            <a:r>
              <a:rPr lang="en-US" sz="2400" baseline="-25000" dirty="0"/>
              <a:t>x</a:t>
            </a:r>
            <a:r>
              <a:rPr lang="en-US" sz="2400" baseline="30000" dirty="0"/>
              <a:t>2</a:t>
            </a:r>
            <a:r>
              <a:rPr lang="en-US" sz="2400" dirty="0"/>
              <a:t>(y</a:t>
            </a:r>
            <a:r>
              <a:rPr lang="en-US" sz="2400" baseline="-25000" dirty="0"/>
              <a:t> </a:t>
            </a:r>
            <a:r>
              <a:rPr lang="en-US" sz="2400" dirty="0"/>
              <a:t>– 1)</a:t>
            </a:r>
            <a:r>
              <a:rPr lang="en-US" sz="2400" baseline="30000" dirty="0"/>
              <a:t>2   </a:t>
            </a:r>
            <a:r>
              <a:rPr lang="en-US" sz="2400" dirty="0"/>
              <a:t>– r</a:t>
            </a:r>
            <a:r>
              <a:rPr lang="en-US" sz="2400" baseline="-25000" dirty="0"/>
              <a:t>x</a:t>
            </a:r>
            <a:r>
              <a:rPr lang="en-US" sz="2400" baseline="30000" dirty="0"/>
              <a:t>2</a:t>
            </a:r>
            <a:r>
              <a:rPr lang="en-US" sz="2400" dirty="0"/>
              <a:t>r</a:t>
            </a:r>
            <a:r>
              <a:rPr lang="en-US" sz="2400" baseline="-25000" dirty="0"/>
              <a:t>y</a:t>
            </a:r>
            <a:r>
              <a:rPr lang="en-US" sz="2400" baseline="30000" dirty="0"/>
              <a:t>2</a:t>
            </a:r>
            <a:endParaRPr lang="en-US" sz="2400" dirty="0"/>
          </a:p>
          <a:p>
            <a:pPr fontAlgn="base"/>
            <a:r>
              <a:rPr lang="en-US" sz="2400" dirty="0" smtClean="0"/>
              <a:t>while </a:t>
            </a:r>
            <a:r>
              <a:rPr lang="en-US" sz="2400" dirty="0"/>
              <a:t>y&gt;=0</a:t>
            </a:r>
          </a:p>
          <a:p>
            <a:pPr fontAlgn="base"/>
            <a:r>
              <a:rPr lang="en-US" sz="2400" dirty="0"/>
              <a:t> If p2&gt; 0, </a:t>
            </a:r>
          </a:p>
          <a:p>
            <a:pPr fontAlgn="base"/>
            <a:r>
              <a:rPr lang="en-US" sz="2400" dirty="0" smtClean="0"/>
              <a:t>y=y-1  and p2=p2- </a:t>
            </a:r>
            <a:r>
              <a:rPr lang="en-US" sz="2400" dirty="0"/>
              <a:t>2 r</a:t>
            </a:r>
            <a:r>
              <a:rPr lang="en-US" sz="2400" baseline="-25000" dirty="0"/>
              <a:t>x</a:t>
            </a:r>
            <a:r>
              <a:rPr lang="en-US" sz="2400" baseline="30000" dirty="0"/>
              <a:t>2</a:t>
            </a:r>
            <a:r>
              <a:rPr lang="en-US" sz="2400" dirty="0"/>
              <a:t> y+ r</a:t>
            </a:r>
            <a:r>
              <a:rPr lang="en-US" sz="2400" baseline="-25000" dirty="0"/>
              <a:t>x</a:t>
            </a:r>
            <a:r>
              <a:rPr lang="en-US" sz="2400" baseline="30000" dirty="0"/>
              <a:t>2 </a:t>
            </a:r>
            <a:endParaRPr lang="en-US" sz="2400" dirty="0"/>
          </a:p>
          <a:p>
            <a:pPr fontAlgn="base"/>
            <a:r>
              <a:rPr lang="en-US" sz="2400" dirty="0"/>
              <a:t>else</a:t>
            </a:r>
          </a:p>
          <a:p>
            <a:pPr fontAlgn="base"/>
            <a:r>
              <a:rPr lang="en-US" sz="2400" dirty="0"/>
              <a:t> </a:t>
            </a:r>
            <a:r>
              <a:rPr lang="en-US" sz="2400" dirty="0" smtClean="0"/>
              <a:t>x=x+1 ,y=y-1</a:t>
            </a:r>
            <a:endParaRPr lang="en-US" sz="2400" dirty="0"/>
          </a:p>
          <a:p>
            <a:pPr fontAlgn="base"/>
            <a:r>
              <a:rPr lang="en-US" sz="2400" dirty="0"/>
              <a:t>  p2</a:t>
            </a:r>
            <a:r>
              <a:rPr lang="en-US" sz="2400" baseline="-25000" dirty="0"/>
              <a:t>=</a:t>
            </a:r>
            <a:r>
              <a:rPr lang="en-US" sz="2400" dirty="0"/>
              <a:t> p2+ 2r</a:t>
            </a:r>
            <a:r>
              <a:rPr lang="en-US" sz="2400" baseline="-25000" dirty="0"/>
              <a:t>y</a:t>
            </a:r>
            <a:r>
              <a:rPr lang="en-US" sz="2400" baseline="30000" dirty="0"/>
              <a:t>2</a:t>
            </a:r>
            <a:r>
              <a:rPr lang="en-US" sz="2400" dirty="0"/>
              <a:t>x + r</a:t>
            </a:r>
            <a:r>
              <a:rPr lang="en-US" sz="2400" baseline="-25000" dirty="0"/>
              <a:t>x</a:t>
            </a:r>
            <a:r>
              <a:rPr lang="en-US" sz="2400" baseline="30000" dirty="0"/>
              <a:t>2</a:t>
            </a:r>
            <a:r>
              <a:rPr lang="en-US" sz="2400" dirty="0"/>
              <a:t> – 2 r</a:t>
            </a:r>
            <a:r>
              <a:rPr lang="en-US" sz="2400" baseline="-25000" dirty="0"/>
              <a:t>x</a:t>
            </a:r>
            <a:r>
              <a:rPr lang="en-US" sz="2400" baseline="30000" dirty="0"/>
              <a:t>2 </a:t>
            </a:r>
            <a:r>
              <a:rPr lang="en-US" sz="2400" dirty="0"/>
              <a:t>y</a:t>
            </a:r>
          </a:p>
          <a:p>
            <a:pPr fontAlgn="base"/>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8 cases of DDA</a:t>
            </a:r>
            <a:endParaRPr lang="en-US" b="1"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510988" y="1990166"/>
                <a:ext cx="11130549" cy="4148748"/>
              </a:xfrm>
            </p:spPr>
            <p:txBody>
              <a:bodyPr>
                <a:noAutofit/>
              </a:bodyPr>
              <a:lstStyle/>
              <a:p>
                <a:pPr marL="0" indent="0" algn="just">
                  <a:buNone/>
                </a:pPr>
                <a:r>
                  <a:rPr lang="en-US" sz="2400" b="1" u="sng" dirty="0" smtClean="0">
                    <a:solidFill>
                      <a:schemeClr val="tx1"/>
                    </a:solidFill>
                  </a:rPr>
                  <a:t>Positive slope</a:t>
                </a:r>
              </a:p>
              <a:p>
                <a:pPr marL="0" indent="0" algn="just">
                  <a:buNone/>
                </a:pPr>
                <a:r>
                  <a:rPr lang="en-US" sz="2000" b="1" dirty="0" smtClean="0">
                    <a:solidFill>
                      <a:schemeClr val="tx1"/>
                    </a:solidFill>
                  </a:rPr>
                  <a:t>1.	</a:t>
                </a:r>
                <a:r>
                  <a:rPr lang="en-US" sz="2000" b="1" i="1" dirty="0" smtClean="0">
                    <a:solidFill>
                      <a:schemeClr val="tx1"/>
                    </a:solidFill>
                  </a:rPr>
                  <a:t>Starting from left to right</a:t>
                </a:r>
              </a:p>
              <a:p>
                <a:pPr marL="400050" lvl="1" indent="0" algn="just">
                  <a:buNone/>
                </a:pPr>
                <a:r>
                  <a:rPr lang="en-US" sz="2400" dirty="0" smtClean="0">
                    <a:solidFill>
                      <a:schemeClr val="tx1"/>
                    </a:solidFill>
                  </a:rPr>
                  <a:t>a.	m ≤ 1					  </a:t>
                </a:r>
                <a:r>
                  <a:rPr lang="en-US" dirty="0" smtClean="0"/>
                  <a:t>b.       </a:t>
                </a:r>
                <a:r>
                  <a:rPr lang="en-US" sz="2400" dirty="0" smtClean="0">
                    <a:solidFill>
                      <a:schemeClr val="tx1"/>
                    </a:solidFill>
                  </a:rPr>
                  <a:t>m &gt; 1</a:t>
                </a:r>
              </a:p>
              <a:p>
                <a:pPr marL="400050" lvl="1" indent="0" algn="just">
                  <a:buNone/>
                </a:pPr>
                <a:r>
                  <a:rPr lang="en-US" sz="2400" dirty="0">
                    <a:solidFill>
                      <a:schemeClr val="tx1"/>
                    </a:solidFill>
                  </a:rPr>
                  <a:t/>
                </a:r>
                <a:r>
                  <a:rPr lang="en-US" sz="2400" dirty="0" smtClean="0">
                    <a:solidFill>
                      <a:schemeClr val="tx1"/>
                    </a:solidFill>
                  </a:rPr>
                  <a:t>∆x = 1						∆y = 1</a:t>
                </a:r>
              </a:p>
              <a:p>
                <a:pPr marL="400050" lvl="1" indent="0" algn="just">
                  <a:buNone/>
                </a:pPr>
                <a:r>
                  <a:rPr lang="en-US" sz="2400" dirty="0">
                    <a:solidFill>
                      <a:schemeClr val="tx1"/>
                    </a:solidFill>
                  </a:rPr>
                  <a:t/>
                </a:r>
                <a:r>
                  <a:rPr lang="en-US" sz="2400" dirty="0" smtClean="0">
                    <a:solidFill>
                      <a:schemeClr val="tx1"/>
                    </a:solidFill>
                  </a:rPr>
                  <a:t>y</a:t>
                </a:r>
                <a:r>
                  <a:rPr lang="en-US" sz="2400" baseline="-25000" dirty="0" smtClean="0">
                    <a:solidFill>
                      <a:schemeClr val="tx1"/>
                    </a:solidFill>
                  </a:rPr>
                  <a:t>k+1</a:t>
                </a:r>
                <a:r>
                  <a:rPr lang="en-US" sz="2400" dirty="0" smtClean="0">
                    <a:solidFill>
                      <a:schemeClr val="tx1"/>
                    </a:solidFill>
                  </a:rPr>
                  <a:t/>
                </a:r>
                <a:r>
                  <a:rPr lang="en-US" sz="2400" dirty="0">
                    <a:solidFill>
                      <a:schemeClr val="tx1"/>
                    </a:solidFill>
                  </a:rPr>
                  <a:t>= </a:t>
                </a:r>
                <a:r>
                  <a:rPr lang="en-US" sz="2400" dirty="0" err="1">
                    <a:solidFill>
                      <a:schemeClr val="tx1"/>
                    </a:solidFill>
                  </a:rPr>
                  <a:t>y</a:t>
                </a:r>
                <a:r>
                  <a:rPr lang="en-US" sz="2400" baseline="-25000" dirty="0" err="1">
                    <a:solidFill>
                      <a:schemeClr val="tx1"/>
                    </a:solidFill>
                  </a:rPr>
                  <a:t>k</a:t>
                </a:r>
                <a:r>
                  <a:rPr lang="en-US" sz="2400" baseline="-25000" dirty="0">
                    <a:solidFill>
                      <a:schemeClr val="tx1"/>
                    </a:solidFill>
                  </a:rPr>
                  <a:t/>
                </a:r>
                <a:r>
                  <a:rPr lang="en-US" sz="2400" dirty="0">
                    <a:solidFill>
                      <a:schemeClr val="tx1"/>
                    </a:solidFill>
                  </a:rPr>
                  <a:t> + </a:t>
                </a:r>
                <a:r>
                  <a:rPr lang="en-US" sz="2400" dirty="0" smtClean="0">
                    <a:solidFill>
                      <a:schemeClr val="tx1"/>
                    </a:solidFill>
                  </a:rPr>
                  <a:t>m					x</a:t>
                </a:r>
                <a:r>
                  <a:rPr lang="en-US" sz="2400" baseline="-25000" dirty="0" smtClean="0">
                    <a:solidFill>
                      <a:schemeClr val="tx1"/>
                    </a:solidFill>
                  </a:rPr>
                  <a:t>k+1 </a:t>
                </a:r>
                <a:r>
                  <a:rPr lang="en-US" sz="2400" dirty="0" smtClean="0">
                    <a:solidFill>
                      <a:schemeClr val="tx1"/>
                    </a:solidFill>
                  </a:rPr>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a:solidFill>
                      <a:schemeClr val="tx1"/>
                    </a:solidFill>
                  </a:rPr>
                  <a:t> + </a:t>
                </a:r>
                <a14:m>
                  <m:oMath xmlns:m="http://schemas.openxmlformats.org/officeDocument/2006/math">
                    <m:f>
                      <m:fPr>
                        <m:ctrlPr>
                          <a:rPr lang="en-US" sz="2400" i="1">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endParaRPr lang="en-US" sz="2400" dirty="0" smtClean="0">
                  <a:solidFill>
                    <a:schemeClr val="tx1"/>
                  </a:solidFill>
                </a:endParaRPr>
              </a:p>
              <a:p>
                <a:pPr marL="0" lvl="1" indent="0" algn="just">
                  <a:buNone/>
                </a:pPr>
                <a:r>
                  <a:rPr lang="en-US" sz="2000" b="1" dirty="0" smtClean="0">
                    <a:solidFill>
                      <a:schemeClr val="tx1"/>
                    </a:solidFill>
                  </a:rPr>
                  <a:t>2. 	</a:t>
                </a:r>
                <a:r>
                  <a:rPr lang="en-US" sz="2000" b="1" i="1" dirty="0">
                    <a:solidFill>
                      <a:schemeClr val="tx1"/>
                    </a:solidFill>
                  </a:rPr>
                  <a:t>Starting </a:t>
                </a:r>
                <a:r>
                  <a:rPr lang="en-US" sz="2000" b="1" i="1" dirty="0" smtClean="0">
                    <a:solidFill>
                      <a:schemeClr val="tx1"/>
                    </a:solidFill>
                  </a:rPr>
                  <a:t>from right to left</a:t>
                </a:r>
              </a:p>
              <a:p>
                <a:pPr marL="400050" lvl="1" indent="0" algn="just">
                  <a:buNone/>
                </a:pPr>
                <a:r>
                  <a:rPr lang="en-US" dirty="0" smtClean="0"/>
                  <a:t>a.     </a:t>
                </a:r>
                <a:r>
                  <a:rPr lang="en-US" sz="2400" dirty="0" smtClean="0">
                    <a:solidFill>
                      <a:schemeClr val="tx1"/>
                    </a:solidFill>
                  </a:rPr>
                  <a:t>m </a:t>
                </a:r>
                <a:r>
                  <a:rPr lang="en-US" sz="2400" dirty="0">
                    <a:solidFill>
                      <a:schemeClr val="tx1"/>
                    </a:solidFill>
                  </a:rPr>
                  <a:t>≤ 1					</a:t>
                </a:r>
                <a:r>
                  <a:rPr lang="en-US" sz="2400" dirty="0" smtClean="0">
                    <a:solidFill>
                      <a:schemeClr val="tx1"/>
                    </a:solidFill>
                  </a:rPr>
                  <a:t>      b.    m </a:t>
                </a:r>
                <a:r>
                  <a:rPr lang="en-US" sz="2400" dirty="0">
                    <a:solidFill>
                      <a:schemeClr val="tx1"/>
                    </a:solidFill>
                  </a:rPr>
                  <a:t>&gt; 1</a:t>
                </a:r>
              </a:p>
              <a:p>
                <a:pPr marL="400050" lvl="1" indent="0" algn="just">
                  <a:buNone/>
                </a:pPr>
                <a:r>
                  <a:rPr lang="en-US" sz="2400" dirty="0">
                    <a:solidFill>
                      <a:schemeClr val="tx1"/>
                    </a:solidFill>
                  </a:rPr>
                  <a:t/>
                </a:r>
                <a:r>
                  <a:rPr lang="en-US" sz="2400" dirty="0" smtClean="0">
                    <a:solidFill>
                      <a:schemeClr val="tx1"/>
                    </a:solidFill>
                  </a:rPr>
                  <a:t>∆</a:t>
                </a:r>
                <a:r>
                  <a:rPr lang="en-US" sz="2400" dirty="0">
                    <a:solidFill>
                      <a:schemeClr val="tx1"/>
                    </a:solidFill>
                  </a:rPr>
                  <a:t>x = </a:t>
                </a:r>
                <a:r>
                  <a:rPr lang="en-US" sz="2400" dirty="0" smtClean="0">
                    <a:solidFill>
                      <a:schemeClr val="tx1"/>
                    </a:solidFill>
                  </a:rPr>
                  <a:t>-1</a:t>
                </a:r>
                <a:r>
                  <a:rPr lang="en-US" sz="2400" dirty="0">
                    <a:solidFill>
                      <a:schemeClr val="tx1"/>
                    </a:solidFill>
                  </a:rPr>
                  <a:t/>
                </a:r>
                <a:r>
                  <a:rPr lang="en-US" sz="2400" dirty="0" smtClean="0">
                    <a:solidFill>
                      <a:schemeClr val="tx1"/>
                    </a:solidFill>
                  </a:rPr>
                  <a:t>              ∆</a:t>
                </a:r>
                <a:r>
                  <a:rPr lang="en-US" sz="2400" dirty="0">
                    <a:solidFill>
                      <a:schemeClr val="tx1"/>
                    </a:solidFill>
                  </a:rPr>
                  <a:t>y = </a:t>
                </a:r>
                <a:r>
                  <a:rPr lang="en-US" sz="2400" dirty="0" smtClean="0">
                    <a:solidFill>
                      <a:schemeClr val="tx1"/>
                    </a:solidFill>
                  </a:rPr>
                  <a:t>-1</a:t>
                </a:r>
              </a:p>
              <a:p>
                <a:pPr marL="400050" lvl="1" indent="0" algn="just">
                  <a:buNone/>
                </a:pPr>
                <a:r>
                  <a:rPr lang="en-US" sz="2400" dirty="0">
                    <a:solidFill>
                      <a:schemeClr val="tx1"/>
                    </a:solidFill>
                  </a:rPr>
                  <a:t/>
                </a:r>
                <a:r>
                  <a:rPr lang="en-US" dirty="0"/>
                  <a:t/>
                </a:r>
                <a:r>
                  <a:rPr lang="en-US" sz="2400" dirty="0" smtClean="0">
                    <a:solidFill>
                      <a:schemeClr val="tx1"/>
                    </a:solidFill>
                  </a:rPr>
                  <a:t>y</a:t>
                </a:r>
                <a:r>
                  <a:rPr lang="en-US" sz="2400" baseline="-25000" dirty="0" smtClean="0">
                    <a:solidFill>
                      <a:schemeClr val="tx1"/>
                    </a:solidFill>
                  </a:rPr>
                  <a:t>k+1</a:t>
                </a:r>
                <a:r>
                  <a:rPr lang="en-US" sz="2400" dirty="0" smtClean="0">
                    <a:solidFill>
                      <a:schemeClr val="tx1"/>
                    </a:solidFill>
                  </a:rPr>
                  <a:t/>
                </a:r>
                <a:r>
                  <a:rPr lang="en-US" sz="2400" dirty="0">
                    <a:solidFill>
                      <a:schemeClr val="tx1"/>
                    </a:solidFill>
                  </a:rPr>
                  <a:t>= </a:t>
                </a:r>
                <a:r>
                  <a:rPr lang="en-US" sz="2400" dirty="0" err="1">
                    <a:solidFill>
                      <a:schemeClr val="tx1"/>
                    </a:solidFill>
                  </a:rPr>
                  <a:t>y</a:t>
                </a:r>
                <a:r>
                  <a:rPr lang="en-US" sz="2400" baseline="-25000" dirty="0" err="1">
                    <a:solidFill>
                      <a:schemeClr val="tx1"/>
                    </a:solidFill>
                  </a:rPr>
                  <a:t>k</a:t>
                </a:r>
                <a:r>
                  <a:rPr lang="en-US" sz="2400" baseline="-25000" dirty="0">
                    <a:solidFill>
                      <a:schemeClr val="tx1"/>
                    </a:solidFill>
                  </a:rPr>
                  <a:t/>
                </a:r>
                <a:r>
                  <a:rPr lang="en-US" sz="2400" dirty="0">
                    <a:solidFill>
                      <a:schemeClr val="tx1"/>
                    </a:solidFill>
                  </a:rPr>
                  <a:t/>
                </a:r>
                <a:r>
                  <a:rPr lang="en-US" sz="2400" dirty="0" smtClean="0">
                    <a:solidFill>
                      <a:schemeClr val="tx1"/>
                    </a:solidFill>
                  </a:rPr>
                  <a:t>- </a:t>
                </a:r>
                <a:r>
                  <a:rPr lang="en-US" sz="2400" dirty="0">
                    <a:solidFill>
                      <a:schemeClr val="tx1"/>
                    </a:solidFill>
                  </a:rPr>
                  <a:t>m				</a:t>
                </a:r>
                <a:r>
                  <a:rPr lang="en-US" sz="2400" dirty="0" smtClean="0">
                    <a:solidFill>
                      <a:schemeClr val="tx1"/>
                    </a:solidFill>
                  </a:rPr>
                  <a:t>              x</a:t>
                </a:r>
                <a:r>
                  <a:rPr lang="en-US" sz="2400" baseline="-25000" dirty="0" smtClean="0">
                    <a:solidFill>
                      <a:schemeClr val="tx1"/>
                    </a:solidFill>
                  </a:rPr>
                  <a:t>k+1 </a:t>
                </a:r>
                <a:r>
                  <a:rPr lang="en-US" sz="2400" dirty="0" smtClean="0">
                    <a:solidFill>
                      <a:schemeClr val="tx1"/>
                    </a:solidFill>
                  </a:rPr>
                  <a:t/>
                </a:r>
                <a:r>
                  <a:rPr lang="en-US" sz="2400" dirty="0">
                    <a:solidFill>
                      <a:schemeClr val="tx1"/>
                    </a:solidFill>
                  </a:rPr>
                  <a:t>=</a:t>
                </a:r>
                <a14:m>
                  <m:oMath xmlns:m="http://schemas.openxmlformats.org/officeDocument/2006/math">
                    <m:r>
                      <a:rPr lang="en-US" sz="2400">
                        <a:solidFill>
                          <a:schemeClr val="tx1"/>
                        </a:solidFill>
                        <a:latin typeface="Cambria Math" panose="02040503050406030204" pitchFamily="18" charset="0"/>
                      </a:rPr>
                      <m:t> </m:t>
                    </m:r>
                    <m:r>
                      <m:rPr>
                        <m:nor/>
                      </m:rPr>
                      <a:rPr lang="en-US" sz="2400">
                        <a:solidFill>
                          <a:schemeClr val="tx1"/>
                        </a:solidFill>
                        <a:latin typeface="Cambria Math" panose="02040503050406030204" pitchFamily="18" charset="0"/>
                      </a:rPr>
                      <m:t>x</m:t>
                    </m:r>
                    <m:r>
                      <m:rPr>
                        <m:nor/>
                      </m:rPr>
                      <a:rPr lang="en-US" sz="2400" baseline="-25000" dirty="0">
                        <a:solidFill>
                          <a:schemeClr val="tx1"/>
                        </a:solidFill>
                      </a:rPr>
                      <m:t>k</m:t>
                    </m:r>
                  </m:oMath>
                </a14:m>
                <a:r>
                  <a:rPr lang="en-US" sz="2400" dirty="0">
                    <a:solidFill>
                      <a:schemeClr val="tx1"/>
                    </a:solidFill>
                  </a:rPr>
                  <a:t/>
                </a:r>
                <a:r>
                  <a:rPr lang="en-US" sz="2400" dirty="0" smtClean="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rPr>
                        </m:ctrlPr>
                      </m:fPr>
                      <m:num>
                        <m:r>
                          <m:rPr>
                            <m:nor/>
                          </m:rPr>
                          <a:rPr lang="en-US" sz="2400" dirty="0">
                            <a:solidFill>
                              <a:schemeClr val="tx1"/>
                            </a:solidFill>
                          </a:rPr>
                          <m:t>1</m:t>
                        </m:r>
                      </m:num>
                      <m:den>
                        <m:r>
                          <m:rPr>
                            <m:nor/>
                          </m:rPr>
                          <a:rPr lang="en-US" sz="2400" dirty="0">
                            <a:solidFill>
                              <a:schemeClr val="tx1"/>
                            </a:solidFill>
                          </a:rPr>
                          <m:t>m</m:t>
                        </m:r>
                      </m:den>
                    </m:f>
                  </m:oMath>
                </a14:m>
                <a:endParaRPr lang="en-US" sz="2400" dirty="0">
                  <a:solidFill>
                    <a:schemeClr val="tx1"/>
                  </a:solidFill>
                </a:endParaRPr>
              </a:p>
              <a:p>
                <a:pPr marL="0" lvl="1" indent="0" algn="just">
                  <a:buNone/>
                </a:pPr>
                <a:endParaRPr lang="en-US" sz="2400" dirty="0">
                  <a:solidFill>
                    <a:schemeClr val="tx1"/>
                  </a:solidFill>
                </a:endParaRPr>
              </a:p>
              <a:p>
                <a:pPr marL="0" lvl="1" indent="0" algn="just">
                  <a:buNone/>
                </a:pPr>
                <a:r>
                  <a:rPr lang="en-US" sz="2400" dirty="0" smtClean="0">
                    <a:solidFill>
                      <a:schemeClr val="tx1"/>
                    </a:solidFill>
                  </a:rPr>
                  <a:t/>
                </a:r>
              </a:p>
              <a:p>
                <a:pPr marL="400050" lvl="1" indent="0" algn="just">
                  <a:buNone/>
                </a:pPr>
                <a:r>
                  <a:rPr lang="en-US" sz="2400" dirty="0" smtClean="0">
                    <a:solidFill>
                      <a:schemeClr val="tx1"/>
                    </a:solidFill>
                  </a:rPr>
                  <a:t/>
                </a:r>
              </a:p>
              <a:p>
                <a:pPr marL="857250" lvl="1" indent="-457200" algn="just">
                  <a:buFont typeface="+mj-lt"/>
                  <a:buAutoNum type="alphaLcPeriod"/>
                </a:pPr>
                <a:endParaRPr lang="en-US" sz="2400" dirty="0" smtClean="0">
                  <a:solidFill>
                    <a:schemeClr val="tx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10988" y="1990166"/>
                <a:ext cx="11130549" cy="4148748"/>
              </a:xfrm>
              <a:blipFill rotWithShape="0">
                <a:blip r:embed="rId2" cstate="print"/>
                <a:stretch>
                  <a:fillRect l="-876" t="-2056"/>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838200" y="6356352"/>
            <a:ext cx="2743200" cy="365125"/>
          </a:xfrm>
          <a:prstGeom prst="rect">
            <a:avLst/>
          </a:prstGeom>
        </p:spPr>
        <p:txBody>
          <a:bodyPr/>
          <a:lstStyle/>
          <a:p>
            <a:fld id="{D58FE1F3-BC03-4185-9B7C-3EABB300DB64}" type="datetime9">
              <a:rPr lang="en-US" smtClean="0"/>
              <a:pPr/>
              <a:t>02/12/2024 7:07:54 PM</a:t>
            </a:fld>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C035F14A-A27E-41FD-AF31-55E4B9026E80}" type="slidenum">
              <a:rPr lang="en-US" smtClean="0"/>
              <a:pPr/>
              <a:t>9</a:t>
            </a:fld>
            <a:endParaRPr lang="en-US"/>
          </a:p>
        </p:txBody>
      </p:sp>
    </p:spTree>
    <p:extLst>
      <p:ext uri="{BB962C8B-B14F-4D97-AF65-F5344CB8AC3E}">
        <p14:creationId xmlns="" xmlns:p14="http://schemas.microsoft.com/office/powerpoint/2010/main" val="31645950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90</a:t>
            </a:fld>
            <a:endParaRPr lang="en-US"/>
          </a:p>
        </p:txBody>
      </p:sp>
      <p:pic>
        <p:nvPicPr>
          <p:cNvPr id="4" name="Picture 3"/>
          <p:cNvPicPr>
            <a:picLocks noChangeAspect="1"/>
          </p:cNvPicPr>
          <p:nvPr/>
        </p:nvPicPr>
        <p:blipFill rotWithShape="1">
          <a:blip r:embed="rId2" cstate="print"/>
          <a:srcRect l="24733" t="25148" r="54789" b="41976"/>
          <a:stretch/>
        </p:blipFill>
        <p:spPr>
          <a:xfrm>
            <a:off x="353783" y="917080"/>
            <a:ext cx="2376353" cy="1703856"/>
          </a:xfrm>
          <a:prstGeom prst="rect">
            <a:avLst/>
          </a:prstGeom>
        </p:spPr>
      </p:pic>
      <p:sp>
        <p:nvSpPr>
          <p:cNvPr id="5" name="TextBox 4"/>
          <p:cNvSpPr txBox="1"/>
          <p:nvPr/>
        </p:nvSpPr>
        <p:spPr>
          <a:xfrm>
            <a:off x="313508" y="291681"/>
            <a:ext cx="2862943" cy="461665"/>
          </a:xfrm>
          <a:prstGeom prst="rect">
            <a:avLst/>
          </a:prstGeom>
          <a:noFill/>
        </p:spPr>
        <p:txBody>
          <a:bodyPr wrap="square" rtlCol="0">
            <a:spAutoFit/>
          </a:bodyPr>
          <a:lstStyle/>
          <a:p>
            <a:r>
              <a:rPr lang="en-US" sz="2400" b="1" dirty="0" smtClean="0"/>
              <a:t>Example</a:t>
            </a:r>
            <a:endParaRPr lang="en-US" sz="2400" b="1" dirty="0"/>
          </a:p>
        </p:txBody>
      </p:sp>
      <p:sp>
        <p:nvSpPr>
          <p:cNvPr id="6" name="TextBox 5"/>
          <p:cNvSpPr txBox="1"/>
          <p:nvPr/>
        </p:nvSpPr>
        <p:spPr>
          <a:xfrm>
            <a:off x="361405" y="2739294"/>
            <a:ext cx="5734595" cy="4801314"/>
          </a:xfrm>
          <a:prstGeom prst="rect">
            <a:avLst/>
          </a:prstGeom>
          <a:noFill/>
        </p:spPr>
        <p:txBody>
          <a:bodyPr wrap="square" rtlCol="0">
            <a:spAutoFit/>
          </a:bodyPr>
          <a:lstStyle/>
          <a:p>
            <a:r>
              <a:rPr lang="en-US" dirty="0" smtClean="0"/>
              <a:t>Here,</a:t>
            </a:r>
          </a:p>
          <a:p>
            <a:r>
              <a:rPr lang="en-US" dirty="0" err="1" smtClean="0"/>
              <a:t>rx</a:t>
            </a:r>
            <a:r>
              <a:rPr lang="en-US" dirty="0" smtClean="0"/>
              <a:t>=8,ry=6</a:t>
            </a:r>
          </a:p>
          <a:p>
            <a:r>
              <a:rPr lang="en-US" u="sng" dirty="0" smtClean="0"/>
              <a:t>Region 1</a:t>
            </a:r>
          </a:p>
          <a:p>
            <a:r>
              <a:rPr lang="en-US" dirty="0" smtClean="0"/>
              <a:t>Start the pixel position at (0,ry)=(0,6)</a:t>
            </a:r>
          </a:p>
          <a:p>
            <a:r>
              <a:rPr lang="en-US" dirty="0" smtClean="0"/>
              <a:t>Initial decision parameter is</a:t>
            </a:r>
          </a:p>
          <a:p>
            <a:pPr fontAlgn="base"/>
            <a:r>
              <a:rPr lang="en-US" dirty="0" smtClean="0"/>
              <a:t>p1</a:t>
            </a:r>
            <a:r>
              <a:rPr lang="en-US" baseline="-25000" dirty="0"/>
              <a:t> </a:t>
            </a:r>
            <a:r>
              <a:rPr lang="en-US" dirty="0"/>
              <a:t>= r</a:t>
            </a:r>
            <a:r>
              <a:rPr lang="en-US" baseline="-25000" dirty="0"/>
              <a:t>y</a:t>
            </a:r>
            <a:r>
              <a:rPr lang="en-US" baseline="30000" dirty="0"/>
              <a:t>2 </a:t>
            </a:r>
            <a:r>
              <a:rPr lang="en-US" dirty="0"/>
              <a:t>– r</a:t>
            </a:r>
            <a:r>
              <a:rPr lang="en-US" baseline="-25000" dirty="0"/>
              <a:t>x</a:t>
            </a:r>
            <a:r>
              <a:rPr lang="en-US" baseline="30000" dirty="0"/>
              <a:t>2</a:t>
            </a:r>
            <a:r>
              <a:rPr lang="en-US" dirty="0"/>
              <a:t>r</a:t>
            </a:r>
            <a:r>
              <a:rPr lang="en-US" baseline="-25000" dirty="0"/>
              <a:t>y +</a:t>
            </a:r>
            <a:r>
              <a:rPr lang="en-US" dirty="0"/>
              <a:t> </a:t>
            </a:r>
            <a:r>
              <a:rPr lang="en-US" dirty="0" smtClean="0"/>
              <a:t>r</a:t>
            </a:r>
            <a:r>
              <a:rPr lang="en-US" baseline="-25000" dirty="0" smtClean="0"/>
              <a:t>x</a:t>
            </a:r>
            <a:r>
              <a:rPr lang="en-US" baseline="30000" dirty="0" smtClean="0"/>
              <a:t>2</a:t>
            </a:r>
            <a:r>
              <a:rPr lang="en-US" dirty="0" smtClean="0"/>
              <a:t>/4=-332</a:t>
            </a:r>
            <a:endParaRPr lang="en-US" dirty="0"/>
          </a:p>
          <a:p>
            <a:pPr fontAlgn="base"/>
            <a:r>
              <a:rPr lang="en-US" dirty="0" smtClean="0"/>
              <a:t>If </a:t>
            </a:r>
            <a:r>
              <a:rPr lang="en-US" dirty="0"/>
              <a:t>p1 &lt; 0</a:t>
            </a:r>
          </a:p>
          <a:p>
            <a:pPr fontAlgn="base"/>
            <a:r>
              <a:rPr lang="en-US" dirty="0"/>
              <a:t>  x=x+1             //next point is (x</a:t>
            </a:r>
            <a:r>
              <a:rPr lang="en-US" baseline="-25000" dirty="0"/>
              <a:t>k</a:t>
            </a:r>
            <a:r>
              <a:rPr lang="en-US" dirty="0"/>
              <a:t>+1, </a:t>
            </a:r>
            <a:r>
              <a:rPr lang="en-US" dirty="0" err="1"/>
              <a:t>y</a:t>
            </a:r>
            <a:r>
              <a:rPr lang="en-US" baseline="-25000" dirty="0" err="1"/>
              <a:t>k</a:t>
            </a:r>
            <a:r>
              <a:rPr lang="en-US" dirty="0"/>
              <a:t>) </a:t>
            </a:r>
          </a:p>
          <a:p>
            <a:pPr fontAlgn="base"/>
            <a:r>
              <a:rPr lang="en-US" dirty="0"/>
              <a:t>  p1</a:t>
            </a:r>
            <a:r>
              <a:rPr lang="en-US" baseline="-25000" dirty="0"/>
              <a:t> </a:t>
            </a:r>
            <a:r>
              <a:rPr lang="en-US" dirty="0"/>
              <a:t>= p1+ 2r</a:t>
            </a:r>
            <a:r>
              <a:rPr lang="en-US" baseline="-25000" dirty="0"/>
              <a:t>y</a:t>
            </a:r>
            <a:r>
              <a:rPr lang="en-US" baseline="30000" dirty="0"/>
              <a:t>2</a:t>
            </a:r>
            <a:r>
              <a:rPr lang="en-US" dirty="0"/>
              <a:t>x + r</a:t>
            </a:r>
            <a:r>
              <a:rPr lang="en-US" baseline="-25000" dirty="0"/>
              <a:t>y</a:t>
            </a:r>
            <a:r>
              <a:rPr lang="en-US" baseline="30000" dirty="0"/>
              <a:t>2</a:t>
            </a:r>
          </a:p>
          <a:p>
            <a:pPr fontAlgn="base"/>
            <a:r>
              <a:rPr lang="en-US" dirty="0"/>
              <a:t>  else </a:t>
            </a:r>
          </a:p>
          <a:p>
            <a:pPr fontAlgn="base"/>
            <a:r>
              <a:rPr lang="en-US" dirty="0"/>
              <a:t>x=x+1</a:t>
            </a:r>
          </a:p>
          <a:p>
            <a:pPr fontAlgn="base"/>
            <a:r>
              <a:rPr lang="en-US" dirty="0"/>
              <a:t>y=y-1     // next point is (</a:t>
            </a:r>
            <a:r>
              <a:rPr lang="en-US" dirty="0" err="1"/>
              <a:t>x</a:t>
            </a:r>
            <a:r>
              <a:rPr lang="en-US" baseline="-25000" dirty="0" err="1"/>
              <a:t>k</a:t>
            </a:r>
            <a:r>
              <a:rPr lang="en-US" dirty="0"/>
              <a:t> + 1, </a:t>
            </a:r>
            <a:r>
              <a:rPr lang="en-US" dirty="0" err="1"/>
              <a:t>y</a:t>
            </a:r>
            <a:r>
              <a:rPr lang="en-US" baseline="-25000" dirty="0" err="1"/>
              <a:t>k</a:t>
            </a:r>
            <a:r>
              <a:rPr lang="en-US" dirty="0"/>
              <a:t> – 1)</a:t>
            </a:r>
          </a:p>
          <a:p>
            <a:pPr fontAlgn="base"/>
            <a:r>
              <a:rPr lang="en-US" dirty="0" smtClean="0"/>
              <a:t>p1</a:t>
            </a:r>
            <a:r>
              <a:rPr lang="en-US" dirty="0"/>
              <a:t>= p1+ 2r</a:t>
            </a:r>
            <a:r>
              <a:rPr lang="en-US" baseline="-25000" dirty="0"/>
              <a:t>y</a:t>
            </a:r>
            <a:r>
              <a:rPr lang="en-US" baseline="30000" dirty="0"/>
              <a:t>2</a:t>
            </a:r>
            <a:r>
              <a:rPr lang="en-US" dirty="0"/>
              <a:t>x + r</a:t>
            </a:r>
            <a:r>
              <a:rPr lang="en-US" baseline="-25000" dirty="0"/>
              <a:t>y</a:t>
            </a:r>
            <a:r>
              <a:rPr lang="en-US" baseline="30000" dirty="0"/>
              <a:t>2</a:t>
            </a:r>
            <a:r>
              <a:rPr lang="en-US" dirty="0"/>
              <a:t> – 2 r</a:t>
            </a:r>
            <a:r>
              <a:rPr lang="en-US" baseline="-25000" dirty="0"/>
              <a:t>x</a:t>
            </a:r>
            <a:r>
              <a:rPr lang="en-US" baseline="30000" dirty="0"/>
              <a:t>2 </a:t>
            </a:r>
            <a:r>
              <a:rPr lang="en-US" dirty="0" smtClean="0"/>
              <a:t>y</a:t>
            </a:r>
          </a:p>
          <a:p>
            <a:pPr fontAlgn="base"/>
            <a:r>
              <a:rPr lang="en-US" dirty="0" smtClean="0"/>
              <a:t>The process is continued while </a:t>
            </a:r>
            <a:r>
              <a:rPr lang="en-US" dirty="0"/>
              <a:t>2r</a:t>
            </a:r>
            <a:r>
              <a:rPr lang="en-US" baseline="-25000" dirty="0"/>
              <a:t>y</a:t>
            </a:r>
            <a:r>
              <a:rPr lang="en-US" baseline="30000" dirty="0"/>
              <a:t>2</a:t>
            </a:r>
            <a:r>
              <a:rPr lang="en-US" dirty="0"/>
              <a:t>x &lt;= 2r</a:t>
            </a:r>
            <a:r>
              <a:rPr lang="en-US" baseline="-25000" dirty="0"/>
              <a:t>x</a:t>
            </a:r>
            <a:r>
              <a:rPr lang="en-US" baseline="30000" dirty="0"/>
              <a:t>2 </a:t>
            </a:r>
            <a:r>
              <a:rPr lang="en-US" dirty="0"/>
              <a:t>y</a:t>
            </a:r>
          </a:p>
          <a:p>
            <a:pPr fontAlgn="base"/>
            <a:endParaRPr lang="en-US" dirty="0"/>
          </a:p>
          <a:p>
            <a:endParaRPr lang="en-US" dirty="0" smtClean="0"/>
          </a:p>
          <a:p>
            <a:endParaRPr lang="en-US" dirty="0"/>
          </a:p>
        </p:txBody>
      </p:sp>
      <p:pic>
        <p:nvPicPr>
          <p:cNvPr id="7" name="Picture 6"/>
          <p:cNvPicPr>
            <a:picLocks noChangeAspect="1"/>
          </p:cNvPicPr>
          <p:nvPr/>
        </p:nvPicPr>
        <p:blipFill rotWithShape="1">
          <a:blip r:embed="rId2" cstate="print"/>
          <a:srcRect l="47949" t="23841" r="19446" b="39543"/>
          <a:stretch/>
        </p:blipFill>
        <p:spPr>
          <a:xfrm>
            <a:off x="5454828" y="291681"/>
            <a:ext cx="5898971" cy="3705553"/>
          </a:xfrm>
          <a:prstGeom prst="rect">
            <a:avLst/>
          </a:prstGeom>
        </p:spPr>
      </p:pic>
      <p:pic>
        <p:nvPicPr>
          <p:cNvPr id="3074" name="Picture 2"/>
          <p:cNvPicPr>
            <a:picLocks noChangeAspect="1" noChangeArrowheads="1"/>
          </p:cNvPicPr>
          <p:nvPr/>
        </p:nvPicPr>
        <p:blipFill>
          <a:blip r:embed="rId3"/>
          <a:srcRect/>
          <a:stretch>
            <a:fillRect/>
          </a:stretch>
        </p:blipFill>
        <p:spPr bwMode="auto">
          <a:xfrm>
            <a:off x="10210800" y="2971800"/>
            <a:ext cx="657225" cy="257175"/>
          </a:xfrm>
          <a:prstGeom prst="rect">
            <a:avLst/>
          </a:prstGeom>
          <a:noFill/>
          <a:ln w="9525">
            <a:noFill/>
            <a:miter lim="800000"/>
            <a:headEnd/>
            <a:tailEnd/>
          </a:ln>
          <a:effectLst/>
        </p:spPr>
      </p:pic>
    </p:spTree>
    <p:extLst>
      <p:ext uri="{BB962C8B-B14F-4D97-AF65-F5344CB8AC3E}">
        <p14:creationId xmlns="" xmlns:p14="http://schemas.microsoft.com/office/powerpoint/2010/main" val="25871567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5C4FA-3F72-47F4-93FE-47BED78573BA}" type="datetime9">
              <a:rPr lang="en-US" smtClean="0"/>
              <a:pPr/>
              <a:t>02/12/2024 7:17:06 PM</a:t>
            </a:fld>
            <a:endParaRPr lang="en-US"/>
          </a:p>
        </p:txBody>
      </p:sp>
      <p:sp>
        <p:nvSpPr>
          <p:cNvPr id="3" name="Slide Number Placeholder 2"/>
          <p:cNvSpPr>
            <a:spLocks noGrp="1"/>
          </p:cNvSpPr>
          <p:nvPr>
            <p:ph type="sldNum" sz="quarter" idx="12"/>
          </p:nvPr>
        </p:nvSpPr>
        <p:spPr/>
        <p:txBody>
          <a:bodyPr/>
          <a:lstStyle/>
          <a:p>
            <a:fld id="{C035F14A-A27E-41FD-AF31-55E4B9026E80}" type="slidenum">
              <a:rPr lang="en-US" smtClean="0"/>
              <a:pPr/>
              <a:t>91</a:t>
            </a:fld>
            <a:endParaRPr lang="en-US"/>
          </a:p>
        </p:txBody>
      </p:sp>
      <p:sp>
        <p:nvSpPr>
          <p:cNvPr id="7" name="TextBox 6"/>
          <p:cNvSpPr txBox="1"/>
          <p:nvPr/>
        </p:nvSpPr>
        <p:spPr>
          <a:xfrm>
            <a:off x="744583" y="992777"/>
            <a:ext cx="3448594" cy="1477328"/>
          </a:xfrm>
          <a:prstGeom prst="rect">
            <a:avLst/>
          </a:prstGeom>
          <a:noFill/>
        </p:spPr>
        <p:txBody>
          <a:bodyPr wrap="square" rtlCol="0">
            <a:spAutoFit/>
          </a:bodyPr>
          <a:lstStyle/>
          <a:p>
            <a:r>
              <a:rPr lang="en-US" u="sng" dirty="0" smtClean="0"/>
              <a:t>Region 2:</a:t>
            </a:r>
          </a:p>
          <a:p>
            <a:endParaRPr lang="en-US" u="sng" dirty="0"/>
          </a:p>
          <a:p>
            <a:r>
              <a:rPr lang="en-US" dirty="0"/>
              <a:t>x</a:t>
            </a:r>
            <a:r>
              <a:rPr lang="en-US" dirty="0" smtClean="0"/>
              <a:t>=7,  y=3</a:t>
            </a:r>
          </a:p>
          <a:p>
            <a:endParaRPr lang="en-US" u="sng" dirty="0" smtClean="0"/>
          </a:p>
          <a:p>
            <a:endParaRPr lang="en-US" dirty="0"/>
          </a:p>
        </p:txBody>
      </p:sp>
      <p:sp>
        <p:nvSpPr>
          <p:cNvPr id="8" name="Rectangle 7"/>
          <p:cNvSpPr/>
          <p:nvPr/>
        </p:nvSpPr>
        <p:spPr>
          <a:xfrm>
            <a:off x="533400" y="1745626"/>
            <a:ext cx="4534989" cy="3693319"/>
          </a:xfrm>
          <a:prstGeom prst="rect">
            <a:avLst/>
          </a:prstGeom>
        </p:spPr>
        <p:txBody>
          <a:bodyPr wrap="square">
            <a:spAutoFit/>
          </a:bodyPr>
          <a:lstStyle/>
          <a:p>
            <a:pPr fontAlgn="base"/>
            <a:r>
              <a:rPr lang="en-US" dirty="0" smtClean="0"/>
              <a:t>Calculate </a:t>
            </a:r>
            <a:r>
              <a:rPr lang="en-US" dirty="0"/>
              <a:t>initial decision parameter in region 2 </a:t>
            </a:r>
            <a:r>
              <a:rPr lang="en-US" dirty="0" smtClean="0"/>
              <a:t>as:</a:t>
            </a:r>
            <a:endParaRPr lang="en-US" dirty="0"/>
          </a:p>
          <a:p>
            <a:pPr fontAlgn="base"/>
            <a:r>
              <a:rPr lang="en-US" dirty="0"/>
              <a:t>p2</a:t>
            </a:r>
            <a:r>
              <a:rPr lang="en-US" baseline="-25000" dirty="0"/>
              <a:t> </a:t>
            </a:r>
            <a:r>
              <a:rPr lang="en-US" dirty="0"/>
              <a:t>= r</a:t>
            </a:r>
            <a:r>
              <a:rPr lang="en-US" baseline="-25000" dirty="0"/>
              <a:t>y</a:t>
            </a:r>
            <a:r>
              <a:rPr lang="en-US" baseline="30000" dirty="0"/>
              <a:t>2</a:t>
            </a:r>
            <a:r>
              <a:rPr lang="en-US" dirty="0"/>
              <a:t>(x+ 1/2)</a:t>
            </a:r>
            <a:r>
              <a:rPr lang="en-US" baseline="30000" dirty="0"/>
              <a:t>2   </a:t>
            </a:r>
            <a:r>
              <a:rPr lang="en-US" dirty="0"/>
              <a:t>+  r</a:t>
            </a:r>
            <a:r>
              <a:rPr lang="en-US" baseline="-25000" dirty="0"/>
              <a:t>x</a:t>
            </a:r>
            <a:r>
              <a:rPr lang="en-US" baseline="30000" dirty="0"/>
              <a:t>2</a:t>
            </a:r>
            <a:r>
              <a:rPr lang="en-US" dirty="0"/>
              <a:t>(y</a:t>
            </a:r>
            <a:r>
              <a:rPr lang="en-US" baseline="-25000" dirty="0"/>
              <a:t> </a:t>
            </a:r>
            <a:r>
              <a:rPr lang="en-US" dirty="0"/>
              <a:t>– 1)</a:t>
            </a:r>
            <a:r>
              <a:rPr lang="en-US" baseline="30000" dirty="0"/>
              <a:t>2   </a:t>
            </a:r>
            <a:r>
              <a:rPr lang="en-US" dirty="0"/>
              <a:t>– r</a:t>
            </a:r>
            <a:r>
              <a:rPr lang="en-US" baseline="-25000" dirty="0"/>
              <a:t>x</a:t>
            </a:r>
            <a:r>
              <a:rPr lang="en-US" baseline="30000" dirty="0"/>
              <a:t>2</a:t>
            </a:r>
            <a:r>
              <a:rPr lang="en-US" dirty="0"/>
              <a:t>r</a:t>
            </a:r>
            <a:r>
              <a:rPr lang="en-US" baseline="-25000" dirty="0"/>
              <a:t>y</a:t>
            </a:r>
            <a:r>
              <a:rPr lang="en-US" baseline="30000" dirty="0"/>
              <a:t>2</a:t>
            </a:r>
            <a:endParaRPr lang="en-US" dirty="0"/>
          </a:p>
          <a:p>
            <a:pPr fontAlgn="base"/>
            <a:r>
              <a:rPr lang="en-US" dirty="0" smtClean="0"/>
              <a:t>while </a:t>
            </a:r>
            <a:r>
              <a:rPr lang="en-US" dirty="0"/>
              <a:t>y&gt;=0</a:t>
            </a:r>
          </a:p>
          <a:p>
            <a:pPr fontAlgn="base"/>
            <a:r>
              <a:rPr lang="en-US" dirty="0"/>
              <a:t> If p2&gt; 0, </a:t>
            </a:r>
          </a:p>
          <a:p>
            <a:pPr fontAlgn="base"/>
            <a:r>
              <a:rPr lang="en-US" dirty="0"/>
              <a:t>y=y-1</a:t>
            </a:r>
          </a:p>
          <a:p>
            <a:pPr fontAlgn="base"/>
            <a:r>
              <a:rPr lang="en-US" dirty="0"/>
              <a:t>p2=p2- 2 r</a:t>
            </a:r>
            <a:r>
              <a:rPr lang="en-US" baseline="-25000" dirty="0"/>
              <a:t>x</a:t>
            </a:r>
            <a:r>
              <a:rPr lang="en-US" baseline="30000" dirty="0"/>
              <a:t>2</a:t>
            </a:r>
            <a:r>
              <a:rPr lang="en-US" dirty="0"/>
              <a:t> y+ r</a:t>
            </a:r>
            <a:r>
              <a:rPr lang="en-US" baseline="-25000" dirty="0"/>
              <a:t>x</a:t>
            </a:r>
            <a:r>
              <a:rPr lang="en-US" baseline="30000" dirty="0"/>
              <a:t>2          </a:t>
            </a:r>
            <a:r>
              <a:rPr lang="en-US" dirty="0"/>
              <a:t>//next point is (</a:t>
            </a:r>
            <a:r>
              <a:rPr lang="en-US" dirty="0" err="1"/>
              <a:t>x</a:t>
            </a:r>
            <a:r>
              <a:rPr lang="en-US" baseline="-25000" dirty="0" err="1"/>
              <a:t>k</a:t>
            </a:r>
            <a:r>
              <a:rPr lang="en-US" dirty="0"/>
              <a:t>, </a:t>
            </a:r>
            <a:r>
              <a:rPr lang="en-US" dirty="0" err="1"/>
              <a:t>y</a:t>
            </a:r>
            <a:r>
              <a:rPr lang="en-US" baseline="-25000" dirty="0" err="1"/>
              <a:t>k</a:t>
            </a:r>
            <a:r>
              <a:rPr lang="en-US" dirty="0"/>
              <a:t> – 1)</a:t>
            </a:r>
          </a:p>
          <a:p>
            <a:pPr fontAlgn="base"/>
            <a:r>
              <a:rPr lang="en-US" dirty="0"/>
              <a:t>else</a:t>
            </a:r>
          </a:p>
          <a:p>
            <a:pPr fontAlgn="base"/>
            <a:r>
              <a:rPr lang="en-US" dirty="0"/>
              <a:t> x=x+1</a:t>
            </a:r>
          </a:p>
          <a:p>
            <a:pPr fontAlgn="base"/>
            <a:r>
              <a:rPr lang="en-US" dirty="0"/>
              <a:t>y=y-1                                         //next point is (</a:t>
            </a:r>
            <a:r>
              <a:rPr lang="en-US" dirty="0" err="1"/>
              <a:t>x</a:t>
            </a:r>
            <a:r>
              <a:rPr lang="en-US" baseline="-25000" dirty="0" err="1"/>
              <a:t>k</a:t>
            </a:r>
            <a:r>
              <a:rPr lang="en-US" dirty="0"/>
              <a:t> + 1, </a:t>
            </a:r>
            <a:r>
              <a:rPr lang="en-US" dirty="0" err="1"/>
              <a:t>y</a:t>
            </a:r>
            <a:r>
              <a:rPr lang="en-US" baseline="-25000" dirty="0" err="1"/>
              <a:t>k</a:t>
            </a:r>
            <a:r>
              <a:rPr lang="en-US" dirty="0"/>
              <a:t> – 1)</a:t>
            </a:r>
          </a:p>
          <a:p>
            <a:pPr fontAlgn="base"/>
            <a:r>
              <a:rPr lang="en-US" dirty="0"/>
              <a:t>  p2</a:t>
            </a:r>
            <a:r>
              <a:rPr lang="en-US" baseline="-25000" dirty="0"/>
              <a:t>=</a:t>
            </a:r>
            <a:r>
              <a:rPr lang="en-US" dirty="0"/>
              <a:t> p2+ 2r</a:t>
            </a:r>
            <a:r>
              <a:rPr lang="en-US" baseline="-25000" dirty="0"/>
              <a:t>y</a:t>
            </a:r>
            <a:r>
              <a:rPr lang="en-US" baseline="30000" dirty="0"/>
              <a:t>2</a:t>
            </a:r>
            <a:r>
              <a:rPr lang="en-US" dirty="0"/>
              <a:t>x + r</a:t>
            </a:r>
            <a:r>
              <a:rPr lang="en-US" baseline="-25000" dirty="0"/>
              <a:t>x</a:t>
            </a:r>
            <a:r>
              <a:rPr lang="en-US" baseline="30000" dirty="0"/>
              <a:t>2</a:t>
            </a:r>
            <a:r>
              <a:rPr lang="en-US" dirty="0"/>
              <a:t> – 2 r</a:t>
            </a:r>
            <a:r>
              <a:rPr lang="en-US" baseline="-25000" dirty="0"/>
              <a:t>x</a:t>
            </a:r>
            <a:r>
              <a:rPr lang="en-US" baseline="30000" dirty="0"/>
              <a:t>2 </a:t>
            </a:r>
            <a:r>
              <a:rPr lang="en-US" dirty="0"/>
              <a:t>y</a:t>
            </a:r>
          </a:p>
          <a:p>
            <a:pPr fontAlgn="base"/>
            <a:endParaRPr lang="en-US" dirty="0"/>
          </a:p>
        </p:txBody>
      </p:sp>
      <p:sp>
        <p:nvSpPr>
          <p:cNvPr id="10" name="TextBox 9"/>
          <p:cNvSpPr txBox="1"/>
          <p:nvPr/>
        </p:nvSpPr>
        <p:spPr>
          <a:xfrm>
            <a:off x="838200" y="5234169"/>
            <a:ext cx="8961120" cy="923330"/>
          </a:xfrm>
          <a:prstGeom prst="rect">
            <a:avLst/>
          </a:prstGeom>
          <a:noFill/>
        </p:spPr>
        <p:txBody>
          <a:bodyPr wrap="square" rtlCol="0">
            <a:spAutoFit/>
          </a:bodyPr>
          <a:lstStyle/>
          <a:p>
            <a:r>
              <a:rPr lang="en-US" dirty="0" smtClean="0"/>
              <a:t>Try Example:</a:t>
            </a:r>
          </a:p>
          <a:p>
            <a:r>
              <a:rPr lang="en-US" dirty="0" err="1" smtClean="0"/>
              <a:t>rx</a:t>
            </a:r>
            <a:r>
              <a:rPr lang="en-US" dirty="0" smtClean="0"/>
              <a:t>=7</a:t>
            </a:r>
          </a:p>
          <a:p>
            <a:r>
              <a:rPr lang="en-US" dirty="0" err="1" smtClean="0"/>
              <a:t>ry</a:t>
            </a:r>
            <a:r>
              <a:rPr lang="en-US" dirty="0" smtClean="0"/>
              <a:t>=5</a:t>
            </a:r>
            <a:endParaRPr lang="en-US" dirty="0"/>
          </a:p>
        </p:txBody>
      </p:sp>
      <p:pic>
        <p:nvPicPr>
          <p:cNvPr id="4098" name="Picture 2"/>
          <p:cNvPicPr>
            <a:picLocks noChangeAspect="1" noChangeArrowheads="1"/>
          </p:cNvPicPr>
          <p:nvPr/>
        </p:nvPicPr>
        <p:blipFill>
          <a:blip r:embed="rId2"/>
          <a:srcRect r="36716"/>
          <a:stretch>
            <a:fillRect/>
          </a:stretch>
        </p:blipFill>
        <p:spPr bwMode="auto">
          <a:xfrm>
            <a:off x="5791200" y="1676400"/>
            <a:ext cx="4038600" cy="1390650"/>
          </a:xfrm>
          <a:prstGeom prst="rect">
            <a:avLst/>
          </a:prstGeom>
          <a:noFill/>
          <a:ln w="9525">
            <a:noFill/>
            <a:miter lim="800000"/>
            <a:headEnd/>
            <a:tailEnd/>
          </a:ln>
          <a:effectLst/>
        </p:spPr>
      </p:pic>
    </p:spTree>
    <p:extLst>
      <p:ext uri="{BB962C8B-B14F-4D97-AF65-F5344CB8AC3E}">
        <p14:creationId xmlns="" xmlns:p14="http://schemas.microsoft.com/office/powerpoint/2010/main" val="25792715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0765" y="874094"/>
            <a:ext cx="10634721" cy="5779879"/>
          </a:xfrm>
          <a:prstGeom prst="rect">
            <a:avLst/>
          </a:prstGeom>
        </p:spPr>
      </p:pic>
      <p:sp>
        <p:nvSpPr>
          <p:cNvPr id="3" name="object 3"/>
          <p:cNvSpPr txBox="1">
            <a:spLocks noGrp="1"/>
          </p:cNvSpPr>
          <p:nvPr>
            <p:ph type="title"/>
          </p:nvPr>
        </p:nvSpPr>
        <p:spPr>
          <a:xfrm>
            <a:off x="1219200" y="274640"/>
            <a:ext cx="10363200" cy="319959"/>
          </a:xfrm>
          <a:prstGeom prst="rect">
            <a:avLst/>
          </a:prstGeom>
        </p:spPr>
        <p:txBody>
          <a:bodyPr vert="horz" wrap="square" lIns="0" tIns="12065" rIns="0" bIns="0" rtlCol="0">
            <a:spAutoFit/>
          </a:bodyPr>
          <a:lstStyle/>
          <a:p>
            <a:pPr marL="703580" algn="l">
              <a:lnSpc>
                <a:spcPct val="100000"/>
              </a:lnSpc>
              <a:spcBef>
                <a:spcPts val="95"/>
              </a:spcBef>
            </a:pPr>
            <a:r>
              <a:rPr sz="2000" dirty="0"/>
              <a:t>Q.</a:t>
            </a:r>
            <a:r>
              <a:rPr sz="2000" spc="-114" dirty="0"/>
              <a:t> </a:t>
            </a:r>
            <a:r>
              <a:rPr sz="2000" dirty="0"/>
              <a:t>Digitize</a:t>
            </a:r>
            <a:r>
              <a:rPr sz="2000" spc="-40" dirty="0"/>
              <a:t> </a:t>
            </a:r>
            <a:r>
              <a:rPr sz="2000" dirty="0"/>
              <a:t>the</a:t>
            </a:r>
            <a:r>
              <a:rPr sz="2000" spc="-20" dirty="0"/>
              <a:t> </a:t>
            </a:r>
            <a:r>
              <a:rPr sz="2000" dirty="0"/>
              <a:t>ellipse</a:t>
            </a:r>
            <a:r>
              <a:rPr sz="2000" spc="-85" dirty="0"/>
              <a:t> </a:t>
            </a:r>
            <a:r>
              <a:rPr sz="2000" dirty="0"/>
              <a:t>with </a:t>
            </a:r>
            <a:r>
              <a:rPr sz="2000" b="0" spc="-160" dirty="0">
                <a:latin typeface="Cambria Math"/>
                <a:cs typeface="Cambria Math"/>
              </a:rPr>
              <a:t>𝒓</a:t>
            </a:r>
            <a:r>
              <a:rPr sz="2000" b="0" spc="-240" baseline="-13513" dirty="0">
                <a:latin typeface="Cambria Math"/>
                <a:cs typeface="Cambria Math"/>
              </a:rPr>
              <a:t>𝒙</a:t>
            </a:r>
            <a:r>
              <a:rPr sz="2000" b="0" spc="-52" baseline="-13513" dirty="0">
                <a:latin typeface="Cambria Math"/>
                <a:cs typeface="Cambria Math"/>
              </a:rPr>
              <a:t> </a:t>
            </a:r>
            <a:r>
              <a:rPr sz="2000" b="0" spc="-25" dirty="0">
                <a:latin typeface="Microsoft Sans Serif"/>
                <a:cs typeface="Microsoft Sans Serif"/>
              </a:rPr>
              <a:t>=</a:t>
            </a:r>
            <a:r>
              <a:rPr sz="2000" b="0" spc="-254" dirty="0">
                <a:latin typeface="Microsoft Sans Serif"/>
                <a:cs typeface="Microsoft Sans Serif"/>
              </a:rPr>
              <a:t> </a:t>
            </a:r>
            <a:r>
              <a:rPr sz="2000" b="0" spc="-100" dirty="0">
                <a:latin typeface="Cambria Math"/>
                <a:cs typeface="Cambria Math"/>
              </a:rPr>
              <a:t>𝟖</a:t>
            </a:r>
            <a:r>
              <a:rPr sz="2000" spc="-100" dirty="0"/>
              <a:t>,</a:t>
            </a:r>
            <a:r>
              <a:rPr sz="2000" spc="-310" dirty="0"/>
              <a:t> </a:t>
            </a:r>
            <a:r>
              <a:rPr sz="2000" b="0" spc="-160" dirty="0">
                <a:latin typeface="Cambria Math"/>
                <a:cs typeface="Cambria Math"/>
              </a:rPr>
              <a:t>𝒓</a:t>
            </a:r>
            <a:r>
              <a:rPr sz="2000" b="0" spc="-240" baseline="-13513" dirty="0">
                <a:latin typeface="Cambria Math"/>
                <a:cs typeface="Cambria Math"/>
              </a:rPr>
              <a:t>𝒚</a:t>
            </a:r>
            <a:r>
              <a:rPr sz="2000" b="0" spc="-44" baseline="-13513" dirty="0">
                <a:latin typeface="Cambria Math"/>
                <a:cs typeface="Cambria Math"/>
              </a:rPr>
              <a:t> </a:t>
            </a:r>
            <a:r>
              <a:rPr sz="2000" b="0" spc="-25" dirty="0">
                <a:latin typeface="Microsoft Sans Serif"/>
                <a:cs typeface="Microsoft Sans Serif"/>
              </a:rPr>
              <a:t>=</a:t>
            </a:r>
            <a:r>
              <a:rPr sz="2000" b="0" spc="-245" dirty="0">
                <a:latin typeface="Microsoft Sans Serif"/>
                <a:cs typeface="Microsoft Sans Serif"/>
              </a:rPr>
              <a:t> </a:t>
            </a:r>
            <a:r>
              <a:rPr sz="2000" b="0" spc="-20" dirty="0">
                <a:latin typeface="Cambria Math"/>
                <a:cs typeface="Cambria Math"/>
              </a:rPr>
              <a:t>𝟔</a:t>
            </a:r>
            <a:r>
              <a:rPr sz="2000" b="0" spc="-145" dirty="0">
                <a:latin typeface="Cambria Math"/>
                <a:cs typeface="Cambria Math"/>
              </a:rPr>
              <a:t> </a:t>
            </a:r>
            <a:r>
              <a:rPr sz="2000" dirty="0"/>
              <a:t>and</a:t>
            </a:r>
            <a:r>
              <a:rPr sz="2000" spc="-45" dirty="0"/>
              <a:t> </a:t>
            </a:r>
            <a:r>
              <a:rPr sz="2000" dirty="0"/>
              <a:t>center</a:t>
            </a:r>
            <a:r>
              <a:rPr sz="2000" spc="-90" dirty="0"/>
              <a:t> </a:t>
            </a:r>
            <a:r>
              <a:rPr sz="2000" dirty="0"/>
              <a:t>at</a:t>
            </a:r>
            <a:r>
              <a:rPr sz="2000" spc="-25" dirty="0"/>
              <a:t> </a:t>
            </a:r>
            <a:r>
              <a:rPr sz="2000" dirty="0"/>
              <a:t>(3,</a:t>
            </a:r>
            <a:r>
              <a:rPr sz="2000" spc="75" dirty="0"/>
              <a:t> </a:t>
            </a:r>
            <a:r>
              <a:rPr sz="2000" spc="-25" dirty="0"/>
              <a:t>5).</a:t>
            </a:r>
            <a:endParaRPr sz="2000">
              <a:latin typeface="Cambria Math"/>
              <a:cs typeface="Cambria Math"/>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7757" y="246141"/>
            <a:ext cx="11253575" cy="6433618"/>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7584" y="277355"/>
            <a:ext cx="10577827" cy="633295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7478" y="193292"/>
            <a:ext cx="11216211" cy="6334706"/>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838200" y="533400"/>
            <a:ext cx="9982200" cy="3181350"/>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671" y="-1397"/>
            <a:ext cx="4728845" cy="1708160"/>
          </a:xfrm>
          <a:prstGeom prst="rect">
            <a:avLst/>
          </a:prstGeom>
        </p:spPr>
        <p:txBody>
          <a:bodyPr vert="horz" wrap="square" lIns="0" tIns="114300" rIns="0" bIns="0" rtlCol="0">
            <a:spAutoFit/>
          </a:bodyPr>
          <a:lstStyle/>
          <a:p>
            <a:pPr marL="12700">
              <a:lnSpc>
                <a:spcPct val="100000"/>
              </a:lnSpc>
              <a:spcBef>
                <a:spcPts val="900"/>
              </a:spcBef>
            </a:pPr>
            <a:r>
              <a:rPr sz="2400" b="1" dirty="0">
                <a:latin typeface="Times New Roman"/>
                <a:cs typeface="Times New Roman"/>
              </a:rPr>
              <a:t>Algorithms</a:t>
            </a:r>
            <a:r>
              <a:rPr sz="2400" b="1" spc="-35" dirty="0">
                <a:latin typeface="Times New Roman"/>
                <a:cs typeface="Times New Roman"/>
              </a:rPr>
              <a:t> </a:t>
            </a:r>
            <a:r>
              <a:rPr sz="2400" b="1" dirty="0">
                <a:latin typeface="Times New Roman"/>
                <a:cs typeface="Times New Roman"/>
              </a:rPr>
              <a:t>for</a:t>
            </a:r>
            <a:r>
              <a:rPr sz="2400" b="1" spc="-70" dirty="0">
                <a:latin typeface="Times New Roman"/>
                <a:cs typeface="Times New Roman"/>
              </a:rPr>
              <a:t> </a:t>
            </a:r>
            <a:r>
              <a:rPr sz="2400" b="1" dirty="0">
                <a:latin typeface="Times New Roman"/>
                <a:cs typeface="Times New Roman"/>
              </a:rPr>
              <a:t>filled</a:t>
            </a:r>
            <a:r>
              <a:rPr sz="2400" b="1" spc="-45" dirty="0">
                <a:latin typeface="Times New Roman"/>
                <a:cs typeface="Times New Roman"/>
              </a:rPr>
              <a:t> </a:t>
            </a:r>
            <a:r>
              <a:rPr sz="2400" b="1" dirty="0">
                <a:latin typeface="Times New Roman"/>
                <a:cs typeface="Times New Roman"/>
              </a:rPr>
              <a:t>area</a:t>
            </a:r>
            <a:r>
              <a:rPr sz="2400" b="1" spc="-65" dirty="0">
                <a:latin typeface="Times New Roman"/>
                <a:cs typeface="Times New Roman"/>
              </a:rPr>
              <a:t> </a:t>
            </a:r>
            <a:r>
              <a:rPr sz="2400" b="1" spc="-10" dirty="0">
                <a:latin typeface="Times New Roman"/>
                <a:cs typeface="Times New Roman"/>
              </a:rPr>
              <a:t>primitives</a:t>
            </a:r>
            <a:endParaRPr sz="2400">
              <a:latin typeface="Times New Roman"/>
              <a:cs typeface="Times New Roman"/>
            </a:endParaRPr>
          </a:p>
          <a:p>
            <a:pPr marL="703580" indent="-239395">
              <a:lnSpc>
                <a:spcPct val="100000"/>
              </a:lnSpc>
              <a:spcBef>
                <a:spcPts val="805"/>
              </a:spcBef>
              <a:buSzPct val="95833"/>
              <a:buAutoNum type="alphaLcParenR"/>
              <a:tabLst>
                <a:tab pos="703580" algn="l"/>
              </a:tabLst>
            </a:pPr>
            <a:r>
              <a:rPr sz="2400" dirty="0">
                <a:latin typeface="Times New Roman"/>
                <a:cs typeface="Times New Roman"/>
              </a:rPr>
              <a:t>Scan</a:t>
            </a:r>
            <a:r>
              <a:rPr sz="2400" spc="-55" dirty="0">
                <a:latin typeface="Times New Roman"/>
                <a:cs typeface="Times New Roman"/>
              </a:rPr>
              <a:t> </a:t>
            </a:r>
            <a:r>
              <a:rPr sz="2400" dirty="0">
                <a:latin typeface="Times New Roman"/>
                <a:cs typeface="Times New Roman"/>
              </a:rPr>
              <a:t>line</a:t>
            </a:r>
            <a:r>
              <a:rPr sz="2400" spc="-65" dirty="0">
                <a:latin typeface="Times New Roman"/>
                <a:cs typeface="Times New Roman"/>
              </a:rPr>
              <a:t> </a:t>
            </a:r>
            <a:r>
              <a:rPr sz="2400" dirty="0">
                <a:latin typeface="Times New Roman"/>
                <a:cs typeface="Times New Roman"/>
              </a:rPr>
              <a:t>polygon</a:t>
            </a:r>
            <a:r>
              <a:rPr sz="2400" spc="-15" dirty="0">
                <a:latin typeface="Times New Roman"/>
                <a:cs typeface="Times New Roman"/>
              </a:rPr>
              <a:t> </a:t>
            </a:r>
            <a:r>
              <a:rPr sz="2400" dirty="0">
                <a:latin typeface="Times New Roman"/>
                <a:cs typeface="Times New Roman"/>
              </a:rPr>
              <a:t>fill</a:t>
            </a:r>
            <a:r>
              <a:rPr sz="2400" spc="-10" dirty="0">
                <a:latin typeface="Times New Roman"/>
                <a:cs typeface="Times New Roman"/>
              </a:rPr>
              <a:t> algorithm</a:t>
            </a:r>
            <a:endParaRPr sz="2400">
              <a:latin typeface="Times New Roman"/>
              <a:cs typeface="Times New Roman"/>
            </a:endParaRPr>
          </a:p>
          <a:p>
            <a:pPr marL="723265" indent="-255270">
              <a:lnSpc>
                <a:spcPct val="100000"/>
              </a:lnSpc>
              <a:buSzPct val="95833"/>
              <a:buAutoNum type="alphaLcParenR"/>
              <a:tabLst>
                <a:tab pos="723265" algn="l"/>
              </a:tabLst>
            </a:pPr>
            <a:r>
              <a:rPr sz="2400" dirty="0">
                <a:latin typeface="Times New Roman"/>
                <a:cs typeface="Times New Roman"/>
              </a:rPr>
              <a:t>Boundary fill</a:t>
            </a:r>
            <a:r>
              <a:rPr sz="2400" spc="-80" dirty="0">
                <a:latin typeface="Times New Roman"/>
                <a:cs typeface="Times New Roman"/>
              </a:rPr>
              <a:t> </a:t>
            </a:r>
            <a:r>
              <a:rPr sz="2400" spc="-10" dirty="0">
                <a:latin typeface="Times New Roman"/>
                <a:cs typeface="Times New Roman"/>
              </a:rPr>
              <a:t>algorithm</a:t>
            </a:r>
            <a:endParaRPr sz="2400">
              <a:latin typeface="Times New Roman"/>
              <a:cs typeface="Times New Roman"/>
            </a:endParaRPr>
          </a:p>
          <a:p>
            <a:pPr marL="703580" indent="-240029">
              <a:lnSpc>
                <a:spcPct val="100000"/>
              </a:lnSpc>
              <a:spcBef>
                <a:spcPts val="95"/>
              </a:spcBef>
              <a:buSzPct val="95833"/>
              <a:buAutoNum type="alphaLcParenR"/>
              <a:tabLst>
                <a:tab pos="703580" algn="l"/>
              </a:tabLst>
            </a:pPr>
            <a:r>
              <a:rPr sz="2400" dirty="0">
                <a:latin typeface="Times New Roman"/>
                <a:cs typeface="Times New Roman"/>
              </a:rPr>
              <a:t>Flood</a:t>
            </a:r>
            <a:r>
              <a:rPr sz="2400" spc="-60" dirty="0">
                <a:latin typeface="Times New Roman"/>
                <a:cs typeface="Times New Roman"/>
              </a:rPr>
              <a:t> </a:t>
            </a:r>
            <a:r>
              <a:rPr sz="2400" dirty="0">
                <a:latin typeface="Times New Roman"/>
                <a:cs typeface="Times New Roman"/>
              </a:rPr>
              <a:t>fill</a:t>
            </a:r>
            <a:r>
              <a:rPr sz="2400" spc="-45" dirty="0">
                <a:latin typeface="Times New Roman"/>
                <a:cs typeface="Times New Roman"/>
              </a:rPr>
              <a:t> </a:t>
            </a:r>
            <a:r>
              <a:rPr sz="2400" spc="-10" dirty="0">
                <a:latin typeface="Times New Roman"/>
                <a:cs typeface="Times New Roman"/>
              </a:rPr>
              <a:t>algorithm</a:t>
            </a:r>
            <a:endParaRPr sz="2400">
              <a:latin typeface="Times New Roman"/>
              <a:cs typeface="Times New Roman"/>
            </a:endParaRPr>
          </a:p>
        </p:txBody>
      </p:sp>
      <p:pic>
        <p:nvPicPr>
          <p:cNvPr id="3" name="object 3"/>
          <p:cNvPicPr/>
          <p:nvPr/>
        </p:nvPicPr>
        <p:blipFill>
          <a:blip r:embed="rId2" cstate="print"/>
          <a:stretch>
            <a:fillRect/>
          </a:stretch>
        </p:blipFill>
        <p:spPr>
          <a:xfrm>
            <a:off x="232628" y="2019099"/>
            <a:ext cx="11723143" cy="4396916"/>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0066" y="200756"/>
            <a:ext cx="11205375" cy="6151691"/>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1975" y="272301"/>
            <a:ext cx="11246040" cy="4233856"/>
          </a:xfrm>
          <a:prstGeom prst="rect">
            <a:avLst/>
          </a:prstGeom>
        </p:spPr>
      </p:pic>
      <p:sp>
        <p:nvSpPr>
          <p:cNvPr id="3" name="object 3"/>
          <p:cNvSpPr txBox="1"/>
          <p:nvPr/>
        </p:nvSpPr>
        <p:spPr>
          <a:xfrm>
            <a:off x="934314" y="4840353"/>
            <a:ext cx="10582911" cy="1142557"/>
          </a:xfrm>
          <a:prstGeom prst="rect">
            <a:avLst/>
          </a:prstGeom>
        </p:spPr>
        <p:txBody>
          <a:bodyPr vert="horz" wrap="square" lIns="0" tIns="1270" rIns="0" bIns="0" rtlCol="0">
            <a:spAutoFit/>
          </a:bodyPr>
          <a:lstStyle/>
          <a:p>
            <a:pPr marL="241300" marR="5080" indent="-228600">
              <a:lnSpc>
                <a:spcPct val="103099"/>
              </a:lnSpc>
              <a:spcBef>
                <a:spcPts val="10"/>
              </a:spcBef>
              <a:tabLst>
                <a:tab pos="1571625" algn="l"/>
              </a:tabLst>
            </a:pPr>
            <a:r>
              <a:rPr sz="2400" b="1" i="1" dirty="0">
                <a:latin typeface="Times New Roman"/>
                <a:cs typeface="Times New Roman"/>
              </a:rPr>
              <a:t>Rule:</a:t>
            </a:r>
            <a:r>
              <a:rPr sz="2400" b="1" i="1" spc="-55" dirty="0">
                <a:latin typeface="Times New Roman"/>
                <a:cs typeface="Times New Roman"/>
              </a:rPr>
              <a:t> </a:t>
            </a:r>
            <a:r>
              <a:rPr sz="2400" spc="-65" dirty="0">
                <a:latin typeface="Times New Roman"/>
                <a:cs typeface="Times New Roman"/>
              </a:rPr>
              <a:t>To</a:t>
            </a:r>
            <a:r>
              <a:rPr sz="2400" spc="-55" dirty="0">
                <a:latin typeface="Times New Roman"/>
                <a:cs typeface="Times New Roman"/>
              </a:rPr>
              <a:t> </a:t>
            </a:r>
            <a:r>
              <a:rPr sz="2400" dirty="0">
                <a:latin typeface="Times New Roman"/>
                <a:cs typeface="Times New Roman"/>
              </a:rPr>
              <a:t>identify</a:t>
            </a:r>
            <a:r>
              <a:rPr sz="2400" spc="-85" dirty="0">
                <a:latin typeface="Times New Roman"/>
                <a:cs typeface="Times New Roman"/>
              </a:rPr>
              <a:t> </a:t>
            </a:r>
            <a:r>
              <a:rPr sz="2400" dirty="0">
                <a:latin typeface="Times New Roman"/>
                <a:cs typeface="Times New Roman"/>
              </a:rPr>
              <a:t>a</a:t>
            </a:r>
            <a:r>
              <a:rPr sz="2400" spc="-30" dirty="0">
                <a:latin typeface="Times New Roman"/>
                <a:cs typeface="Times New Roman"/>
              </a:rPr>
              <a:t> </a:t>
            </a:r>
            <a:r>
              <a:rPr sz="2400" dirty="0">
                <a:latin typeface="Times New Roman"/>
                <a:cs typeface="Times New Roman"/>
              </a:rPr>
              <a:t>point</a:t>
            </a:r>
            <a:r>
              <a:rPr sz="2400" spc="-65" dirty="0">
                <a:latin typeface="Times New Roman"/>
                <a:cs typeface="Times New Roman"/>
              </a:rPr>
              <a:t> </a:t>
            </a:r>
            <a:r>
              <a:rPr sz="2400" dirty="0">
                <a:latin typeface="Times New Roman"/>
                <a:cs typeface="Times New Roman"/>
              </a:rPr>
              <a:t>whether</a:t>
            </a:r>
            <a:r>
              <a:rPr sz="2400" spc="-40" dirty="0">
                <a:latin typeface="Times New Roman"/>
                <a:cs typeface="Times New Roman"/>
              </a:rPr>
              <a:t> </a:t>
            </a:r>
            <a:r>
              <a:rPr sz="2400" dirty="0">
                <a:latin typeface="Times New Roman"/>
                <a:cs typeface="Times New Roman"/>
              </a:rPr>
              <a:t>it</a:t>
            </a:r>
            <a:r>
              <a:rPr sz="2400" spc="-100" dirty="0">
                <a:latin typeface="Times New Roman"/>
                <a:cs typeface="Times New Roman"/>
              </a:rPr>
              <a:t> </a:t>
            </a:r>
            <a:r>
              <a:rPr sz="2400" dirty="0">
                <a:latin typeface="Times New Roman"/>
                <a:cs typeface="Times New Roman"/>
              </a:rPr>
              <a:t>is</a:t>
            </a:r>
            <a:r>
              <a:rPr sz="2400" spc="-85" dirty="0">
                <a:latin typeface="Times New Roman"/>
                <a:cs typeface="Times New Roman"/>
              </a:rPr>
              <a:t> </a:t>
            </a:r>
            <a:r>
              <a:rPr sz="2400" dirty="0">
                <a:latin typeface="Times New Roman"/>
                <a:cs typeface="Times New Roman"/>
              </a:rPr>
              <a:t>exterior</a:t>
            </a:r>
            <a:r>
              <a:rPr sz="2400" spc="-55" dirty="0">
                <a:latin typeface="Times New Roman"/>
                <a:cs typeface="Times New Roman"/>
              </a:rPr>
              <a:t> </a:t>
            </a:r>
            <a:r>
              <a:rPr sz="2400" dirty="0">
                <a:latin typeface="Times New Roman"/>
                <a:cs typeface="Times New Roman"/>
              </a:rPr>
              <a:t>or</a:t>
            </a:r>
            <a:r>
              <a:rPr sz="2400" spc="-15" dirty="0">
                <a:latin typeface="Times New Roman"/>
                <a:cs typeface="Times New Roman"/>
              </a:rPr>
              <a:t> </a:t>
            </a:r>
            <a:r>
              <a:rPr sz="2400" spc="-10" dirty="0">
                <a:latin typeface="Times New Roman"/>
                <a:cs typeface="Times New Roman"/>
              </a:rPr>
              <a:t>interior,</a:t>
            </a:r>
            <a:r>
              <a:rPr sz="2400" spc="-65" dirty="0">
                <a:latin typeface="Times New Roman"/>
                <a:cs typeface="Times New Roman"/>
              </a:rPr>
              <a:t> </a:t>
            </a:r>
            <a:r>
              <a:rPr sz="2400" dirty="0">
                <a:latin typeface="Times New Roman"/>
                <a:cs typeface="Times New Roman"/>
              </a:rPr>
              <a:t>draw</a:t>
            </a:r>
            <a:r>
              <a:rPr sz="2400" spc="-30" dirty="0">
                <a:latin typeface="Times New Roman"/>
                <a:cs typeface="Times New Roman"/>
              </a:rPr>
              <a:t> </a:t>
            </a:r>
            <a:r>
              <a:rPr sz="2400" dirty="0">
                <a:latin typeface="Times New Roman"/>
                <a:cs typeface="Times New Roman"/>
              </a:rPr>
              <a:t>a</a:t>
            </a:r>
            <a:r>
              <a:rPr sz="2400" spc="-45" dirty="0">
                <a:latin typeface="Times New Roman"/>
                <a:cs typeface="Times New Roman"/>
              </a:rPr>
              <a:t> </a:t>
            </a:r>
            <a:r>
              <a:rPr sz="2400" dirty="0">
                <a:latin typeface="Times New Roman"/>
                <a:cs typeface="Times New Roman"/>
              </a:rPr>
              <a:t>line</a:t>
            </a:r>
            <a:r>
              <a:rPr sz="2400" spc="-85" dirty="0">
                <a:latin typeface="Times New Roman"/>
                <a:cs typeface="Times New Roman"/>
              </a:rPr>
              <a:t> </a:t>
            </a:r>
            <a:r>
              <a:rPr sz="2400" dirty="0">
                <a:latin typeface="Times New Roman"/>
                <a:cs typeface="Times New Roman"/>
              </a:rPr>
              <a:t>from</a:t>
            </a:r>
            <a:r>
              <a:rPr sz="2400" spc="-40" dirty="0">
                <a:latin typeface="Times New Roman"/>
                <a:cs typeface="Times New Roman"/>
              </a:rPr>
              <a:t> </a:t>
            </a:r>
            <a:r>
              <a:rPr sz="2400" dirty="0">
                <a:latin typeface="Times New Roman"/>
                <a:cs typeface="Times New Roman"/>
              </a:rPr>
              <a:t>that</a:t>
            </a:r>
            <a:r>
              <a:rPr sz="2400" spc="-60" dirty="0">
                <a:latin typeface="Times New Roman"/>
                <a:cs typeface="Times New Roman"/>
              </a:rPr>
              <a:t> </a:t>
            </a:r>
            <a:r>
              <a:rPr sz="2400" dirty="0">
                <a:latin typeface="Times New Roman"/>
                <a:cs typeface="Times New Roman"/>
              </a:rPr>
              <a:t>point</a:t>
            </a:r>
            <a:r>
              <a:rPr sz="2400" spc="-85" dirty="0">
                <a:latin typeface="Times New Roman"/>
                <a:cs typeface="Times New Roman"/>
              </a:rPr>
              <a:t> </a:t>
            </a:r>
            <a:r>
              <a:rPr sz="2400" spc="-25" dirty="0">
                <a:latin typeface="Times New Roman"/>
                <a:cs typeface="Times New Roman"/>
              </a:rPr>
              <a:t>to </a:t>
            </a:r>
            <a:r>
              <a:rPr sz="2400" dirty="0">
                <a:latin typeface="Times New Roman"/>
                <a:cs typeface="Times New Roman"/>
              </a:rPr>
              <a:t>outside</a:t>
            </a:r>
            <a:r>
              <a:rPr sz="2400" spc="-55" dirty="0">
                <a:latin typeface="Times New Roman"/>
                <a:cs typeface="Times New Roman"/>
              </a:rPr>
              <a:t> </a:t>
            </a:r>
            <a:r>
              <a:rPr sz="2400" dirty="0">
                <a:latin typeface="Times New Roman"/>
                <a:cs typeface="Times New Roman"/>
              </a:rPr>
              <a:t>a</a:t>
            </a:r>
            <a:r>
              <a:rPr sz="2400" spc="-20" dirty="0">
                <a:latin typeface="Times New Roman"/>
                <a:cs typeface="Times New Roman"/>
              </a:rPr>
              <a:t> </a:t>
            </a:r>
            <a:r>
              <a:rPr sz="2400" dirty="0">
                <a:latin typeface="Times New Roman"/>
                <a:cs typeface="Times New Roman"/>
              </a:rPr>
              <a:t>polygon,</a:t>
            </a:r>
            <a:r>
              <a:rPr sz="2400" spc="-70" dirty="0">
                <a:latin typeface="Times New Roman"/>
                <a:cs typeface="Times New Roman"/>
              </a:rPr>
              <a:t> </a:t>
            </a:r>
            <a:r>
              <a:rPr sz="2400" dirty="0">
                <a:latin typeface="Times New Roman"/>
                <a:cs typeface="Times New Roman"/>
              </a:rPr>
              <a:t>if</a:t>
            </a:r>
            <a:r>
              <a:rPr sz="2400" spc="-55" dirty="0">
                <a:latin typeface="Times New Roman"/>
                <a:cs typeface="Times New Roman"/>
              </a:rPr>
              <a:t> </a:t>
            </a:r>
            <a:r>
              <a:rPr sz="2400" dirty="0">
                <a:latin typeface="Times New Roman"/>
                <a:cs typeface="Times New Roman"/>
              </a:rPr>
              <a:t>this</a:t>
            </a:r>
            <a:r>
              <a:rPr sz="2400" spc="-40" dirty="0">
                <a:latin typeface="Times New Roman"/>
                <a:cs typeface="Times New Roman"/>
              </a:rPr>
              <a:t> </a:t>
            </a:r>
            <a:r>
              <a:rPr sz="2400" dirty="0">
                <a:latin typeface="Times New Roman"/>
                <a:cs typeface="Times New Roman"/>
              </a:rPr>
              <a:t>line</a:t>
            </a:r>
            <a:r>
              <a:rPr sz="2400" spc="-60" dirty="0">
                <a:latin typeface="Times New Roman"/>
                <a:cs typeface="Times New Roman"/>
              </a:rPr>
              <a:t> </a:t>
            </a:r>
            <a:r>
              <a:rPr sz="2400" dirty="0">
                <a:latin typeface="Times New Roman"/>
                <a:cs typeface="Times New Roman"/>
              </a:rPr>
              <a:t>crosses</a:t>
            </a:r>
            <a:r>
              <a:rPr sz="2400" spc="-55" dirty="0">
                <a:latin typeface="Times New Roman"/>
                <a:cs typeface="Times New Roman"/>
              </a:rPr>
              <a:t> </a:t>
            </a:r>
            <a:r>
              <a:rPr sz="2400" dirty="0">
                <a:latin typeface="Times New Roman"/>
                <a:cs typeface="Times New Roman"/>
              </a:rPr>
              <a:t>even</a:t>
            </a:r>
            <a:r>
              <a:rPr sz="2400" spc="-30" dirty="0">
                <a:latin typeface="Times New Roman"/>
                <a:cs typeface="Times New Roman"/>
              </a:rPr>
              <a:t> </a:t>
            </a:r>
            <a:r>
              <a:rPr sz="2400" dirty="0">
                <a:latin typeface="Times New Roman"/>
                <a:cs typeface="Times New Roman"/>
              </a:rPr>
              <a:t>number</a:t>
            </a:r>
            <a:r>
              <a:rPr sz="2400" spc="-20"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edges</a:t>
            </a:r>
            <a:r>
              <a:rPr sz="2400" spc="-65" dirty="0">
                <a:latin typeface="Times New Roman"/>
                <a:cs typeface="Times New Roman"/>
              </a:rPr>
              <a:t>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point</a:t>
            </a:r>
            <a:r>
              <a:rPr sz="2400" spc="-40" dirty="0">
                <a:latin typeface="Times New Roman"/>
                <a:cs typeface="Times New Roman"/>
              </a:rPr>
              <a:t> </a:t>
            </a:r>
            <a:r>
              <a:rPr sz="2400" dirty="0">
                <a:latin typeface="Times New Roman"/>
                <a:cs typeface="Times New Roman"/>
              </a:rPr>
              <a:t>is</a:t>
            </a:r>
            <a:r>
              <a:rPr sz="2400" spc="-75" dirty="0">
                <a:latin typeface="Times New Roman"/>
                <a:cs typeface="Times New Roman"/>
              </a:rPr>
              <a:t> </a:t>
            </a:r>
            <a:r>
              <a:rPr sz="2400" spc="-10" dirty="0">
                <a:latin typeface="Times New Roman"/>
                <a:cs typeface="Times New Roman"/>
              </a:rPr>
              <a:t>exterior otherwise</a:t>
            </a:r>
            <a:r>
              <a:rPr sz="2400" dirty="0">
                <a:latin typeface="Times New Roman"/>
                <a:cs typeface="Times New Roman"/>
              </a:rPr>
              <a:t>	it</a:t>
            </a:r>
            <a:r>
              <a:rPr sz="2400" spc="-85" dirty="0">
                <a:latin typeface="Times New Roman"/>
                <a:cs typeface="Times New Roman"/>
              </a:rPr>
              <a:t> </a:t>
            </a:r>
            <a:r>
              <a:rPr sz="2400" dirty="0">
                <a:latin typeface="Times New Roman"/>
                <a:cs typeface="Times New Roman"/>
              </a:rPr>
              <a:t>is</a:t>
            </a:r>
            <a:r>
              <a:rPr sz="2400" spc="55" dirty="0">
                <a:latin typeface="Times New Roman"/>
                <a:cs typeface="Times New Roman"/>
              </a:rPr>
              <a:t> </a:t>
            </a:r>
            <a:r>
              <a:rPr sz="2400" spc="-10" dirty="0">
                <a:latin typeface="Times New Roman"/>
                <a:cs typeface="Times New Roman"/>
              </a:rPr>
              <a:t>interior.</a:t>
            </a:r>
            <a:endParaRPr sz="24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TotalTime>
  <Words>5720</Words>
  <Application>Microsoft Office PowerPoint</Application>
  <PresentationFormat>Custom</PresentationFormat>
  <Paragraphs>1049</Paragraphs>
  <Slides>105</Slides>
  <Notes>0</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Office Theme</vt:lpstr>
      <vt:lpstr>Unit 2 Scan Conversion Algorithm</vt:lpstr>
      <vt:lpstr>Slide 2</vt:lpstr>
      <vt:lpstr>Slide 3</vt:lpstr>
      <vt:lpstr>Line Drawing Algorithm</vt:lpstr>
      <vt:lpstr>Remember!!!</vt:lpstr>
      <vt:lpstr>Digital Differential Analyzer (DDA) Algorithm</vt:lpstr>
      <vt:lpstr>Contd…</vt:lpstr>
      <vt:lpstr>Contd…</vt:lpstr>
      <vt:lpstr>8 cases of DDA</vt:lpstr>
      <vt:lpstr>Contd…</vt:lpstr>
      <vt:lpstr>Slide 11</vt:lpstr>
      <vt:lpstr>Numerical Examples</vt:lpstr>
      <vt:lpstr>Algorithm  (for positive slope &amp; starting from left to right)</vt:lpstr>
      <vt:lpstr>Contd…</vt:lpstr>
      <vt:lpstr>Advantages of DDA</vt:lpstr>
      <vt:lpstr>Disadvantages of DDA</vt:lpstr>
      <vt:lpstr>Assignment</vt:lpstr>
      <vt:lpstr>Assignment</vt:lpstr>
      <vt:lpstr>Bresenham’s Line Drawing Algorithm</vt:lpstr>
      <vt:lpstr>Derivation: For positive slope less than 1(|m|&lt;1)</vt:lpstr>
      <vt:lpstr>Slide 21</vt:lpstr>
      <vt:lpstr>Slide 22</vt:lpstr>
      <vt:lpstr>Slide 23</vt:lpstr>
      <vt:lpstr>Slide 24</vt:lpstr>
      <vt:lpstr>Slide 25</vt:lpstr>
      <vt:lpstr>For slope |m|&lt;1</vt:lpstr>
      <vt:lpstr>Slide 27</vt:lpstr>
      <vt:lpstr>Slide 28</vt:lpstr>
      <vt:lpstr>Slide 29</vt:lpstr>
      <vt:lpstr>Slide 30</vt:lpstr>
      <vt:lpstr>Bresenham’s line algorithm for |m|&lt;1</vt:lpstr>
      <vt:lpstr>Slide 32</vt:lpstr>
      <vt:lpstr>Derivation: For positive slope greater than 1(|m|&gt;1)</vt:lpstr>
      <vt:lpstr>Slide 34</vt:lpstr>
      <vt:lpstr>Slide 35</vt:lpstr>
      <vt:lpstr>Slide 36</vt:lpstr>
      <vt:lpstr>pk+1 = pk + 2Δx (yk+1 - yk) - 2Δy (xk+1 - xk)</vt:lpstr>
      <vt:lpstr>Slide 38</vt:lpstr>
      <vt:lpstr>For slope |m|&gt;1</vt:lpstr>
      <vt:lpstr>Slide 40</vt:lpstr>
      <vt:lpstr>Slide 41</vt:lpstr>
      <vt:lpstr>Practice Questions</vt:lpstr>
      <vt:lpstr>Slide 43</vt:lpstr>
      <vt:lpstr>Example: Digitize the line with end points (10, 7) and  (5, 10) using BLA. </vt:lpstr>
      <vt:lpstr>Slide 45</vt:lpstr>
      <vt:lpstr>Example: Digitize the line with end points (6,2) and  (3, 10) using BLA. </vt:lpstr>
      <vt:lpstr>Example: Digitize the line with end points (6,2) and  (3, 10) using BLA. </vt:lpstr>
      <vt:lpstr>Practice Questions</vt:lpstr>
      <vt:lpstr>Summary</vt:lpstr>
      <vt:lpstr>Slide 50</vt:lpstr>
      <vt:lpstr>Differentiate between DDA Algorithm and Bresenham's Line Algorithm:</vt:lpstr>
      <vt:lpstr>Circle</vt:lpstr>
      <vt:lpstr>Mid Point Circle Algorithm</vt:lpstr>
      <vt:lpstr>Slide 54</vt:lpstr>
      <vt:lpstr>Slide 55</vt:lpstr>
      <vt:lpstr>Slide 56</vt:lpstr>
      <vt:lpstr>Slide 57</vt:lpstr>
      <vt:lpstr>Slide 58</vt:lpstr>
      <vt:lpstr>Slide 59</vt:lpstr>
      <vt:lpstr>Slide 60</vt:lpstr>
      <vt:lpstr>Digitize a circle with radius 10 units and center at origin.</vt:lpstr>
      <vt:lpstr>Slide 62</vt:lpstr>
      <vt:lpstr>Slide 63</vt:lpstr>
      <vt:lpstr>Slide 64</vt:lpstr>
      <vt:lpstr>Slide 65</vt:lpstr>
      <vt:lpstr>Slide 66</vt:lpstr>
      <vt:lpstr>Q. Digitize the circle with radius r =10 centered (3, 4) in first octant.</vt:lpstr>
      <vt:lpstr>Q. Digitize the circle with radius r =5 centered (2, 3).</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Q. Digitize the ellipse with 𝒓𝒙 = 𝟖, 𝒓𝒚 = 𝟔 and center at (3, 5).</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 Scan Conversion Algorithm</dc:title>
  <dc:creator>Microsoft account</dc:creator>
  <cp:lastModifiedBy>Acer</cp:lastModifiedBy>
  <cp:revision>12</cp:revision>
  <dcterms:created xsi:type="dcterms:W3CDTF">2024-08-01T13:34:35Z</dcterms:created>
  <dcterms:modified xsi:type="dcterms:W3CDTF">2024-12-02T13:48:15Z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2024-01-17T00:00:00Z</vt:filetime>
  </property>
  <property fmtid="{D5CDD505-2E9C-101B-9397-08002B2CF9AE}" pid="3" name="Creator">
    <vt:lpwstr>Microsoft® PowerPoint® 2013</vt:lpwstr>
  </property>
  <property fmtid="{D5CDD505-2E9C-101B-9397-08002B2CF9AE}" pid="4" name="LastSaved">
    <vt:filetime>2024-08-01T00:00:00Z</vt:filetime>
  </property>
  <property fmtid="{D5CDD505-2E9C-101B-9397-08002B2CF9AE}" pid="5" name="Producer">
    <vt:lpwstr>Microsoft® PowerPoint® 2013</vt:lpwstr>
  </property>
</Properties>
</file>